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6"/>
  </p:notesMasterIdLst>
  <p:sldIdLst>
    <p:sldId id="256" r:id="rId2"/>
    <p:sldId id="258" r:id="rId3"/>
    <p:sldId id="257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59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1935" autoAdjust="0"/>
  </p:normalViewPr>
  <p:slideViewPr>
    <p:cSldViewPr>
      <p:cViewPr varScale="1">
        <p:scale>
          <a:sx n="163" d="100"/>
          <a:sy n="163" d="100"/>
        </p:scale>
        <p:origin x="135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009AB902-1550-4D24-9645-E37CAA4817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5381550-BA9D-4019-BEB8-15EC75C591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B41AF7-1C1E-4844-9122-E9E00031FB5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EC4B3C66-6BFA-464C-9BD1-E4C069937A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B0667C84-922C-4FAB-9106-BF0D64222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C170F56-B696-4DF0-9F72-6131DFA7D0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EBD86C0-5BB2-4F77-89EB-931433D04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2B91A0E-6DFA-49A6-9D27-E7B896F02B9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099310C2-47A0-4418-B748-6C7E48697D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A683B918-A7F4-4E5C-BF13-14697881E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5EDAFC40-2A04-4286-85BE-0B0093248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57F00062-8EA5-47B1-9518-BC5916CE86BC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29">
            <a:extLst>
              <a:ext uri="{FF2B5EF4-FFF2-40B4-BE49-F238E27FC236}">
                <a16:creationId xmlns:a16="http://schemas.microsoft.com/office/drawing/2014/main" id="{CEE79BEB-3548-4955-B011-6CED6269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8DE6C99-56C1-4DAE-8D11-74582723284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F979BCA8-D3E6-4EB5-A6FD-19A13B4D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6">
            <a:extLst>
              <a:ext uri="{FF2B5EF4-FFF2-40B4-BE49-F238E27FC236}">
                <a16:creationId xmlns:a16="http://schemas.microsoft.com/office/drawing/2014/main" id="{7FC68932-FB9F-427A-B0EF-20A3FF2F5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EDBD2"/>
                </a:solidFill>
              </a:defRPr>
            </a:lvl1pPr>
          </a:lstStyle>
          <a:p>
            <a:fld id="{00FA9344-468C-4B45-9A9C-1BEC44031C8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30982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F987CB4-CB27-4E9F-84B2-032C0B46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A6CC14D-F346-4F66-8FEE-EF5AF41110A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A2D93F9-FE43-45CF-86ED-3111EF31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0815F1E-A000-42F9-A536-380165BE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7823-13D7-43F1-828E-87CBC0BAB33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3761739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A41A63B-68B8-4C78-9754-BAFBA01D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3B86449-A809-4641-85A1-1C14C837147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5F7E11C-0231-4AE8-8A3D-ABB9E1FB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FF64B9D-B50F-437B-B6D9-ED8A76D6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D506A-7240-43B7-BDBF-22F1E650D8A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3241907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9E03ACD-3240-4184-B88B-FF1B9A744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43F91C7-CCBB-4A09-AB16-F1DCDBFC437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43152AC-21C7-4B73-AE01-7CCEAE6D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49E4AB9-493B-448B-A9F2-8C371A3B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C5844-8CF1-4BE0-9F49-8621A09E3FE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5384107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84B0B9C-D09A-4B48-9BDF-8D8DCA52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5F5496D-3D57-433C-8EFA-0F132EF0F12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97CEF21-93F5-4A7D-B81F-6BFCA2ED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3DEB5EF-DF85-471F-9324-02FD6C94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EDBD2"/>
                </a:solidFill>
              </a:defRPr>
            </a:lvl1pPr>
          </a:lstStyle>
          <a:p>
            <a:fld id="{6AB87178-37E0-4E13-B926-6A43651BBCB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29506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C9AEAE5-AF4E-4BBA-B1B7-B6DBC3EC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BE7ABF8-9BD5-4DD9-BF4F-8CCDF019477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AC6E9231-C941-476F-92BC-A169B99D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F20C796E-F4A6-4D75-8572-95576105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384E1-DD8D-4501-8157-DECA1DB1E7A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2488628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AA20B9A7-20EC-4BD8-BA26-DB53FD85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EFF57F1-AB29-43E1-88E6-4177448F002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8E5627EA-5829-4BA1-8DF0-D7913EF7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B8378E80-4DF6-490A-AA0B-DE9B859E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7060C-271B-4C37-A754-2964C87112B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1504503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97670005-31AE-4EBB-AF92-EBBFA5A6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DB62119-3664-4231-9580-2B5C7477A7F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F373E0AB-CA91-4DB4-8E93-2865781A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6AA382DA-422C-4A73-B27F-54733DE1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E356E-CE5B-41DC-B1D2-1C8CF43AD5B9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37442481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F0AEF8B4-3D5F-466B-9E75-50266F7A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372B25F-82B1-4FAF-88B5-01594F4BF39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3F14631-A981-41A0-A248-C3983DF6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A390831A-0DFD-47F7-B90D-726602A0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AF225-4326-439F-A196-F4F0314C068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6125858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9">
            <a:extLst>
              <a:ext uri="{FF2B5EF4-FFF2-40B4-BE49-F238E27FC236}">
                <a16:creationId xmlns:a16="http://schemas.microsoft.com/office/drawing/2014/main" id="{8E66B4F3-D441-4C24-ADBB-85BC7B9D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C500-D315-4DCE-9EA3-033607B48E1D}" type="datetimeFigureOut">
              <a:rPr lang="en-US"/>
              <a:pPr>
                <a:defRPr/>
              </a:pPr>
              <a:t>5/31/2019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Ograda noge 21">
            <a:extLst>
              <a:ext uri="{FF2B5EF4-FFF2-40B4-BE49-F238E27FC236}">
                <a16:creationId xmlns:a16="http://schemas.microsoft.com/office/drawing/2014/main" id="{3ACF3935-08A9-4EE4-BC5E-5D0CE006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17">
            <a:extLst>
              <a:ext uri="{FF2B5EF4-FFF2-40B4-BE49-F238E27FC236}">
                <a16:creationId xmlns:a16="http://schemas.microsoft.com/office/drawing/2014/main" id="{A80B3026-FF39-4FC4-95EC-5644DB3F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06606-031A-4E82-ABB9-425452246FC4}" type="slidenum">
              <a:rPr lang="en-US" altLang="sl-SI"/>
              <a:pPr/>
              <a:t>‹#›</a:t>
            </a:fld>
            <a:endParaRPr lang="en-US" altLang="sl-SI" sz="1400">
              <a:solidFill>
                <a:srgbClr val="4B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0818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8">
            <a:extLst>
              <a:ext uri="{FF2B5EF4-FFF2-40B4-BE49-F238E27FC236}">
                <a16:creationId xmlns:a16="http://schemas.microsoft.com/office/drawing/2014/main" id="{89B28494-B55F-400F-A0FA-BD3634294793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11">
            <a:extLst>
              <a:ext uri="{FF2B5EF4-FFF2-40B4-BE49-F238E27FC236}">
                <a16:creationId xmlns:a16="http://schemas.microsoft.com/office/drawing/2014/main" id="{F6151BCA-08F1-4DB6-94BB-1CA6EA2680B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9">
            <a:extLst>
              <a:ext uri="{FF2B5EF4-FFF2-40B4-BE49-F238E27FC236}">
                <a16:creationId xmlns:a16="http://schemas.microsoft.com/office/drawing/2014/main" id="{3F4EEAE3-1CED-4A61-8197-F75F0E0084B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10">
            <a:extLst>
              <a:ext uri="{FF2B5EF4-FFF2-40B4-BE49-F238E27FC236}">
                <a16:creationId xmlns:a16="http://schemas.microsoft.com/office/drawing/2014/main" id="{DC99EF38-087E-459F-B87A-D13451C8822C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>
            <a:extLst>
              <a:ext uri="{FF2B5EF4-FFF2-40B4-BE49-F238E27FC236}">
                <a16:creationId xmlns:a16="http://schemas.microsoft.com/office/drawing/2014/main" id="{EC76CA88-BCBC-455F-BD98-D023BF86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D23AE47-4A79-461D-B555-2FC55C946C8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10" name="Ograda noge 5">
            <a:extLst>
              <a:ext uri="{FF2B5EF4-FFF2-40B4-BE49-F238E27FC236}">
                <a16:creationId xmlns:a16="http://schemas.microsoft.com/office/drawing/2014/main" id="{5C58B712-8565-48B9-AD08-778781A6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Ograda številke diapozitiva 6">
            <a:extLst>
              <a:ext uri="{FF2B5EF4-FFF2-40B4-BE49-F238E27FC236}">
                <a16:creationId xmlns:a16="http://schemas.microsoft.com/office/drawing/2014/main" id="{E6A1EB09-2477-4667-A3CF-65203134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DF5DE02-4213-4DB7-97A6-C453DC4B366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3318165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>
            <a:extLst>
              <a:ext uri="{FF2B5EF4-FFF2-40B4-BE49-F238E27FC236}">
                <a16:creationId xmlns:a16="http://schemas.microsoft.com/office/drawing/2014/main" id="{602423BD-D8AF-46BA-A6FE-2F8F6E35A6E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>
            <a:extLst>
              <a:ext uri="{FF2B5EF4-FFF2-40B4-BE49-F238E27FC236}">
                <a16:creationId xmlns:a16="http://schemas.microsoft.com/office/drawing/2014/main" id="{7AAD426D-1BF7-4E52-BF05-D12A88571156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>
            <a:extLst>
              <a:ext uri="{FF2B5EF4-FFF2-40B4-BE49-F238E27FC236}">
                <a16:creationId xmlns:a16="http://schemas.microsoft.com/office/drawing/2014/main" id="{3FC958F8-1289-47E3-831D-F835CB69F1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9" name="Ograda besedila 29">
            <a:extLst>
              <a:ext uri="{FF2B5EF4-FFF2-40B4-BE49-F238E27FC236}">
                <a16:creationId xmlns:a16="http://schemas.microsoft.com/office/drawing/2014/main" id="{CEFAE10D-14F2-46E0-8C8D-C194E75A3A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A256387B-9B26-45AF-9757-1F3EFB1B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23CF8-8588-456B-83CF-95B2E3A16E18}" type="datetimeFigureOut">
              <a:rPr lang="en-US"/>
              <a:pPr>
                <a:defRPr/>
              </a:pPr>
              <a:t>5/31/2019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1A4A6219-AEA0-42F9-8E06-FF0D7DEA4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CA0FA7B6-A53C-49C8-B817-103357C58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45F5F"/>
                </a:solidFill>
              </a:defRPr>
            </a:lvl1pPr>
          </a:lstStyle>
          <a:p>
            <a:fld id="{34891942-C748-46AA-B8D4-4849BDDB82BE}" type="slidenum">
              <a:rPr lang="en-US" altLang="sl-SI"/>
              <a:pPr/>
              <a:t>‹#›</a:t>
            </a:fld>
            <a:endParaRPr lang="en-US" altLang="sl-SI" sz="1400">
              <a:solidFill>
                <a:srgbClr val="4B4747"/>
              </a:solidFill>
            </a:endParaRPr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4B577CA3-C68C-41D1-A8E3-9B496E89F1B0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>
              <a:extLst>
                <a:ext uri="{FF2B5EF4-FFF2-40B4-BE49-F238E27FC236}">
                  <a16:creationId xmlns:a16="http://schemas.microsoft.com/office/drawing/2014/main" id="{8B677959-167D-4812-8376-F7FDC58809B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>
              <a:extLst>
                <a:ext uri="{FF2B5EF4-FFF2-40B4-BE49-F238E27FC236}">
                  <a16:creationId xmlns:a16="http://schemas.microsoft.com/office/drawing/2014/main" id="{14F751DA-7B3F-4004-B78C-7F2850AD7DF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694" r:id="rId8"/>
    <p:sldLayoutId id="2147483702" r:id="rId9"/>
    <p:sldLayoutId id="2147483703" r:id="rId10"/>
    <p:sldLayoutId id="2147483704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28E6A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28E6A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56251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tujsko_polj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A0A3CC-E904-477D-BE4A-5E516CC6D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1760" y="692696"/>
            <a:ext cx="4605136" cy="113955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Ptujsko polje</a:t>
            </a:r>
          </a:p>
        </p:txBody>
      </p:sp>
      <p:sp>
        <p:nvSpPr>
          <p:cNvPr id="12291" name="Podnaslov 2">
            <a:extLst>
              <a:ext uri="{FF2B5EF4-FFF2-40B4-BE49-F238E27FC236}">
                <a16:creationId xmlns:a16="http://schemas.microsoft.com/office/drawing/2014/main" id="{0B13C551-9ECF-49D9-A3BA-6843E918F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5634038"/>
            <a:ext cx="4321175" cy="1223962"/>
          </a:xfrm>
        </p:spPr>
        <p:txBody>
          <a:bodyPr/>
          <a:lstStyle/>
          <a:p>
            <a:pPr marR="0" algn="l"/>
            <a:r>
              <a:rPr lang="sl-SI" altLang="sl-SI"/>
              <a:t>Izdelal:</a:t>
            </a:r>
          </a:p>
          <a:p>
            <a:pPr marR="0" algn="l"/>
            <a:r>
              <a:rPr lang="sl-SI" altLang="sl-SI" dirty="0"/>
              <a:t>Mentorica:                                                            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55F3325D-61A2-4D73-89CA-5272C5B8D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83248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ko\Desktop\Ptujsko polje\IMAG0387.jpg">
            <a:extLst>
              <a:ext uri="{FF2B5EF4-FFF2-40B4-BE49-F238E27FC236}">
                <a16:creationId xmlns:a16="http://schemas.microsoft.com/office/drawing/2014/main" id="{BB31860C-6AEC-492B-B6DC-77E9D556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46455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EEBFD06-8AE9-4C70-A361-196F5C40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Prometna povezanost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07668D0-9579-4576-B87F-77FABC66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916113"/>
            <a:ext cx="8229600" cy="4389437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Leta 1867 je bila speljana po severnem robu Ptujskega polja železnica Pragerska-Ptuj-Ormož in cesta proti Varaždinu ni močneje vplivala na njegov razvoj. </a:t>
            </a:r>
          </a:p>
        </p:txBody>
      </p:sp>
      <p:pic>
        <p:nvPicPr>
          <p:cNvPr id="1026" name="Picture 2" descr="C:\Users\Marko\Desktop\Ptujsko polje\IMAG0388.jpg">
            <a:extLst>
              <a:ext uri="{FF2B5EF4-FFF2-40B4-BE49-F238E27FC236}">
                <a16:creationId xmlns:a16="http://schemas.microsoft.com/office/drawing/2014/main" id="{88D4E4C4-C489-45AA-B39D-35356B39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804988"/>
            <a:ext cx="8650287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600CAD-D471-464E-9164-75A542D7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Prebivalstvo in naselje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E6AAE4D-732B-44E0-8AC7-932594CAA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Ptujsko polje je gosto poseljeno (127 preb./kvadrat. km): okrog polovica zaposlenih se vozi na delo na Ptuj. 30% v Ormož in 20% proti Kidričevemu in Mariboru.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FE80BB-542F-4CEA-BA35-027D8B0E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Naravne in kulturne znamenitosti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B439878-DFE8-4B9D-A9F6-C11CB4EAB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989138"/>
            <a:ext cx="3178175" cy="4389437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 Iz srednjega veka sta se ohranila fevdalna gradova v Veliki Nedelji in Muretincih, v Dornavi pa nižinski baročno dvorec.</a:t>
            </a:r>
          </a:p>
          <a:p>
            <a:endParaRPr lang="sl-SI" altLang="sl-SI">
              <a:latin typeface="Comic Sans MS" panose="030F0702030302020204" pitchFamily="66" charset="0"/>
            </a:endParaRPr>
          </a:p>
        </p:txBody>
      </p:sp>
      <p:pic>
        <p:nvPicPr>
          <p:cNvPr id="4102" name="Picture 6" descr="http://www.pictureslovenia.com/media/img/pic/500/114/1706401574576291.jpg">
            <a:extLst>
              <a:ext uri="{FF2B5EF4-FFF2-40B4-BE49-F238E27FC236}">
                <a16:creationId xmlns:a16="http://schemas.microsoft.com/office/drawing/2014/main" id="{A2722A19-E22E-4F96-8CDF-47A8F1C2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9363">
            <a:off x="2992438" y="488950"/>
            <a:ext cx="47625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www.pok-muzej-ptuj.si/media/photos/59/1263166669_grad_Velika_Nedelja.JPG">
            <a:extLst>
              <a:ext uri="{FF2B5EF4-FFF2-40B4-BE49-F238E27FC236}">
                <a16:creationId xmlns:a16="http://schemas.microsoft.com/office/drawing/2014/main" id="{0582EF2D-9B14-462C-8C97-C5EFF312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5073">
            <a:off x="4876800" y="3687763"/>
            <a:ext cx="4105275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predstavitev.krizniski-red.si/images/slika%20%2898%29.png">
            <a:extLst>
              <a:ext uri="{FF2B5EF4-FFF2-40B4-BE49-F238E27FC236}">
                <a16:creationId xmlns:a16="http://schemas.microsoft.com/office/drawing/2014/main" id="{C3DB9025-F4B5-462D-B7EF-F2B9B461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29000"/>
            <a:ext cx="5473700" cy="223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EA89EE77-11B7-454C-B1EE-A0C66136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6B547963-7EEA-473B-8545-BC72430C1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sl-SI" altLang="sl-SI"/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734A5DD5-954A-4778-8D81-42C8ACF87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6241" r="16347" b="3267"/>
          <a:stretch>
            <a:fillRect/>
          </a:stretch>
        </p:blipFill>
        <p:spPr bwMode="auto">
          <a:xfrm>
            <a:off x="0" y="188913"/>
            <a:ext cx="92170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21053-7C3B-468D-8445-3299F1BC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Viri:</a:t>
            </a:r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67A0AC6F-F584-488B-91C4-A46DC471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>
                <a:latin typeface="Comic Sans MS" panose="030F0702030302020204" pitchFamily="66" charset="0"/>
              </a:rPr>
              <a:t>Medmrežje:</a:t>
            </a:r>
          </a:p>
          <a:p>
            <a:pPr lvl="1"/>
            <a:r>
              <a:rPr lang="sl-SI" altLang="sl-SI" sz="1200">
                <a:latin typeface="Comic Sans MS" panose="030F0702030302020204" pitchFamily="66" charset="0"/>
                <a:hlinkClick r:id="rId3"/>
              </a:rPr>
              <a:t>http://sl.wikipedia.org/wiki/Ptujsko_polje</a:t>
            </a:r>
            <a:endParaRPr lang="sl-SI" altLang="sl-SI" sz="1200">
              <a:latin typeface="Comic Sans MS" panose="030F0702030302020204" pitchFamily="66" charset="0"/>
            </a:endParaRPr>
          </a:p>
          <a:p>
            <a:endParaRPr lang="sl-SI" altLang="sl-SI" sz="1600">
              <a:latin typeface="Comic Sans MS" panose="030F0702030302020204" pitchFamily="66" charset="0"/>
            </a:endParaRPr>
          </a:p>
          <a:p>
            <a:r>
              <a:rPr lang="sl-SI" altLang="sl-SI" sz="3200">
                <a:latin typeface="Comic Sans MS" panose="030F0702030302020204" pitchFamily="66" charset="0"/>
              </a:rPr>
              <a:t>Atlas Slovenije</a:t>
            </a:r>
          </a:p>
          <a:p>
            <a:r>
              <a:rPr lang="sl-SI" altLang="sl-SI" sz="3200">
                <a:latin typeface="Comic Sans MS" panose="030F0702030302020204" pitchFamily="66" charset="0"/>
              </a:rPr>
              <a:t>Enciklopedija Slovenije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Marko\Desktop\Ptujsko polje\IMAG0389.jpg">
            <a:extLst>
              <a:ext uri="{FF2B5EF4-FFF2-40B4-BE49-F238E27FC236}">
                <a16:creationId xmlns:a16="http://schemas.microsoft.com/office/drawing/2014/main" id="{8F264A92-37E4-4003-A17A-1DB8E75E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581461" cy="482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86B1AC3-1B18-4470-B3CE-09011298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Ptujsko polje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9C620B7-2828-45A3-9286-E0D2A2C37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>
                <a:latin typeface="Comic Sans MS" panose="030F0702030302020204" pitchFamily="66" charset="0"/>
              </a:rPr>
              <a:t>Ptujsko polje</a:t>
            </a:r>
            <a:r>
              <a:rPr lang="sl-SI" altLang="sl-SI">
                <a:latin typeface="Comic Sans MS" panose="030F0702030302020204" pitchFamily="66" charset="0"/>
              </a:rPr>
              <a:t> je ravnina med Ptujem in Ormožom in skupaj z Dravskim poljem predstavlja največji ravninvski del na območju severovzhodne Slovenije.</a:t>
            </a:r>
            <a:r>
              <a:rPr lang="sl-SI" altLang="sl-SI"/>
              <a:t> </a:t>
            </a:r>
            <a:r>
              <a:rPr lang="sl-SI" altLang="sl-SI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C4306C-ACFF-4BBD-8F5F-96F3A5B2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4BEEE6A-EDDF-42D5-8116-F6731D7DB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3754438" cy="4389437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Ptujsko polje leži na levem bregu Drave, večje, Dravsko polje pa na desnem bregu.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Ptujsko polje na severu prehaja v Pesniško dolino, kjer ga obdajajo Slovenske gorice, na jugu pa Haloze.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9070BB-9A68-4752-B82B-7CACB32D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234" t="6805"/>
          <a:stretch>
            <a:fillRect/>
          </a:stretch>
        </p:blipFill>
        <p:spPr bwMode="auto">
          <a:xfrm>
            <a:off x="4427984" y="1988840"/>
            <a:ext cx="4572000" cy="2958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066E2-D456-4DCD-B7A2-2D6F788C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Površje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83E39FD-430F-410B-AF4B-3654F87D6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800">
                <a:latin typeface="Comic Sans MS" panose="030F0702030302020204" pitchFamily="66" charset="0"/>
              </a:rPr>
              <a:t>Pretežno nasuto ravnino z dravskim ledeniško-rečnim prodom sestavljajo v morfološkem pogledu mlado pleistocenska prodna nasipina, ob Dravi holocenska peščeno-prodnata, ob Pesnici pa holocenska  peščeno –ilovnata naplavina. </a:t>
            </a:r>
          </a:p>
        </p:txBody>
      </p:sp>
      <p:pic>
        <p:nvPicPr>
          <p:cNvPr id="6" name="Picture 9" descr="C:\Users\Marko\Desktop\Ptujsko polje\IMAG0390.jpg">
            <a:extLst>
              <a:ext uri="{FF2B5EF4-FFF2-40B4-BE49-F238E27FC236}">
                <a16:creationId xmlns:a16="http://schemas.microsoft.com/office/drawing/2014/main" id="{A25552AC-5D8F-4F34-B40A-2D0BA949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8328025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reme.zurnal24.si/img/generated/l/r/f/x/g/n/lrfxgnxw.jpg">
            <a:extLst>
              <a:ext uri="{FF2B5EF4-FFF2-40B4-BE49-F238E27FC236}">
                <a16:creationId xmlns:a16="http://schemas.microsoft.com/office/drawing/2014/main" id="{5C8FD221-6DD2-46C2-B847-BD0A410E8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882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0D3012E-482C-4DB2-8098-6368C74B6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Podnebje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1D96292-337F-405F-97BA-187A44B02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Podnebje je subpanonsko, letna količina padavin (900mm) se zmanjšuje od zahoda proti vzhodu. Po letni vsoti temperatur (ok. 3300 °C) spada Ptujsko polje med najbolj osončene pokrajine v Sloveniji.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B3C7AD-5581-4EC3-A41A-832591DF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Vodne razmere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AF21C0D-20B5-4AAB-92A6-425CC934B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3671888" cy="50403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 Pesnica prečka vzhodni del polja, osrednji del je brez vodnega toka, talna voda sega do 12m globoko.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 Leta 1978 so z zgraditvijo HE Formin zajezili Dravo v 3.5 kvadratnih km  veliko akumulacijsko Ptujsko jezero, ki sega do Ptuja. </a:t>
            </a:r>
          </a:p>
        </p:txBody>
      </p:sp>
      <p:pic>
        <p:nvPicPr>
          <p:cNvPr id="9218" name="Picture 2" descr="http://www.hse.si/si/imagelib/magnify/default/slike/fotogalerija/dem/he-formin-1.jpeg">
            <a:extLst>
              <a:ext uri="{FF2B5EF4-FFF2-40B4-BE49-F238E27FC236}">
                <a16:creationId xmlns:a16="http://schemas.microsoft.com/office/drawing/2014/main" id="{5B1E0DA4-09AA-4E2F-B617-649ED69B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628775"/>
            <a:ext cx="47529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3" name="Rectangle 4">
            <a:extLst>
              <a:ext uri="{FF2B5EF4-FFF2-40B4-BE49-F238E27FC236}">
                <a16:creationId xmlns:a16="http://schemas.microsoft.com/office/drawing/2014/main" id="{24C83197-39C4-4681-A124-73037BB57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06320037-3081-46F7-A7A8-B3635600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D4F0A2F5-BF9A-44B8-A48A-828697373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26B34BAE-2DED-4350-B277-BEB40EA44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7417" name="Rectangle 12">
            <a:extLst>
              <a:ext uri="{FF2B5EF4-FFF2-40B4-BE49-F238E27FC236}">
                <a16:creationId xmlns:a16="http://schemas.microsoft.com/office/drawing/2014/main" id="{235C182F-5493-4234-9442-5F42FD16E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06113A9B-95EE-4DAB-94DC-548520AC0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Ptujsko jezero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BEC6919-BC81-4275-B507-5D91B639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Ptujsko jezero </a:t>
            </a:r>
            <a:r>
              <a:rPr lang="sl-SI" altLang="sl-SI"/>
              <a:t>je s 346 hektari največje slovensko umetno jezero na Drvi pri Ptuju. Služi kot akumulacija za hidrocentralo Formin pa tudi kot rekreacijska površina za veslanje, jadranje in deskanje ter ribištvo.</a:t>
            </a:r>
          </a:p>
          <a:p>
            <a:endParaRPr lang="sl-SI" altLang="sl-SI"/>
          </a:p>
        </p:txBody>
      </p:sp>
      <p:pic>
        <p:nvPicPr>
          <p:cNvPr id="29698" name="Picture 2" descr="http://s2.mojalbum.com/15624682_15798216_15798413/ptujsko-jezero-18-5-2009/15798413.jpg">
            <a:extLst>
              <a:ext uri="{FF2B5EF4-FFF2-40B4-BE49-F238E27FC236}">
                <a16:creationId xmlns:a16="http://schemas.microsoft.com/office/drawing/2014/main" id="{E6986F00-47CD-462E-A156-FCAFB5778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1"/>
          <a:stretch>
            <a:fillRect/>
          </a:stretch>
        </p:blipFill>
        <p:spPr bwMode="auto">
          <a:xfrm>
            <a:off x="971550" y="1341438"/>
            <a:ext cx="748823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DB6CD2-A847-4F37-B38C-CE615703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Rastje in prsti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08FEB04-3809-4B60-965D-48E3F408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Dobra zelo rodovitna prst.</a:t>
            </a:r>
          </a:p>
        </p:txBody>
      </p:sp>
      <p:pic>
        <p:nvPicPr>
          <p:cNvPr id="8194" name="Picture 2" descr="http://www.panvita.si/upload/Image/koruza.jpg">
            <a:extLst>
              <a:ext uri="{FF2B5EF4-FFF2-40B4-BE49-F238E27FC236}">
                <a16:creationId xmlns:a16="http://schemas.microsoft.com/office/drawing/2014/main" id="{8FFD2CF9-E524-40E2-97F9-E9E78A8A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5"/>
          <a:stretch>
            <a:fillRect/>
          </a:stretch>
        </p:blipFill>
        <p:spPr bwMode="auto">
          <a:xfrm rot="1181191">
            <a:off x="374650" y="3241675"/>
            <a:ext cx="486886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cdn1.siol.net/sn/img/09/345/633961294129668680_zelje.jpg">
            <a:extLst>
              <a:ext uri="{FF2B5EF4-FFF2-40B4-BE49-F238E27FC236}">
                <a16:creationId xmlns:a16="http://schemas.microsoft.com/office/drawing/2014/main" id="{7824C2D9-4B1E-473A-B0C4-92E2EC27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0"/>
          <a:stretch>
            <a:fillRect/>
          </a:stretch>
        </p:blipFill>
        <p:spPr bwMode="auto">
          <a:xfrm rot="280108">
            <a:off x="3829050" y="454025"/>
            <a:ext cx="4897438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http://www.mavrica.net/uploaded/image_buce_2492748694.jpg">
            <a:extLst>
              <a:ext uri="{FF2B5EF4-FFF2-40B4-BE49-F238E27FC236}">
                <a16:creationId xmlns:a16="http://schemas.microsoft.com/office/drawing/2014/main" id="{12F203A3-6FA1-4B67-BF2C-C7F88C5CA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9333">
            <a:off x="628650" y="715963"/>
            <a:ext cx="3740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beta2.finance-on.net/pics/cache_F4/F43DO_psenica_kmetijstvo_br.1185727788.jpg">
            <a:extLst>
              <a:ext uri="{FF2B5EF4-FFF2-40B4-BE49-F238E27FC236}">
                <a16:creationId xmlns:a16="http://schemas.microsoft.com/office/drawing/2014/main" id="{C6D5B976-D9C7-4067-96D4-36F0E210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2"/>
          <a:stretch>
            <a:fillRect/>
          </a:stretch>
        </p:blipFill>
        <p:spPr bwMode="auto">
          <a:xfrm rot="-2070895">
            <a:off x="3548063" y="3567113"/>
            <a:ext cx="5473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zelenjava-pikapolonica.si/slike/Zelenjava/cebula.jpg">
            <a:extLst>
              <a:ext uri="{FF2B5EF4-FFF2-40B4-BE49-F238E27FC236}">
                <a16:creationId xmlns:a16="http://schemas.microsoft.com/office/drawing/2014/main" id="{B44235B2-AB4E-4DCD-806F-B6BD16D2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/>
          <a:stretch>
            <a:fillRect/>
          </a:stretch>
        </p:blipFill>
        <p:spPr bwMode="auto">
          <a:xfrm>
            <a:off x="4521200" y="908050"/>
            <a:ext cx="46228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E90E764-6BBE-4CA6-AEE9-D4151FC2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CD510F8-EDC4-4E56-9BB7-9C139916B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Kmetijska zemljišča so razdrobljena, zasejana največ s pšenico in koruzo, pred 2. Svetovno Vojno so pridelovali veliko čebule (Lukarija).</a:t>
            </a:r>
          </a:p>
        </p:txBody>
      </p:sp>
      <p:pic>
        <p:nvPicPr>
          <p:cNvPr id="7170" name="Picture 2" descr="http://www.val-znanje.com/images/stories/ljekovitobilje/148-psenica.jpg">
            <a:extLst>
              <a:ext uri="{FF2B5EF4-FFF2-40B4-BE49-F238E27FC236}">
                <a16:creationId xmlns:a16="http://schemas.microsoft.com/office/drawing/2014/main" id="{46CBD9A7-71DE-4119-AE4E-0089A1A6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447989" cy="296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infolife.si/modules/aktualno/uploads/gensko_spremenjena_koruza.jpg">
            <a:extLst>
              <a:ext uri="{FF2B5EF4-FFF2-40B4-BE49-F238E27FC236}">
                <a16:creationId xmlns:a16="http://schemas.microsoft.com/office/drawing/2014/main" id="{4057C0CD-3A81-4AF1-8B6D-A002FF8B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3888432" cy="291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slovni izi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slovni izi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Poslovni izi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366</Words>
  <Application>Microsoft Office PowerPoint</Application>
  <PresentationFormat>On-screen Show (4:3)</PresentationFormat>
  <Paragraphs>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Comic Sans MS</vt:lpstr>
      <vt:lpstr>Constantia</vt:lpstr>
      <vt:lpstr>Wingdings 2</vt:lpstr>
      <vt:lpstr>Potek</vt:lpstr>
      <vt:lpstr>Ptujsko polje</vt:lpstr>
      <vt:lpstr>Ptujsko polje</vt:lpstr>
      <vt:lpstr>Lega</vt:lpstr>
      <vt:lpstr>Površje</vt:lpstr>
      <vt:lpstr>Podnebje</vt:lpstr>
      <vt:lpstr>Vodne razmere</vt:lpstr>
      <vt:lpstr>Ptujsko jezero</vt:lpstr>
      <vt:lpstr>Rastje in prsti</vt:lpstr>
      <vt:lpstr>Gospodarstvo</vt:lpstr>
      <vt:lpstr>Prometna povezanost</vt:lpstr>
      <vt:lpstr>Prebivalstvo in naselje</vt:lpstr>
      <vt:lpstr>Naravne in kulturne znamenitosti</vt:lpstr>
      <vt:lpstr>PowerPoint Presentation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2019-05-31T08:40:53Z</dcterms:created>
  <dcterms:modified xsi:type="dcterms:W3CDTF">2019-05-31T08:40:53Z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