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0" r:id="rId1"/>
  </p:sldMasterIdLst>
  <p:sldIdLst>
    <p:sldId id="256" r:id="rId2"/>
    <p:sldId id="257" r:id="rId3"/>
    <p:sldId id="259" r:id="rId4"/>
    <p:sldId id="258" r:id="rId5"/>
    <p:sldId id="260" r:id="rId6"/>
    <p:sldId id="261" r:id="rId7"/>
    <p:sldId id="262" r:id="rId8"/>
    <p:sldId id="263" r:id="rId9"/>
    <p:sldId id="264" r:id="rId10"/>
    <p:sldId id="265" r:id="rId11"/>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492" autoAdjust="0"/>
  </p:normalViewPr>
  <p:slideViewPr>
    <p:cSldViewPr>
      <p:cViewPr varScale="1">
        <p:scale>
          <a:sx n="66" d="100"/>
          <a:sy n="66" d="100"/>
        </p:scale>
        <p:origin x="-114" y="-2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ink/ink1.xml><?xml version="1.0" encoding="utf-8"?>
<inkml:ink xmlns:inkml="http://www.w3.org/2003/InkML">
  <inkml:definitions>
    <inkml:context xml:id="ctx0">
      <inkml:inkSource xml:id="inkSrc0">
        <inkml:traceFormat>
          <inkml:channel name="X" type="integer" max="1024" units="cm"/>
          <inkml:channel name="Y" type="integer" max="768" units="cm"/>
        </inkml:traceFormat>
        <inkml:channelProperties>
          <inkml:channelProperty channel="X" name="resolution" value="31" units="1/cm"/>
          <inkml:channelProperty channel="Y" name="resolution" value="30" units="1/cm"/>
        </inkml:channelProperties>
      </inkml:inkSource>
      <inkml:timestamp xml:id="ts0" timeString="2007-01-05T18:51:22.609"/>
    </inkml:context>
    <inkml:brush xml:id="br0">
      <inkml:brushProperty name="width" value="0.05292" units="cm"/>
      <inkml:brushProperty name="height" value="0.05292" units="cm"/>
      <inkml:brushProperty name="fitToCurve" value="1"/>
      <inkml:brushProperty name="ignorePressure" value="1"/>
    </inkml:brush>
  </inkml:definitions>
  <inkml:trace contextRef="#ctx0" brushRef="#br0">0 0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7D40FB-DD73-473A-99FB-8C285EBE7BAE}"/>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33385471-90D9-401D-90F3-49E22B549E3A}"/>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223F82F6-C24F-4A58-A26C-844FE235CD70}"/>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DA2B07DB-EF7A-41E2-B962-AB87839D839B}"/>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B97582BA-A81C-4A4D-97E8-7C81068A29D8}"/>
              </a:ext>
            </a:extLst>
          </p:cNvPr>
          <p:cNvSpPr>
            <a:spLocks noGrp="1"/>
          </p:cNvSpPr>
          <p:nvPr>
            <p:ph type="sldNum" sz="quarter" idx="12"/>
          </p:nvPr>
        </p:nvSpPr>
        <p:spPr/>
        <p:txBody>
          <a:bodyPr/>
          <a:lstStyle>
            <a:lvl1pPr>
              <a:defRPr/>
            </a:lvl1pPr>
          </a:lstStyle>
          <a:p>
            <a:fld id="{27ECD25F-27A3-4EF4-B0C4-7414C4E627D8}" type="slidenum">
              <a:rPr lang="sl-SI" altLang="sl-SI"/>
              <a:pPr/>
              <a:t>‹#›</a:t>
            </a:fld>
            <a:endParaRPr lang="sl-SI" altLang="sl-SI"/>
          </a:p>
        </p:txBody>
      </p:sp>
    </p:spTree>
    <p:extLst>
      <p:ext uri="{BB962C8B-B14F-4D97-AF65-F5344CB8AC3E}">
        <p14:creationId xmlns:p14="http://schemas.microsoft.com/office/powerpoint/2010/main" val="2714102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CD8AEE-E802-4EDE-8E4D-14C3A60CF096}"/>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6175745C-BC4F-4ECC-988B-386B212138B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CF93E45-757C-488E-B4E2-973333D38C2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B8E76666-10BF-442E-A172-C71792084639}"/>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FE947229-DE00-4163-AB69-3FB9AAD27A5C}"/>
              </a:ext>
            </a:extLst>
          </p:cNvPr>
          <p:cNvSpPr>
            <a:spLocks noGrp="1"/>
          </p:cNvSpPr>
          <p:nvPr>
            <p:ph type="sldNum" sz="quarter" idx="12"/>
          </p:nvPr>
        </p:nvSpPr>
        <p:spPr/>
        <p:txBody>
          <a:bodyPr/>
          <a:lstStyle>
            <a:lvl1pPr>
              <a:defRPr/>
            </a:lvl1pPr>
          </a:lstStyle>
          <a:p>
            <a:fld id="{F75581D7-957D-46FF-A3CE-B700C8D58B93}" type="slidenum">
              <a:rPr lang="sl-SI" altLang="sl-SI"/>
              <a:pPr/>
              <a:t>‹#›</a:t>
            </a:fld>
            <a:endParaRPr lang="sl-SI" altLang="sl-SI"/>
          </a:p>
        </p:txBody>
      </p:sp>
    </p:spTree>
    <p:extLst>
      <p:ext uri="{BB962C8B-B14F-4D97-AF65-F5344CB8AC3E}">
        <p14:creationId xmlns:p14="http://schemas.microsoft.com/office/powerpoint/2010/main" val="2426709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B0FF0D-FB60-4541-B143-A03961FD908B}"/>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8E284881-1163-4F03-A2A4-5BADB7348D44}"/>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4B237B9E-86F3-4268-953E-AE07F4566884}"/>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5F1D6F5-69C3-483D-BEF1-BB226DB2633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2BBABF0A-3A22-459A-B270-6BB02311B89B}"/>
              </a:ext>
            </a:extLst>
          </p:cNvPr>
          <p:cNvSpPr>
            <a:spLocks noGrp="1"/>
          </p:cNvSpPr>
          <p:nvPr>
            <p:ph type="sldNum" sz="quarter" idx="12"/>
          </p:nvPr>
        </p:nvSpPr>
        <p:spPr/>
        <p:txBody>
          <a:bodyPr/>
          <a:lstStyle>
            <a:lvl1pPr>
              <a:defRPr/>
            </a:lvl1pPr>
          </a:lstStyle>
          <a:p>
            <a:fld id="{D0C90EF3-1FD3-46DA-BECC-94CF184BA514}" type="slidenum">
              <a:rPr lang="sl-SI" altLang="sl-SI"/>
              <a:pPr/>
              <a:t>‹#›</a:t>
            </a:fld>
            <a:endParaRPr lang="sl-SI" altLang="sl-SI"/>
          </a:p>
        </p:txBody>
      </p:sp>
    </p:spTree>
    <p:extLst>
      <p:ext uri="{BB962C8B-B14F-4D97-AF65-F5344CB8AC3E}">
        <p14:creationId xmlns:p14="http://schemas.microsoft.com/office/powerpoint/2010/main" val="138546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1E09F9-4695-44C2-A678-05D1EA6C97BC}"/>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F0EC4F0E-79DA-4BBE-B4AB-9AD2A0C6435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FEAD3B73-0620-4ED9-80BE-E0591B7E0142}"/>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FF5B9262-BF2B-4AFC-B3D2-4DC1E6B32493}"/>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1C00E98A-5C49-4275-8ECB-E3589723228B}"/>
              </a:ext>
            </a:extLst>
          </p:cNvPr>
          <p:cNvSpPr>
            <a:spLocks noGrp="1"/>
          </p:cNvSpPr>
          <p:nvPr>
            <p:ph type="sldNum" sz="quarter" idx="12"/>
          </p:nvPr>
        </p:nvSpPr>
        <p:spPr/>
        <p:txBody>
          <a:bodyPr/>
          <a:lstStyle>
            <a:lvl1pPr>
              <a:defRPr/>
            </a:lvl1pPr>
          </a:lstStyle>
          <a:p>
            <a:fld id="{741E64E5-2035-42B1-A10A-6F7B1E4EF6EC}" type="slidenum">
              <a:rPr lang="sl-SI" altLang="sl-SI"/>
              <a:pPr/>
              <a:t>‹#›</a:t>
            </a:fld>
            <a:endParaRPr lang="sl-SI" altLang="sl-SI"/>
          </a:p>
        </p:txBody>
      </p:sp>
    </p:spTree>
    <p:extLst>
      <p:ext uri="{BB962C8B-B14F-4D97-AF65-F5344CB8AC3E}">
        <p14:creationId xmlns:p14="http://schemas.microsoft.com/office/powerpoint/2010/main" val="1044697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09A6BB-D858-4300-96D3-7626B9E37859}"/>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459F15E4-F04F-482C-B8E2-DB6CC044DB64}"/>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D266A2CC-43B4-481D-98F6-0046378EEB63}"/>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3F3FD46A-8AAB-4AEE-8A0D-1B154BC310DC}"/>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E2DAF814-B7E6-4E44-A910-7146CE9B61B7}"/>
              </a:ext>
            </a:extLst>
          </p:cNvPr>
          <p:cNvSpPr>
            <a:spLocks noGrp="1"/>
          </p:cNvSpPr>
          <p:nvPr>
            <p:ph type="sldNum" sz="quarter" idx="12"/>
          </p:nvPr>
        </p:nvSpPr>
        <p:spPr/>
        <p:txBody>
          <a:bodyPr/>
          <a:lstStyle>
            <a:lvl1pPr>
              <a:defRPr/>
            </a:lvl1pPr>
          </a:lstStyle>
          <a:p>
            <a:fld id="{8B6E9E33-E572-4A4F-9602-0143B620F9CA}" type="slidenum">
              <a:rPr lang="sl-SI" altLang="sl-SI"/>
              <a:pPr/>
              <a:t>‹#›</a:t>
            </a:fld>
            <a:endParaRPr lang="sl-SI" altLang="sl-SI"/>
          </a:p>
        </p:txBody>
      </p:sp>
    </p:spTree>
    <p:extLst>
      <p:ext uri="{BB962C8B-B14F-4D97-AF65-F5344CB8AC3E}">
        <p14:creationId xmlns:p14="http://schemas.microsoft.com/office/powerpoint/2010/main" val="2318832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861C2-CE0F-4DDE-AD5C-DC8E10B583B7}"/>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A9D77535-DDCA-4A3E-B576-C0D7A962D9B4}"/>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B8A042AB-EEC0-4936-9AA2-CBFD9C9F9A7C}"/>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63540769-7973-4AA3-A4FF-60933F097B99}"/>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932D5918-0C56-4ADA-9472-7BAF7449A4F4}"/>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3D3DE9F3-BC04-4C6C-A051-B11224072D2E}"/>
              </a:ext>
            </a:extLst>
          </p:cNvPr>
          <p:cNvSpPr>
            <a:spLocks noGrp="1"/>
          </p:cNvSpPr>
          <p:nvPr>
            <p:ph type="sldNum" sz="quarter" idx="12"/>
          </p:nvPr>
        </p:nvSpPr>
        <p:spPr/>
        <p:txBody>
          <a:bodyPr/>
          <a:lstStyle>
            <a:lvl1pPr>
              <a:defRPr/>
            </a:lvl1pPr>
          </a:lstStyle>
          <a:p>
            <a:fld id="{924B6965-A428-465A-AEAD-19B34B6ABE72}" type="slidenum">
              <a:rPr lang="sl-SI" altLang="sl-SI"/>
              <a:pPr/>
              <a:t>‹#›</a:t>
            </a:fld>
            <a:endParaRPr lang="sl-SI" altLang="sl-SI"/>
          </a:p>
        </p:txBody>
      </p:sp>
    </p:spTree>
    <p:extLst>
      <p:ext uri="{BB962C8B-B14F-4D97-AF65-F5344CB8AC3E}">
        <p14:creationId xmlns:p14="http://schemas.microsoft.com/office/powerpoint/2010/main" val="5542184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B5903-B152-4A5A-8BEA-BBDE5AD11622}"/>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E2ECD982-E74C-4591-AC1B-402CF116FD8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C8AA5BD-1FAB-4390-8907-76C1FD630EF9}"/>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2B460DDD-29B0-4E44-8902-F6B0F7C1B7B4}"/>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5D75B0B-C4EE-4134-9271-61E9EDE13D82}"/>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42728723-17E5-4833-A960-17FD5ACB97C3}"/>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E8061BCD-87AC-4E3A-9781-6A4B4EE18659}"/>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8453129C-467F-4BFD-918E-F09BD05A6BFA}"/>
              </a:ext>
            </a:extLst>
          </p:cNvPr>
          <p:cNvSpPr>
            <a:spLocks noGrp="1"/>
          </p:cNvSpPr>
          <p:nvPr>
            <p:ph type="sldNum" sz="quarter" idx="12"/>
          </p:nvPr>
        </p:nvSpPr>
        <p:spPr/>
        <p:txBody>
          <a:bodyPr/>
          <a:lstStyle>
            <a:lvl1pPr>
              <a:defRPr/>
            </a:lvl1pPr>
          </a:lstStyle>
          <a:p>
            <a:fld id="{4DBB1434-9EA1-4805-B531-8E58E600F525}" type="slidenum">
              <a:rPr lang="sl-SI" altLang="sl-SI"/>
              <a:pPr/>
              <a:t>‹#›</a:t>
            </a:fld>
            <a:endParaRPr lang="sl-SI" altLang="sl-SI"/>
          </a:p>
        </p:txBody>
      </p:sp>
    </p:spTree>
    <p:extLst>
      <p:ext uri="{BB962C8B-B14F-4D97-AF65-F5344CB8AC3E}">
        <p14:creationId xmlns:p14="http://schemas.microsoft.com/office/powerpoint/2010/main" val="1099037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39AC11-525E-4A08-8BCE-1D362468CC75}"/>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1CD4F00D-9AA3-46DF-B04A-85C9F94B7DAC}"/>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4145C2BA-AB10-49AA-A3EC-FBBD7896EA08}"/>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559686BA-3249-4641-BB8C-3B62BBDFF3CE}"/>
              </a:ext>
            </a:extLst>
          </p:cNvPr>
          <p:cNvSpPr>
            <a:spLocks noGrp="1"/>
          </p:cNvSpPr>
          <p:nvPr>
            <p:ph type="sldNum" sz="quarter" idx="12"/>
          </p:nvPr>
        </p:nvSpPr>
        <p:spPr/>
        <p:txBody>
          <a:bodyPr/>
          <a:lstStyle>
            <a:lvl1pPr>
              <a:defRPr/>
            </a:lvl1pPr>
          </a:lstStyle>
          <a:p>
            <a:fld id="{4F4EB137-1C83-4FDF-A30B-FEE157A5316E}" type="slidenum">
              <a:rPr lang="sl-SI" altLang="sl-SI"/>
              <a:pPr/>
              <a:t>‹#›</a:t>
            </a:fld>
            <a:endParaRPr lang="sl-SI" altLang="sl-SI"/>
          </a:p>
        </p:txBody>
      </p:sp>
    </p:spTree>
    <p:extLst>
      <p:ext uri="{BB962C8B-B14F-4D97-AF65-F5344CB8AC3E}">
        <p14:creationId xmlns:p14="http://schemas.microsoft.com/office/powerpoint/2010/main" val="1231649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30EAEF5-9096-47E7-A8F3-CDCCCB6235BE}"/>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3AE22C3C-A320-4089-9C15-39785AD6888F}"/>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A851C110-A03A-40DD-BA3D-6DD39F4DCE5D}"/>
              </a:ext>
            </a:extLst>
          </p:cNvPr>
          <p:cNvSpPr>
            <a:spLocks noGrp="1"/>
          </p:cNvSpPr>
          <p:nvPr>
            <p:ph type="sldNum" sz="quarter" idx="12"/>
          </p:nvPr>
        </p:nvSpPr>
        <p:spPr/>
        <p:txBody>
          <a:bodyPr/>
          <a:lstStyle>
            <a:lvl1pPr>
              <a:defRPr/>
            </a:lvl1pPr>
          </a:lstStyle>
          <a:p>
            <a:fld id="{0C02D91F-2014-4899-A309-73C9DADAB3A2}" type="slidenum">
              <a:rPr lang="sl-SI" altLang="sl-SI"/>
              <a:pPr/>
              <a:t>‹#›</a:t>
            </a:fld>
            <a:endParaRPr lang="sl-SI" altLang="sl-SI"/>
          </a:p>
        </p:txBody>
      </p:sp>
    </p:spTree>
    <p:extLst>
      <p:ext uri="{BB962C8B-B14F-4D97-AF65-F5344CB8AC3E}">
        <p14:creationId xmlns:p14="http://schemas.microsoft.com/office/powerpoint/2010/main" val="297155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45C63C-B7B6-4B85-AB7D-4CB3E64B520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DCE1790C-7BEB-4827-8056-9A7F60B69E29}"/>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54C8FB0C-1BC5-4C2C-8F27-015B898799D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1C1733E-8654-4C04-9194-6FE60D68CAC4}"/>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5081969B-6102-45DA-93C1-D559FE2F0399}"/>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9A734ACD-2E26-4CD8-ACF8-21B98AFD7E95}"/>
              </a:ext>
            </a:extLst>
          </p:cNvPr>
          <p:cNvSpPr>
            <a:spLocks noGrp="1"/>
          </p:cNvSpPr>
          <p:nvPr>
            <p:ph type="sldNum" sz="quarter" idx="12"/>
          </p:nvPr>
        </p:nvSpPr>
        <p:spPr/>
        <p:txBody>
          <a:bodyPr/>
          <a:lstStyle>
            <a:lvl1pPr>
              <a:defRPr/>
            </a:lvl1pPr>
          </a:lstStyle>
          <a:p>
            <a:fld id="{E315A237-5B8E-4CD0-8A73-FF77E7309E8F}" type="slidenum">
              <a:rPr lang="sl-SI" altLang="sl-SI"/>
              <a:pPr/>
              <a:t>‹#›</a:t>
            </a:fld>
            <a:endParaRPr lang="sl-SI" altLang="sl-SI"/>
          </a:p>
        </p:txBody>
      </p:sp>
    </p:spTree>
    <p:extLst>
      <p:ext uri="{BB962C8B-B14F-4D97-AF65-F5344CB8AC3E}">
        <p14:creationId xmlns:p14="http://schemas.microsoft.com/office/powerpoint/2010/main" val="39671423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9EB4C5-72B5-4C58-8261-DFB51B728F40}"/>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6F89812D-7F5D-4FD1-8E06-8C0F5E84D01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5BFAE749-2C4D-4BB9-B17A-1D01E80D426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CDF217A-638B-4B43-8992-CE698C4B0826}"/>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95A771C7-C9A1-447F-BA69-513C8A7F2572}"/>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16E2B54E-862D-498C-9609-5D26DC009064}"/>
              </a:ext>
            </a:extLst>
          </p:cNvPr>
          <p:cNvSpPr>
            <a:spLocks noGrp="1"/>
          </p:cNvSpPr>
          <p:nvPr>
            <p:ph type="sldNum" sz="quarter" idx="12"/>
          </p:nvPr>
        </p:nvSpPr>
        <p:spPr/>
        <p:txBody>
          <a:bodyPr/>
          <a:lstStyle>
            <a:lvl1pPr>
              <a:defRPr/>
            </a:lvl1pPr>
          </a:lstStyle>
          <a:p>
            <a:fld id="{85A6A9F5-65C6-49C9-8283-27206D61588D}" type="slidenum">
              <a:rPr lang="sl-SI" altLang="sl-SI"/>
              <a:pPr/>
              <a:t>‹#›</a:t>
            </a:fld>
            <a:endParaRPr lang="sl-SI" altLang="sl-SI"/>
          </a:p>
        </p:txBody>
      </p:sp>
    </p:spTree>
    <p:extLst>
      <p:ext uri="{BB962C8B-B14F-4D97-AF65-F5344CB8AC3E}">
        <p14:creationId xmlns:p14="http://schemas.microsoft.com/office/powerpoint/2010/main" val="2827023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9090" name="Rectangle 2">
            <a:extLst>
              <a:ext uri="{FF2B5EF4-FFF2-40B4-BE49-F238E27FC236}">
                <a16:creationId xmlns:a16="http://schemas.microsoft.com/office/drawing/2014/main" id="{0664FB5E-3397-4768-A1F9-738B0B0CB351}"/>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Kliknite, če želite urediti slog naslova matrice</a:t>
            </a:r>
          </a:p>
        </p:txBody>
      </p:sp>
      <p:sp>
        <p:nvSpPr>
          <p:cNvPr id="89091" name="Rectangle 3">
            <a:extLst>
              <a:ext uri="{FF2B5EF4-FFF2-40B4-BE49-F238E27FC236}">
                <a16:creationId xmlns:a16="http://schemas.microsoft.com/office/drawing/2014/main" id="{784B8237-EFF3-4276-A74D-3735C75CD664}"/>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Kliknite, če želite urediti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p>
        </p:txBody>
      </p:sp>
      <p:sp>
        <p:nvSpPr>
          <p:cNvPr id="89092" name="Rectangle 4">
            <a:extLst>
              <a:ext uri="{FF2B5EF4-FFF2-40B4-BE49-F238E27FC236}">
                <a16:creationId xmlns:a16="http://schemas.microsoft.com/office/drawing/2014/main" id="{370011C2-3AD7-4059-A983-155510DEB3F8}"/>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89093" name="Rectangle 5">
            <a:extLst>
              <a:ext uri="{FF2B5EF4-FFF2-40B4-BE49-F238E27FC236}">
                <a16:creationId xmlns:a16="http://schemas.microsoft.com/office/drawing/2014/main" id="{C1CF47CA-8C18-4BDA-9E89-4DE47E04ED31}"/>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89094" name="Rectangle 6">
            <a:extLst>
              <a:ext uri="{FF2B5EF4-FFF2-40B4-BE49-F238E27FC236}">
                <a16:creationId xmlns:a16="http://schemas.microsoft.com/office/drawing/2014/main" id="{50FEBC70-1A1C-4EF4-A2A8-ACF4F7C171A1}"/>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CEFC88A-6B83-4068-954F-DE12B08249BA}"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www.sahara-occidental.com/images/cartes/cartesop.gif" TargetMode="Externa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customXml" Target="../ink/ink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05484327-99FA-4B45-8B11-34D4F9631858}"/>
              </a:ext>
            </a:extLst>
          </p:cNvPr>
          <p:cNvSpPr>
            <a:spLocks noGrp="1" noChangeArrowheads="1"/>
          </p:cNvSpPr>
          <p:nvPr>
            <p:ph type="ctrTitle"/>
          </p:nvPr>
        </p:nvSpPr>
        <p:spPr>
          <a:xfrm>
            <a:off x="755650" y="549275"/>
            <a:ext cx="7777163" cy="2663825"/>
          </a:xfrm>
        </p:spPr>
        <p:txBody>
          <a:bodyPr anchor="ctr"/>
          <a:lstStyle/>
          <a:p>
            <a:r>
              <a:rPr lang="sl-SI" altLang="sl-SI" sz="10000">
                <a:latin typeface="Comic Sans MS" panose="030F0702030302020204" pitchFamily="66" charset="0"/>
              </a:rPr>
              <a:t>Puščave  in polpuščave</a:t>
            </a:r>
          </a:p>
        </p:txBody>
      </p:sp>
      <p:sp>
        <p:nvSpPr>
          <p:cNvPr id="2051" name="Rectangle 3">
            <a:extLst>
              <a:ext uri="{FF2B5EF4-FFF2-40B4-BE49-F238E27FC236}">
                <a16:creationId xmlns:a16="http://schemas.microsoft.com/office/drawing/2014/main" id="{A397E41B-C109-4F71-B5EE-3648F780A33F}"/>
              </a:ext>
            </a:extLst>
          </p:cNvPr>
          <p:cNvSpPr>
            <a:spLocks noGrp="1" noChangeArrowheads="1"/>
          </p:cNvSpPr>
          <p:nvPr>
            <p:ph type="subTitle" idx="1"/>
          </p:nvPr>
        </p:nvSpPr>
        <p:spPr>
          <a:xfrm>
            <a:off x="179388" y="4005263"/>
            <a:ext cx="8713787" cy="2852737"/>
          </a:xfrm>
        </p:spPr>
        <p:txBody>
          <a:bodyPr/>
          <a:lstStyle/>
          <a:p>
            <a:pPr>
              <a:lnSpc>
                <a:spcPct val="80000"/>
              </a:lnSpc>
            </a:pPr>
            <a:endParaRPr lang="sl-SI" altLang="sl-SI" sz="2000"/>
          </a:p>
          <a:p>
            <a:pPr algn="l">
              <a:lnSpc>
                <a:spcPct val="80000"/>
              </a:lnSpc>
            </a:pPr>
            <a:endParaRPr lang="sl-SI" altLang="sl-SI" sz="2000"/>
          </a:p>
          <a:p>
            <a:pPr algn="l">
              <a:lnSpc>
                <a:spcPct val="80000"/>
              </a:lnSpc>
            </a:pPr>
            <a:r>
              <a:rPr lang="sl-SI" altLang="sl-SI" sz="2000"/>
              <a:t>    </a:t>
            </a:r>
          </a:p>
          <a:p>
            <a:pPr algn="l">
              <a:lnSpc>
                <a:spcPct val="80000"/>
              </a:lnSpc>
            </a:pPr>
            <a:endParaRPr lang="sl-SI" altLang="sl-SI" sz="2000"/>
          </a:p>
          <a:p>
            <a:pPr algn="l">
              <a:lnSpc>
                <a:spcPct val="80000"/>
              </a:lnSpc>
            </a:pPr>
            <a:r>
              <a:rPr lang="sl-SI" altLang="sl-SI" sz="2000"/>
              <a:t>    </a:t>
            </a:r>
          </a:p>
          <a:p>
            <a:pPr>
              <a:lnSpc>
                <a:spcPct val="80000"/>
              </a:lnSpc>
            </a:pPr>
            <a:r>
              <a:rPr lang="sl-SI" altLang="sl-SI" sz="2000"/>
              <a:t>           </a:t>
            </a:r>
          </a:p>
          <a:p>
            <a:pPr algn="l">
              <a:lnSpc>
                <a:spcPct val="80000"/>
              </a:lnSpc>
            </a:pPr>
            <a:endParaRPr lang="sl-SI" altLang="sl-SI" sz="2000">
              <a:latin typeface="Earthquake MF" pitchFamily="2" charset="0"/>
            </a:endParaRPr>
          </a:p>
          <a:p>
            <a:pPr>
              <a:lnSpc>
                <a:spcPct val="80000"/>
              </a:lnSpc>
            </a:pPr>
            <a:r>
              <a:rPr lang="sl-SI" altLang="sl-SI" sz="2000"/>
              <a:t>                                          </a:t>
            </a:r>
          </a:p>
        </p:txBody>
      </p:sp>
      <p:pic>
        <p:nvPicPr>
          <p:cNvPr id="2053" name="Picture 5" descr="dry_desert">
            <a:extLst>
              <a:ext uri="{FF2B5EF4-FFF2-40B4-BE49-F238E27FC236}">
                <a16:creationId xmlns:a16="http://schemas.microsoft.com/office/drawing/2014/main" id="{59ACD446-695B-42CB-A893-C79E5A80DF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59113" y="3716338"/>
            <a:ext cx="3086100" cy="2057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800" decel="100000"/>
                                        <p:tgtEl>
                                          <p:spTgt spid="2050"/>
                                        </p:tgtEl>
                                      </p:cBhvr>
                                    </p:animEffect>
                                    <p:anim calcmode="lin" valueType="num">
                                      <p:cBhvr>
                                        <p:cTn id="8" dur="800" decel="100000" fill="hold"/>
                                        <p:tgtEl>
                                          <p:spTgt spid="2050"/>
                                        </p:tgtEl>
                                        <p:attrNameLst>
                                          <p:attrName>style.rotation</p:attrName>
                                        </p:attrNameLst>
                                      </p:cBhvr>
                                      <p:tavLst>
                                        <p:tav tm="0">
                                          <p:val>
                                            <p:fltVal val="-90"/>
                                          </p:val>
                                        </p:tav>
                                        <p:tav tm="100000">
                                          <p:val>
                                            <p:fltVal val="0"/>
                                          </p:val>
                                        </p:tav>
                                      </p:tavLst>
                                    </p:anim>
                                    <p:anim calcmode="lin" valueType="num">
                                      <p:cBhvr>
                                        <p:cTn id="9" dur="800" decel="100000" fill="hold"/>
                                        <p:tgtEl>
                                          <p:spTgt spid="2050"/>
                                        </p:tgtEl>
                                        <p:attrNameLst>
                                          <p:attrName>ppt_x</p:attrName>
                                        </p:attrNameLst>
                                      </p:cBhvr>
                                      <p:tavLst>
                                        <p:tav tm="0">
                                          <p:val>
                                            <p:strVal val="#ppt_x+0.4"/>
                                          </p:val>
                                        </p:tav>
                                        <p:tav tm="100000">
                                          <p:val>
                                            <p:strVal val="#ppt_x-0.05"/>
                                          </p:val>
                                        </p:tav>
                                      </p:tavLst>
                                    </p:anim>
                                    <p:anim calcmode="lin" valueType="num">
                                      <p:cBhvr>
                                        <p:cTn id="10" dur="800" decel="100000" fill="hold"/>
                                        <p:tgtEl>
                                          <p:spTgt spid="205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5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50"/>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2051">
                                            <p:txEl>
                                              <p:pRg st="2" end="2"/>
                                            </p:txEl>
                                          </p:spTgt>
                                        </p:tgtEl>
                                        <p:attrNameLst>
                                          <p:attrName>style.visibility</p:attrName>
                                        </p:attrNameLst>
                                      </p:cBhvr>
                                      <p:to>
                                        <p:strVal val="visible"/>
                                      </p:to>
                                    </p:set>
                                    <p:animEffect transition="in" filter="fade">
                                      <p:cBhvr>
                                        <p:cTn id="17" dur="1000"/>
                                        <p:tgtEl>
                                          <p:spTgt spid="2051">
                                            <p:txEl>
                                              <p:pRg st="2" end="2"/>
                                            </p:txEl>
                                          </p:spTgt>
                                        </p:tgtEl>
                                      </p:cBhvr>
                                    </p:animEffect>
                                    <p:anim calcmode="lin" valueType="num">
                                      <p:cBhvr>
                                        <p:cTn id="18" dur="1000" fill="hold"/>
                                        <p:tgtEl>
                                          <p:spTgt spid="2051">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205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2051">
                                            <p:txEl>
                                              <p:pRg st="4" end="4"/>
                                            </p:txEl>
                                          </p:spTgt>
                                        </p:tgtEl>
                                        <p:attrNameLst>
                                          <p:attrName>style.visibility</p:attrName>
                                        </p:attrNameLst>
                                      </p:cBhvr>
                                      <p:to>
                                        <p:strVal val="visible"/>
                                      </p:to>
                                    </p:set>
                                    <p:animEffect transition="in" filter="fade">
                                      <p:cBhvr>
                                        <p:cTn id="24" dur="1000"/>
                                        <p:tgtEl>
                                          <p:spTgt spid="2051">
                                            <p:txEl>
                                              <p:pRg st="4" end="4"/>
                                            </p:txEl>
                                          </p:spTgt>
                                        </p:tgtEl>
                                      </p:cBhvr>
                                    </p:animEffect>
                                    <p:anim calcmode="lin" valueType="num">
                                      <p:cBhvr>
                                        <p:cTn id="25" dur="1000" fill="hold"/>
                                        <p:tgtEl>
                                          <p:spTgt spid="2051">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2051">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2051">
                                            <p:txEl>
                                              <p:pRg st="5" end="5"/>
                                            </p:txEl>
                                          </p:spTgt>
                                        </p:tgtEl>
                                        <p:attrNameLst>
                                          <p:attrName>style.visibility</p:attrName>
                                        </p:attrNameLst>
                                      </p:cBhvr>
                                      <p:to>
                                        <p:strVal val="visible"/>
                                      </p:to>
                                    </p:set>
                                    <p:animEffect transition="in" filter="fade">
                                      <p:cBhvr>
                                        <p:cTn id="31" dur="1000"/>
                                        <p:tgtEl>
                                          <p:spTgt spid="2051">
                                            <p:txEl>
                                              <p:pRg st="5" end="5"/>
                                            </p:txEl>
                                          </p:spTgt>
                                        </p:tgtEl>
                                      </p:cBhvr>
                                    </p:animEffect>
                                    <p:anim calcmode="lin" valueType="num">
                                      <p:cBhvr>
                                        <p:cTn id="32" dur="1000" fill="hold"/>
                                        <p:tgtEl>
                                          <p:spTgt spid="2051">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2051">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2051">
                                            <p:txEl>
                                              <p:pRg st="7" end="7"/>
                                            </p:txEl>
                                          </p:spTgt>
                                        </p:tgtEl>
                                        <p:attrNameLst>
                                          <p:attrName>style.visibility</p:attrName>
                                        </p:attrNameLst>
                                      </p:cBhvr>
                                      <p:to>
                                        <p:strVal val="visible"/>
                                      </p:to>
                                    </p:set>
                                    <p:animEffect transition="in" filter="fade">
                                      <p:cBhvr>
                                        <p:cTn id="38" dur="1000"/>
                                        <p:tgtEl>
                                          <p:spTgt spid="2051">
                                            <p:txEl>
                                              <p:pRg st="7" end="7"/>
                                            </p:txEl>
                                          </p:spTgt>
                                        </p:tgtEl>
                                      </p:cBhvr>
                                    </p:animEffect>
                                    <p:anim calcmode="lin" valueType="num">
                                      <p:cBhvr>
                                        <p:cTn id="39" dur="1000" fill="hold"/>
                                        <p:tgtEl>
                                          <p:spTgt spid="2051">
                                            <p:txEl>
                                              <p:pRg st="7" end="7"/>
                                            </p:txEl>
                                          </p:spTgt>
                                        </p:tgtEl>
                                        <p:attrNameLst>
                                          <p:attrName>ppt_x</p:attrName>
                                        </p:attrNameLst>
                                      </p:cBhvr>
                                      <p:tavLst>
                                        <p:tav tm="0">
                                          <p:val>
                                            <p:strVal val="#ppt_x"/>
                                          </p:val>
                                        </p:tav>
                                        <p:tav tm="100000">
                                          <p:val>
                                            <p:strVal val="#ppt_x"/>
                                          </p:val>
                                        </p:tav>
                                      </p:tavLst>
                                    </p:anim>
                                    <p:anim calcmode="lin" valueType="num">
                                      <p:cBhvr>
                                        <p:cTn id="40" dur="1000" fill="hold"/>
                                        <p:tgtEl>
                                          <p:spTgt spid="2051">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P spid="2051"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a:extLst>
              <a:ext uri="{FF2B5EF4-FFF2-40B4-BE49-F238E27FC236}">
                <a16:creationId xmlns:a16="http://schemas.microsoft.com/office/drawing/2014/main" id="{ECE945A9-5AA9-4C65-B4FD-2F55427491B6}"/>
              </a:ext>
            </a:extLst>
          </p:cNvPr>
          <p:cNvSpPr>
            <a:spLocks noGrp="1" noChangeArrowheads="1"/>
          </p:cNvSpPr>
          <p:nvPr>
            <p:ph type="title"/>
          </p:nvPr>
        </p:nvSpPr>
        <p:spPr/>
        <p:txBody>
          <a:bodyPr/>
          <a:lstStyle/>
          <a:p>
            <a:r>
              <a:rPr lang="sl-SI" altLang="sl-SI">
                <a:latin typeface="Earthquake MF" pitchFamily="2" charset="0"/>
              </a:rPr>
              <a:t>ŽIVALI</a:t>
            </a:r>
          </a:p>
        </p:txBody>
      </p:sp>
      <p:sp>
        <p:nvSpPr>
          <p:cNvPr id="106499" name="Rectangle 3">
            <a:extLst>
              <a:ext uri="{FF2B5EF4-FFF2-40B4-BE49-F238E27FC236}">
                <a16:creationId xmlns:a16="http://schemas.microsoft.com/office/drawing/2014/main" id="{025C2FAD-BE60-4A88-9E1E-BB95A8FE0C4B}"/>
              </a:ext>
            </a:extLst>
          </p:cNvPr>
          <p:cNvSpPr>
            <a:spLocks noGrp="1" noChangeArrowheads="1"/>
          </p:cNvSpPr>
          <p:nvPr>
            <p:ph type="body" idx="1"/>
          </p:nvPr>
        </p:nvSpPr>
        <p:spPr/>
        <p:txBody>
          <a:bodyPr/>
          <a:lstStyle/>
          <a:p>
            <a:pPr>
              <a:lnSpc>
                <a:spcPct val="90000"/>
              </a:lnSpc>
            </a:pPr>
            <a:r>
              <a:rPr lang="sl-SI" altLang="sl-SI" sz="2400"/>
              <a:t>Puščavske živali morajo prav tako preživeti neprijazne okoljske razmere. Močna vročina in pomanjkanje vode so le nekatere ovire,ki jih morajo premagati. Živali iz puščave so tudi prilagojene na to,da so v puščavi. Nekatere nikoli ne pijejo,vodo pa pridobivajo na primer s semeni,ki vsebujejo tudi 50% vode. To je značilno za legvana in male glodavce. Večina živali je nočnih.</a:t>
            </a:r>
            <a:r>
              <a:rPr lang="sl-SI" altLang="sl-SI" sz="2000"/>
              <a:t> </a:t>
            </a:r>
          </a:p>
          <a:p>
            <a:pPr>
              <a:lnSpc>
                <a:spcPct val="90000"/>
              </a:lnSpc>
            </a:pPr>
            <a:endParaRPr lang="sl-SI" altLang="sl-SI" sz="2000"/>
          </a:p>
          <a:p>
            <a:pPr>
              <a:lnSpc>
                <a:spcPct val="90000"/>
              </a:lnSpc>
            </a:pPr>
            <a:endParaRPr lang="sl-SI" altLang="sl-SI" sz="2000"/>
          </a:p>
          <a:p>
            <a:pPr>
              <a:lnSpc>
                <a:spcPct val="90000"/>
              </a:lnSpc>
              <a:buFontTx/>
              <a:buNone/>
            </a:pPr>
            <a:endParaRPr lang="sl-SI" altLang="sl-SI" sz="2000"/>
          </a:p>
          <a:p>
            <a:pPr>
              <a:lnSpc>
                <a:spcPct val="90000"/>
              </a:lnSpc>
            </a:pPr>
            <a:r>
              <a:rPr lang="sl-SI" altLang="sl-SI" sz="2000"/>
              <a:t>                                                                                     fenek </a:t>
            </a:r>
          </a:p>
          <a:p>
            <a:pPr>
              <a:lnSpc>
                <a:spcPct val="90000"/>
              </a:lnSpc>
              <a:buFontTx/>
              <a:buNone/>
            </a:pPr>
            <a:r>
              <a:rPr lang="sl-SI" altLang="sl-SI" sz="2000"/>
              <a:t>                                legvan </a:t>
            </a:r>
          </a:p>
        </p:txBody>
      </p:sp>
      <p:pic>
        <p:nvPicPr>
          <p:cNvPr id="106501" name="Picture 5" descr="180px-ZeleniLegvan_D9">
            <a:extLst>
              <a:ext uri="{FF2B5EF4-FFF2-40B4-BE49-F238E27FC236}">
                <a16:creationId xmlns:a16="http://schemas.microsoft.com/office/drawing/2014/main" id="{812E4677-FB62-4F6D-A9E0-92EAAF3A0C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4213" y="4581525"/>
            <a:ext cx="1714500" cy="1400175"/>
          </a:xfrm>
          <a:prstGeom prst="rect">
            <a:avLst/>
          </a:prstGeom>
          <a:noFill/>
          <a:extLst>
            <a:ext uri="{909E8E84-426E-40DD-AFC4-6F175D3DCCD1}">
              <a14:hiddenFill xmlns:a14="http://schemas.microsoft.com/office/drawing/2010/main">
                <a:solidFill>
                  <a:srgbClr val="FFFFFF"/>
                </a:solidFill>
              </a14:hiddenFill>
            </a:ext>
          </a:extLst>
        </p:spPr>
      </p:pic>
      <p:pic>
        <p:nvPicPr>
          <p:cNvPr id="106503" name="Picture 7" descr="fenek">
            <a:extLst>
              <a:ext uri="{FF2B5EF4-FFF2-40B4-BE49-F238E27FC236}">
                <a16:creationId xmlns:a16="http://schemas.microsoft.com/office/drawing/2014/main" id="{4510BDD8-A50B-4DED-9218-08AB85E32A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79838" y="4365625"/>
            <a:ext cx="2592387" cy="1800225"/>
          </a:xfrm>
          <a:prstGeom prst="rect">
            <a:avLst/>
          </a:prstGeom>
          <a:noFill/>
          <a:extLst>
            <a:ext uri="{909E8E84-426E-40DD-AFC4-6F175D3DCCD1}">
              <a14:hiddenFill xmlns:a14="http://schemas.microsoft.com/office/drawing/2010/main">
                <a:solidFill>
                  <a:srgbClr val="FFFFFF"/>
                </a:solidFill>
              </a14:hiddenFill>
            </a:ext>
          </a:extLst>
        </p:spPr>
      </p:pic>
      <p:sp>
        <p:nvSpPr>
          <p:cNvPr id="106504" name="Line 8">
            <a:extLst>
              <a:ext uri="{FF2B5EF4-FFF2-40B4-BE49-F238E27FC236}">
                <a16:creationId xmlns:a16="http://schemas.microsoft.com/office/drawing/2014/main" id="{CA164881-878E-4E36-BFC9-A6668135D63B}"/>
              </a:ext>
            </a:extLst>
          </p:cNvPr>
          <p:cNvSpPr>
            <a:spLocks noChangeShapeType="1"/>
          </p:cNvSpPr>
          <p:nvPr/>
        </p:nvSpPr>
        <p:spPr bwMode="auto">
          <a:xfrm flipH="1">
            <a:off x="2484438" y="5445125"/>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
        <p:nvSpPr>
          <p:cNvPr id="106505" name="Line 9">
            <a:extLst>
              <a:ext uri="{FF2B5EF4-FFF2-40B4-BE49-F238E27FC236}">
                <a16:creationId xmlns:a16="http://schemas.microsoft.com/office/drawing/2014/main" id="{9946F725-930E-490F-841F-03B6F397F495}"/>
              </a:ext>
            </a:extLst>
          </p:cNvPr>
          <p:cNvSpPr>
            <a:spLocks noChangeShapeType="1"/>
          </p:cNvSpPr>
          <p:nvPr/>
        </p:nvSpPr>
        <p:spPr bwMode="auto">
          <a:xfrm flipH="1">
            <a:off x="6443663" y="5157788"/>
            <a:ext cx="288925"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1138" name="Rectangle 2">
            <a:extLst>
              <a:ext uri="{FF2B5EF4-FFF2-40B4-BE49-F238E27FC236}">
                <a16:creationId xmlns:a16="http://schemas.microsoft.com/office/drawing/2014/main" id="{CD66AE09-A94C-41A8-BCF4-001DDA14D1D9}"/>
              </a:ext>
            </a:extLst>
          </p:cNvPr>
          <p:cNvSpPr>
            <a:spLocks noGrp="1" noChangeArrowheads="1"/>
          </p:cNvSpPr>
          <p:nvPr>
            <p:ph type="title"/>
          </p:nvPr>
        </p:nvSpPr>
        <p:spPr/>
        <p:txBody>
          <a:bodyPr/>
          <a:lstStyle/>
          <a:p>
            <a:r>
              <a:rPr lang="sl-SI" altLang="sl-SI" sz="4000">
                <a:latin typeface="Comic Sans MS" panose="030F0702030302020204" pitchFamily="66" charset="0"/>
              </a:rPr>
              <a:t>KAJ SPLOH JE PUŠČAVA?</a:t>
            </a:r>
          </a:p>
        </p:txBody>
      </p:sp>
      <p:sp>
        <p:nvSpPr>
          <p:cNvPr id="91144" name="Rectangle 8">
            <a:extLst>
              <a:ext uri="{FF2B5EF4-FFF2-40B4-BE49-F238E27FC236}">
                <a16:creationId xmlns:a16="http://schemas.microsoft.com/office/drawing/2014/main" id="{D6F9AFB5-1A54-436A-9B0C-3A62DE78072D}"/>
              </a:ext>
            </a:extLst>
          </p:cNvPr>
          <p:cNvSpPr>
            <a:spLocks noGrp="1" noChangeArrowheads="1"/>
          </p:cNvSpPr>
          <p:nvPr>
            <p:ph type="body" idx="1"/>
          </p:nvPr>
        </p:nvSpPr>
        <p:spPr/>
        <p:txBody>
          <a:bodyPr/>
          <a:lstStyle/>
          <a:p>
            <a:pPr>
              <a:lnSpc>
                <a:spcPct val="90000"/>
              </a:lnSpc>
              <a:buFontTx/>
              <a:buNone/>
            </a:pPr>
            <a:r>
              <a:rPr lang="sl-SI" altLang="sl-SI"/>
              <a:t>  </a:t>
            </a:r>
            <a:r>
              <a:rPr lang="sl-SI" altLang="sl-SI">
                <a:latin typeface="Times New Roman" panose="02020603050405020304" pitchFamily="18" charset="0"/>
              </a:rPr>
              <a:t>Puščava je površinska oblika ali pokrajina,ki prejme zelo malo padavin. Tam uspevajo le redke rastline. V puščavah pa so tudi oaze,kjer je nekaj vode,zato je tam ugodno za preživetje (dokaj).Največja puščava na svetu je Sahara</a:t>
            </a:r>
          </a:p>
          <a:p>
            <a:pPr>
              <a:lnSpc>
                <a:spcPct val="90000"/>
              </a:lnSpc>
              <a:buFontTx/>
              <a:buNone/>
            </a:pPr>
            <a:endParaRPr lang="sl-SI" altLang="sl-SI">
              <a:latin typeface="Times New Roman" panose="02020603050405020304" pitchFamily="18" charset="0"/>
            </a:endParaRPr>
          </a:p>
          <a:p>
            <a:pPr>
              <a:lnSpc>
                <a:spcPct val="90000"/>
              </a:lnSpc>
              <a:buFontTx/>
              <a:buNone/>
            </a:pPr>
            <a:endParaRPr lang="sl-SI" altLang="sl-SI">
              <a:latin typeface="Times New Roman" panose="02020603050405020304" pitchFamily="18" charset="0"/>
            </a:endParaRPr>
          </a:p>
          <a:p>
            <a:pPr>
              <a:lnSpc>
                <a:spcPct val="90000"/>
              </a:lnSpc>
              <a:buFontTx/>
              <a:buNone/>
            </a:pPr>
            <a:r>
              <a:rPr lang="sl-SI" altLang="sl-SI">
                <a:latin typeface="Times New Roman" panose="02020603050405020304" pitchFamily="18" charset="0"/>
              </a:rPr>
              <a:t>                                </a:t>
            </a:r>
          </a:p>
          <a:p>
            <a:pPr>
              <a:lnSpc>
                <a:spcPct val="90000"/>
              </a:lnSpc>
              <a:buFontTx/>
              <a:buNone/>
            </a:pPr>
            <a:r>
              <a:rPr lang="sl-SI" altLang="sl-SI">
                <a:latin typeface="Times New Roman" panose="02020603050405020304" pitchFamily="18" charset="0"/>
              </a:rPr>
              <a:t>                              </a:t>
            </a:r>
            <a:r>
              <a:rPr lang="sl-SI" altLang="sl-SI" sz="1800">
                <a:latin typeface="Times New Roman" panose="02020603050405020304" pitchFamily="18" charset="0"/>
              </a:rPr>
              <a:t>    SAHARA </a:t>
            </a:r>
          </a:p>
          <a:p>
            <a:pPr>
              <a:lnSpc>
                <a:spcPct val="90000"/>
              </a:lnSpc>
              <a:buFontTx/>
              <a:buNone/>
            </a:pPr>
            <a:endParaRPr lang="sl-SI" altLang="sl-SI" sz="1800">
              <a:latin typeface="Times New Roman" panose="02020603050405020304" pitchFamily="18" charset="0"/>
            </a:endParaRPr>
          </a:p>
        </p:txBody>
      </p:sp>
      <p:pic>
        <p:nvPicPr>
          <p:cNvPr id="91146" name="Picture 10" descr="cartesop">
            <a:hlinkClick r:id="rId2"/>
            <a:extLst>
              <a:ext uri="{FF2B5EF4-FFF2-40B4-BE49-F238E27FC236}">
                <a16:creationId xmlns:a16="http://schemas.microsoft.com/office/drawing/2014/main" id="{D18BECD0-4A05-40A4-8B4D-28F28191793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9750" y="3933825"/>
            <a:ext cx="2952750" cy="2700338"/>
          </a:xfrm>
          <a:prstGeom prst="rect">
            <a:avLst/>
          </a:prstGeom>
          <a:noFill/>
          <a:extLst>
            <a:ext uri="{909E8E84-426E-40DD-AFC4-6F175D3DCCD1}">
              <a14:hiddenFill xmlns:a14="http://schemas.microsoft.com/office/drawing/2010/main">
                <a:solidFill>
                  <a:srgbClr val="FFFFFF"/>
                </a:solidFill>
              </a14:hiddenFill>
            </a:ext>
          </a:extLst>
        </p:spPr>
      </p:pic>
      <p:pic>
        <p:nvPicPr>
          <p:cNvPr id="91148" name="Picture 12" descr="oaza%20Tamerza">
            <a:extLst>
              <a:ext uri="{FF2B5EF4-FFF2-40B4-BE49-F238E27FC236}">
                <a16:creationId xmlns:a16="http://schemas.microsoft.com/office/drawing/2014/main" id="{36C1F54A-07B7-4B62-92B6-E91E8C29EF3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32363" y="3860800"/>
            <a:ext cx="3889375" cy="2720975"/>
          </a:xfrm>
          <a:prstGeom prst="rect">
            <a:avLst/>
          </a:prstGeom>
          <a:noFill/>
          <a:extLst>
            <a:ext uri="{909E8E84-426E-40DD-AFC4-6F175D3DCCD1}">
              <a14:hiddenFill xmlns:a14="http://schemas.microsoft.com/office/drawing/2010/main">
                <a:solidFill>
                  <a:srgbClr val="FFFFFF"/>
                </a:solidFill>
              </a14:hiddenFill>
            </a:ext>
          </a:extLst>
        </p:spPr>
      </p:pic>
      <mc:AlternateContent xmlns:mc="http://schemas.openxmlformats.org/markup-compatibility/2006" xmlns:p14="http://schemas.microsoft.com/office/powerpoint/2010/main">
        <mc:Choice Requires="p14">
          <p:contentPart p14:bwMode="auto" r:id="rId5">
            <p14:nvContentPartPr>
              <p14:cNvPr id="91149" name="Ink 13">
                <a:extLst>
                  <a:ext uri="{FF2B5EF4-FFF2-40B4-BE49-F238E27FC236}">
                    <a16:creationId xmlns:a16="http://schemas.microsoft.com/office/drawing/2014/main" id="{58B124ED-EAF1-4AD7-AE6A-EF62458D1A17}"/>
                  </a:ext>
                </a:extLst>
              </p14:cNvPr>
              <p14:cNvContentPartPr>
                <a14:cpLocks xmlns:a14="http://schemas.microsoft.com/office/drawing/2010/main" noRot="1" noChangeAspect="1" noEditPoints="1" noChangeArrowheads="1" noChangeShapeType="1"/>
              </p14:cNvContentPartPr>
              <p14:nvPr/>
            </p14:nvContentPartPr>
            <p14:xfrm>
              <a:off x="8099425" y="3732213"/>
              <a:ext cx="1588" cy="1587"/>
            </p14:xfrm>
          </p:contentPart>
        </mc:Choice>
        <mc:Fallback xmlns="">
          <p:pic>
            <p:nvPicPr>
              <p:cNvPr id="91149" name="Ink 13">
                <a:extLst>
                  <a:ext uri="{FF2B5EF4-FFF2-40B4-BE49-F238E27FC236}">
                    <a16:creationId xmlns:a16="http://schemas.microsoft.com/office/drawing/2014/main" id="{58B124ED-EAF1-4AD7-AE6A-EF62458D1A17}"/>
                  </a:ext>
                </a:extLst>
              </p:cNvPr>
              <p:cNvPicPr>
                <a:picLocks noRot="1" noChangeAspect="1" noEditPoints="1" noChangeArrowheads="1" noChangeShapeType="1"/>
              </p:cNvPicPr>
              <p:nvPr/>
            </p:nvPicPr>
            <p:blipFill>
              <a:blip r:embed="rId6"/>
              <a:stretch>
                <a:fillRect/>
              </a:stretch>
            </p:blipFill>
            <p:spPr>
              <a:xfrm>
                <a:off x="8058137" y="3690951"/>
                <a:ext cx="84164" cy="84111"/>
              </a:xfrm>
              <a:prstGeom prst="rect">
                <a:avLst/>
              </a:prstGeom>
            </p:spPr>
          </p:pic>
        </mc:Fallback>
      </mc:AlternateContent>
      <p:sp>
        <p:nvSpPr>
          <p:cNvPr id="91151" name="Line 15">
            <a:extLst>
              <a:ext uri="{FF2B5EF4-FFF2-40B4-BE49-F238E27FC236}">
                <a16:creationId xmlns:a16="http://schemas.microsoft.com/office/drawing/2014/main" id="{D8D7DD67-1AE3-4C30-B928-0C685E58E4E5}"/>
              </a:ext>
            </a:extLst>
          </p:cNvPr>
          <p:cNvSpPr>
            <a:spLocks noChangeShapeType="1"/>
          </p:cNvSpPr>
          <p:nvPr/>
        </p:nvSpPr>
        <p:spPr bwMode="auto">
          <a:xfrm flipH="1">
            <a:off x="3563938" y="5805488"/>
            <a:ext cx="2159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a:extLst>
              <a:ext uri="{FF2B5EF4-FFF2-40B4-BE49-F238E27FC236}">
                <a16:creationId xmlns:a16="http://schemas.microsoft.com/office/drawing/2014/main" id="{04E50AE0-18BC-4D42-B6BD-76366B0AA4EC}"/>
              </a:ext>
            </a:extLst>
          </p:cNvPr>
          <p:cNvSpPr>
            <a:spLocks noGrp="1" noChangeArrowheads="1"/>
          </p:cNvSpPr>
          <p:nvPr>
            <p:ph type="title"/>
          </p:nvPr>
        </p:nvSpPr>
        <p:spPr/>
        <p:txBody>
          <a:bodyPr/>
          <a:lstStyle/>
          <a:p>
            <a:r>
              <a:rPr lang="sl-SI" altLang="sl-SI" sz="4000">
                <a:latin typeface="Comic Sans MS" panose="030F0702030302020204" pitchFamily="66" charset="0"/>
              </a:rPr>
              <a:t>KAKO JE PUŠČAVA NASTALA?</a:t>
            </a:r>
          </a:p>
        </p:txBody>
      </p:sp>
      <p:sp>
        <p:nvSpPr>
          <p:cNvPr id="100355" name="Rectangle 3">
            <a:extLst>
              <a:ext uri="{FF2B5EF4-FFF2-40B4-BE49-F238E27FC236}">
                <a16:creationId xmlns:a16="http://schemas.microsoft.com/office/drawing/2014/main" id="{2CAE8A46-7ED7-4A91-90BB-DFE360CD3E13}"/>
              </a:ext>
            </a:extLst>
          </p:cNvPr>
          <p:cNvSpPr>
            <a:spLocks noGrp="1" noChangeArrowheads="1"/>
          </p:cNvSpPr>
          <p:nvPr>
            <p:ph type="body" idx="1"/>
          </p:nvPr>
        </p:nvSpPr>
        <p:spPr/>
        <p:txBody>
          <a:bodyPr/>
          <a:lstStyle/>
          <a:p>
            <a:r>
              <a:rPr lang="sl-SI" altLang="sl-SI">
                <a:latin typeface="Times New Roman" panose="02020603050405020304" pitchFamily="18" charset="0"/>
              </a:rPr>
              <a:t>Največ puščav je nastalo zaradi primernega premikanja zračnih mas po planetu. Ko se Zemlja vrti okoli svoje osi,ustvarja velikansko vrtinčenje v atmosferi. Vroč zrak s ekvatorja se pretaka na S in J kjer se na območju visokega pritiska spušča v nižje plasti. Ko se zrak dviga se ohlaja in izloča vlago,pri spuščanju pa dobiva večjo kapaciteto vlage,zaradi česar postaja bolj vlažen in izsušuje zemljo.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a:extLst>
              <a:ext uri="{FF2B5EF4-FFF2-40B4-BE49-F238E27FC236}">
                <a16:creationId xmlns:a16="http://schemas.microsoft.com/office/drawing/2014/main" id="{5BCEB554-0CB5-4AC3-9404-24F3BB051210}"/>
              </a:ext>
            </a:extLst>
          </p:cNvPr>
          <p:cNvSpPr>
            <a:spLocks noGrp="1" noChangeArrowheads="1"/>
          </p:cNvSpPr>
          <p:nvPr>
            <p:ph type="title"/>
          </p:nvPr>
        </p:nvSpPr>
        <p:spPr/>
        <p:txBody>
          <a:bodyPr/>
          <a:lstStyle/>
          <a:p>
            <a:r>
              <a:rPr lang="sl-SI" altLang="sl-SI" sz="4000">
                <a:latin typeface="Comic Sans MS" panose="030F0702030302020204" pitchFamily="66" charset="0"/>
              </a:rPr>
              <a:t>OSNOVNE ZNAČILNOST PUŠČAV</a:t>
            </a:r>
          </a:p>
        </p:txBody>
      </p:sp>
      <p:sp>
        <p:nvSpPr>
          <p:cNvPr id="99331" name="Rectangle 3">
            <a:extLst>
              <a:ext uri="{FF2B5EF4-FFF2-40B4-BE49-F238E27FC236}">
                <a16:creationId xmlns:a16="http://schemas.microsoft.com/office/drawing/2014/main" id="{B9721032-C0E7-440A-A519-CA28C88A1769}"/>
              </a:ext>
            </a:extLst>
          </p:cNvPr>
          <p:cNvSpPr>
            <a:spLocks noGrp="1" noChangeArrowheads="1"/>
          </p:cNvSpPr>
          <p:nvPr>
            <p:ph type="body" idx="1"/>
          </p:nvPr>
        </p:nvSpPr>
        <p:spPr/>
        <p:txBody>
          <a:bodyPr/>
          <a:lstStyle/>
          <a:p>
            <a:pPr>
              <a:lnSpc>
                <a:spcPct val="80000"/>
              </a:lnSpc>
            </a:pPr>
            <a:r>
              <a:rPr lang="sl-SI" altLang="sl-SI">
                <a:latin typeface="Earthquake MF" pitchFamily="2" charset="0"/>
              </a:rPr>
              <a:t> Suša </a:t>
            </a:r>
          </a:p>
          <a:p>
            <a:pPr>
              <a:lnSpc>
                <a:spcPct val="80000"/>
              </a:lnSpc>
              <a:buFontTx/>
              <a:buNone/>
            </a:pPr>
            <a:r>
              <a:rPr lang="sl-SI" altLang="sl-SI" sz="2000">
                <a:latin typeface="Times New Roman" panose="02020603050405020304" pitchFamily="18" charset="0"/>
              </a:rPr>
              <a:t>Puščave so zelo suhe. Najbolj vlažna območja,ki bi naj sodile med puščave dobijo 500 mm padavin na leto. </a:t>
            </a:r>
            <a:r>
              <a:rPr lang="sl-SI" altLang="sl-SI" sz="2000" b="1" u="sng">
                <a:latin typeface="Times New Roman" panose="02020603050405020304" pitchFamily="18" charset="0"/>
              </a:rPr>
              <a:t>V suhih puščavah v letu dni pade največ 250 mm dežja</a:t>
            </a:r>
            <a:r>
              <a:rPr lang="sl-SI" altLang="sl-SI" sz="2000" u="sng">
                <a:latin typeface="Times New Roman" panose="02020603050405020304" pitchFamily="18" charset="0"/>
              </a:rPr>
              <a:t> . </a:t>
            </a:r>
            <a:r>
              <a:rPr lang="sl-SI" altLang="sl-SI" sz="2000">
                <a:latin typeface="Times New Roman" panose="02020603050405020304" pitchFamily="18" charset="0"/>
              </a:rPr>
              <a:t>Ko pa pride do padavin,je naliv močan,po njem pa puščava vcveti.</a:t>
            </a:r>
            <a:endParaRPr lang="sl-SI" altLang="sl-SI" sz="2000" u="sng">
              <a:latin typeface="Times New Roman" panose="02020603050405020304" pitchFamily="18" charset="0"/>
            </a:endParaRPr>
          </a:p>
          <a:p>
            <a:pPr>
              <a:lnSpc>
                <a:spcPct val="80000"/>
              </a:lnSpc>
              <a:buFontTx/>
              <a:buNone/>
            </a:pPr>
            <a:endParaRPr lang="sl-SI" altLang="sl-SI" sz="2000" u="sng">
              <a:latin typeface="Times New Roman" panose="02020603050405020304" pitchFamily="18" charset="0"/>
            </a:endParaRPr>
          </a:p>
          <a:p>
            <a:pPr>
              <a:lnSpc>
                <a:spcPct val="80000"/>
              </a:lnSpc>
              <a:buFontTx/>
              <a:buNone/>
            </a:pPr>
            <a:r>
              <a:rPr lang="sl-SI" altLang="sl-SI">
                <a:latin typeface="Earthquake MF" pitchFamily="2" charset="0"/>
              </a:rPr>
              <a:t>                              </a:t>
            </a:r>
          </a:p>
          <a:p>
            <a:pPr>
              <a:lnSpc>
                <a:spcPct val="80000"/>
              </a:lnSpc>
            </a:pPr>
            <a:endParaRPr lang="sl-SI" altLang="sl-SI">
              <a:latin typeface="Earthquake MF" pitchFamily="2" charset="0"/>
            </a:endParaRPr>
          </a:p>
          <a:p>
            <a:pPr>
              <a:lnSpc>
                <a:spcPct val="80000"/>
              </a:lnSpc>
            </a:pPr>
            <a:r>
              <a:rPr lang="sl-SI" altLang="sl-SI">
                <a:latin typeface="Earthquake MF" pitchFamily="2" charset="0"/>
              </a:rPr>
              <a:t>Dan zelo vroc,noc zelo hladna</a:t>
            </a:r>
          </a:p>
          <a:p>
            <a:pPr>
              <a:lnSpc>
                <a:spcPct val="80000"/>
              </a:lnSpc>
              <a:buFontTx/>
              <a:buNone/>
            </a:pPr>
            <a:r>
              <a:rPr lang="sl-SI" altLang="sl-SI" sz="2000">
                <a:latin typeface="Times New Roman" panose="02020603050405020304" pitchFamily="18" charset="0"/>
              </a:rPr>
              <a:t>Ozračje mnogih puščav čez dan dosega temperature 50° ter včasih tudi več. Čeprav je čez dan zelo vroče se ponoči spusti temperatura do ledišča.</a:t>
            </a:r>
          </a:p>
        </p:txBody>
      </p:sp>
      <p:pic>
        <p:nvPicPr>
          <p:cNvPr id="99333" name="Picture 5" descr="swale_with_trees_news">
            <a:extLst>
              <a:ext uri="{FF2B5EF4-FFF2-40B4-BE49-F238E27FC236}">
                <a16:creationId xmlns:a16="http://schemas.microsoft.com/office/drawing/2014/main" id="{40947D69-5D1F-4081-9CF7-B114E4A205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64388" y="2924175"/>
            <a:ext cx="1800225" cy="23050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a:extLst>
              <a:ext uri="{FF2B5EF4-FFF2-40B4-BE49-F238E27FC236}">
                <a16:creationId xmlns:a16="http://schemas.microsoft.com/office/drawing/2014/main" id="{2E6DCF14-A844-465C-87CD-76ED00E1A8C5}"/>
              </a:ext>
            </a:extLst>
          </p:cNvPr>
          <p:cNvSpPr>
            <a:spLocks noGrp="1" noChangeArrowheads="1"/>
          </p:cNvSpPr>
          <p:nvPr>
            <p:ph type="title"/>
          </p:nvPr>
        </p:nvSpPr>
        <p:spPr/>
        <p:txBody>
          <a:bodyPr/>
          <a:lstStyle/>
          <a:p>
            <a:r>
              <a:rPr lang="sl-SI" altLang="sl-SI">
                <a:latin typeface="Comic Sans MS" panose="030F0702030302020204" pitchFamily="66" charset="0"/>
              </a:rPr>
              <a:t>TIPI OZ. VRSTE PUŠČAV</a:t>
            </a:r>
          </a:p>
        </p:txBody>
      </p:sp>
      <p:sp>
        <p:nvSpPr>
          <p:cNvPr id="101379" name="Rectangle 3">
            <a:extLst>
              <a:ext uri="{FF2B5EF4-FFF2-40B4-BE49-F238E27FC236}">
                <a16:creationId xmlns:a16="http://schemas.microsoft.com/office/drawing/2014/main" id="{FEC4AE04-1CA1-4E9D-B0CB-EF1D14CC587C}"/>
              </a:ext>
            </a:extLst>
          </p:cNvPr>
          <p:cNvSpPr>
            <a:spLocks noGrp="1" noChangeArrowheads="1"/>
          </p:cNvSpPr>
          <p:nvPr>
            <p:ph type="body" idx="1"/>
          </p:nvPr>
        </p:nvSpPr>
        <p:spPr>
          <a:xfrm>
            <a:off x="684213" y="1484313"/>
            <a:ext cx="8229600" cy="4525962"/>
          </a:xfrm>
        </p:spPr>
        <p:txBody>
          <a:bodyPr/>
          <a:lstStyle/>
          <a:p>
            <a:pPr>
              <a:buFontTx/>
              <a:buNone/>
            </a:pPr>
            <a:r>
              <a:rPr lang="sl-SI" altLang="sl-SI">
                <a:latin typeface="Earthquake MF" pitchFamily="2" charset="0"/>
              </a:rPr>
              <a:t>          Pešcene pušcave </a:t>
            </a:r>
          </a:p>
          <a:p>
            <a:pPr>
              <a:buFontTx/>
              <a:buNone/>
            </a:pPr>
            <a:r>
              <a:rPr lang="sl-SI" altLang="sl-SI" sz="2800">
                <a:latin typeface="Times New Roman" panose="02020603050405020304" pitchFamily="18" charset="0"/>
              </a:rPr>
              <a:t>    </a:t>
            </a:r>
          </a:p>
          <a:p>
            <a:pPr>
              <a:buFontTx/>
              <a:buNone/>
            </a:pPr>
            <a:r>
              <a:rPr lang="sl-SI" altLang="sl-SI" sz="2800">
                <a:latin typeface="Times New Roman" panose="02020603050405020304" pitchFamily="18" charset="0"/>
              </a:rPr>
              <a:t>Okrog 25% puščav je iz peska,ki ga je veter napihal iz skalnih območij. Tem puščavam pravimo peščene puščave ali </a:t>
            </a:r>
            <a:r>
              <a:rPr lang="sl-SI" altLang="sl-SI" sz="2800" b="1" u="sng">
                <a:latin typeface="Times New Roman" panose="02020603050405020304" pitchFamily="18" charset="0"/>
              </a:rPr>
              <a:t>ergi.</a:t>
            </a:r>
            <a:r>
              <a:rPr lang="sl-SI" altLang="sl-SI" sz="2800" u="sng">
                <a:latin typeface="Times New Roman" panose="02020603050405020304" pitchFamily="18" charset="0"/>
              </a:rPr>
              <a:t> </a:t>
            </a:r>
          </a:p>
          <a:p>
            <a:pPr>
              <a:buFontTx/>
              <a:buNone/>
            </a:pPr>
            <a:endParaRPr lang="sl-SI" altLang="sl-SI" sz="2800" u="sng">
              <a:latin typeface="Times New Roman" panose="02020603050405020304" pitchFamily="18" charset="0"/>
            </a:endParaRPr>
          </a:p>
          <a:p>
            <a:pPr>
              <a:buFontTx/>
              <a:buNone/>
            </a:pPr>
            <a:endParaRPr lang="sl-SI" altLang="sl-SI" sz="2800" u="sng">
              <a:latin typeface="Times New Roman" panose="02020603050405020304" pitchFamily="18" charset="0"/>
            </a:endParaRPr>
          </a:p>
          <a:p>
            <a:pPr>
              <a:buFontTx/>
              <a:buNone/>
            </a:pPr>
            <a:endParaRPr lang="sl-SI" altLang="sl-SI" sz="2800" u="sng">
              <a:latin typeface="Times New Roman" panose="02020603050405020304" pitchFamily="18" charset="0"/>
            </a:endParaRPr>
          </a:p>
          <a:p>
            <a:pPr>
              <a:buFontTx/>
              <a:buNone/>
            </a:pPr>
            <a:r>
              <a:rPr lang="sl-SI" altLang="sl-SI" sz="2800">
                <a:latin typeface="Times New Roman" panose="02020603050405020304" pitchFamily="18" charset="0"/>
              </a:rPr>
              <a:t>            </a:t>
            </a:r>
            <a:r>
              <a:rPr lang="sl-SI" altLang="sl-SI" sz="1800">
                <a:latin typeface="Times New Roman" panose="02020603050405020304" pitchFamily="18" charset="0"/>
              </a:rPr>
              <a:t>peščena puščava </a:t>
            </a:r>
          </a:p>
          <a:p>
            <a:pPr>
              <a:buFontTx/>
              <a:buNone/>
            </a:pPr>
            <a:endParaRPr lang="sl-SI" altLang="sl-SI" sz="1800">
              <a:latin typeface="Times New Roman" panose="02020603050405020304" pitchFamily="18" charset="0"/>
            </a:endParaRPr>
          </a:p>
        </p:txBody>
      </p:sp>
      <p:pic>
        <p:nvPicPr>
          <p:cNvPr id="101381" name="Picture 5" descr="300px-Dune_du_Pilat">
            <a:extLst>
              <a:ext uri="{FF2B5EF4-FFF2-40B4-BE49-F238E27FC236}">
                <a16:creationId xmlns:a16="http://schemas.microsoft.com/office/drawing/2014/main" id="{EB69D08E-53CD-4E8B-B638-21786CA4CF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4663" y="3573463"/>
            <a:ext cx="3168650" cy="3141662"/>
          </a:xfrm>
          <a:prstGeom prst="rect">
            <a:avLst/>
          </a:prstGeom>
          <a:noFill/>
          <a:extLst>
            <a:ext uri="{909E8E84-426E-40DD-AFC4-6F175D3DCCD1}">
              <a14:hiddenFill xmlns:a14="http://schemas.microsoft.com/office/drawing/2010/main">
                <a:solidFill>
                  <a:srgbClr val="FFFFFF"/>
                </a:solidFill>
              </a14:hiddenFill>
            </a:ext>
          </a:extLst>
        </p:spPr>
      </p:pic>
      <p:sp>
        <p:nvSpPr>
          <p:cNvPr id="101382" name="Line 6">
            <a:extLst>
              <a:ext uri="{FF2B5EF4-FFF2-40B4-BE49-F238E27FC236}">
                <a16:creationId xmlns:a16="http://schemas.microsoft.com/office/drawing/2014/main" id="{0FBCE83E-1336-4FCF-9CEA-142D8FD70764}"/>
              </a:ext>
            </a:extLst>
          </p:cNvPr>
          <p:cNvSpPr>
            <a:spLocks noChangeShapeType="1"/>
          </p:cNvSpPr>
          <p:nvPr/>
        </p:nvSpPr>
        <p:spPr bwMode="auto">
          <a:xfrm>
            <a:off x="3419475" y="5805488"/>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2">
            <a:extLst>
              <a:ext uri="{FF2B5EF4-FFF2-40B4-BE49-F238E27FC236}">
                <a16:creationId xmlns:a16="http://schemas.microsoft.com/office/drawing/2014/main" id="{E8EE1860-94C1-473C-9BDD-574B6511DF16}"/>
              </a:ext>
            </a:extLst>
          </p:cNvPr>
          <p:cNvSpPr>
            <a:spLocks noGrp="1" noChangeArrowheads="1"/>
          </p:cNvSpPr>
          <p:nvPr>
            <p:ph type="title"/>
          </p:nvPr>
        </p:nvSpPr>
        <p:spPr/>
        <p:txBody>
          <a:bodyPr/>
          <a:lstStyle/>
          <a:p>
            <a:r>
              <a:rPr lang="sl-SI" altLang="sl-SI" sz="4000">
                <a:latin typeface="Earthquake MF" pitchFamily="2" charset="0"/>
              </a:rPr>
              <a:t>skalnata in kamnita                       pušcava</a:t>
            </a:r>
            <a:br>
              <a:rPr lang="sl-SI" altLang="sl-SI" sz="4000">
                <a:latin typeface="Earthquake MF" pitchFamily="2" charset="0"/>
              </a:rPr>
            </a:br>
            <a:endParaRPr lang="sl-SI" altLang="sl-SI" sz="4000">
              <a:latin typeface="Earthquake MF" pitchFamily="2" charset="0"/>
            </a:endParaRPr>
          </a:p>
        </p:txBody>
      </p:sp>
      <p:sp>
        <p:nvSpPr>
          <p:cNvPr id="102403" name="Rectangle 3">
            <a:extLst>
              <a:ext uri="{FF2B5EF4-FFF2-40B4-BE49-F238E27FC236}">
                <a16:creationId xmlns:a16="http://schemas.microsoft.com/office/drawing/2014/main" id="{A5981169-DAAA-4C75-B7B6-6D676D5D3853}"/>
              </a:ext>
            </a:extLst>
          </p:cNvPr>
          <p:cNvSpPr>
            <a:spLocks noGrp="1" noChangeArrowheads="1"/>
          </p:cNvSpPr>
          <p:nvPr>
            <p:ph type="body" idx="1"/>
          </p:nvPr>
        </p:nvSpPr>
        <p:spPr/>
        <p:txBody>
          <a:bodyPr/>
          <a:lstStyle/>
          <a:p>
            <a:r>
              <a:rPr lang="sl-SI" altLang="sl-SI">
                <a:latin typeface="Times New Roman" panose="02020603050405020304" pitchFamily="18" charset="0"/>
              </a:rPr>
              <a:t>Skalnate puščave t.i. </a:t>
            </a:r>
            <a:r>
              <a:rPr lang="sl-SI" altLang="sl-SI" b="1" u="sng">
                <a:latin typeface="Times New Roman" panose="02020603050405020304" pitchFamily="18" charset="0"/>
              </a:rPr>
              <a:t>hamade</a:t>
            </a:r>
            <a:r>
              <a:rPr lang="sl-SI" altLang="sl-SI" u="sng">
                <a:latin typeface="Times New Roman" panose="02020603050405020304" pitchFamily="18" charset="0"/>
              </a:rPr>
              <a:t> </a:t>
            </a:r>
            <a:r>
              <a:rPr lang="sl-SI" altLang="sl-SI">
                <a:latin typeface="Times New Roman" panose="02020603050405020304" pitchFamily="18" charset="0"/>
              </a:rPr>
              <a:t>in kamnite puščave </a:t>
            </a:r>
            <a:r>
              <a:rPr lang="sl-SI" altLang="sl-SI" b="1" u="sng">
                <a:latin typeface="Times New Roman" panose="02020603050405020304" pitchFamily="18" charset="0"/>
              </a:rPr>
              <a:t>serirji</a:t>
            </a:r>
            <a:r>
              <a:rPr lang="sl-SI" altLang="sl-SI" u="sng">
                <a:latin typeface="Times New Roman" panose="02020603050405020304" pitchFamily="18" charset="0"/>
              </a:rPr>
              <a:t> </a:t>
            </a:r>
            <a:r>
              <a:rPr lang="sl-SI" altLang="sl-SI">
                <a:latin typeface="Times New Roman" panose="02020603050405020304" pitchFamily="18" charset="0"/>
              </a:rPr>
              <a:t>so nastale s sprotnim odpihovanjem fino preperelega gradiva,tako ostane le golo kamenje in skalovje.</a:t>
            </a:r>
          </a:p>
          <a:p>
            <a:endParaRPr lang="sl-SI" altLang="sl-SI">
              <a:latin typeface="Times New Roman" panose="02020603050405020304" pitchFamily="18" charset="0"/>
            </a:endParaRPr>
          </a:p>
          <a:p>
            <a:endParaRPr lang="sl-SI" altLang="sl-SI">
              <a:latin typeface="Times New Roman" panose="02020603050405020304" pitchFamily="18" charset="0"/>
            </a:endParaRPr>
          </a:p>
        </p:txBody>
      </p:sp>
      <p:pic>
        <p:nvPicPr>
          <p:cNvPr id="102405" name="Picture 5" descr="atacama_sal">
            <a:extLst>
              <a:ext uri="{FF2B5EF4-FFF2-40B4-BE49-F238E27FC236}">
                <a16:creationId xmlns:a16="http://schemas.microsoft.com/office/drawing/2014/main" id="{AB8BE703-FD45-47DF-AC55-831BC40E660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87675" y="4221163"/>
            <a:ext cx="5041900" cy="2303462"/>
          </a:xfrm>
          <a:prstGeom prst="rect">
            <a:avLst/>
          </a:prstGeom>
          <a:noFill/>
          <a:extLst>
            <a:ext uri="{909E8E84-426E-40DD-AFC4-6F175D3DCCD1}">
              <a14:hiddenFill xmlns:a14="http://schemas.microsoft.com/office/drawing/2010/main">
                <a:solidFill>
                  <a:srgbClr val="FFFFFF"/>
                </a:solidFill>
              </a14:hiddenFill>
            </a:ext>
          </a:extLst>
        </p:spPr>
      </p:pic>
      <p:sp>
        <p:nvSpPr>
          <p:cNvPr id="102406" name="Rectangle 6">
            <a:extLst>
              <a:ext uri="{FF2B5EF4-FFF2-40B4-BE49-F238E27FC236}">
                <a16:creationId xmlns:a16="http://schemas.microsoft.com/office/drawing/2014/main" id="{BDADC3B3-EF0B-443B-9916-37BC31F03A45}"/>
              </a:ext>
            </a:extLst>
          </p:cNvPr>
          <p:cNvSpPr>
            <a:spLocks noChangeArrowheads="1"/>
          </p:cNvSpPr>
          <p:nvPr/>
        </p:nvSpPr>
        <p:spPr bwMode="auto">
          <a:xfrm>
            <a:off x="395288" y="5734050"/>
            <a:ext cx="298926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sl-SI" altLang="sl-SI"/>
              <a:t>Skalnata puščava </a:t>
            </a:r>
          </a:p>
        </p:txBody>
      </p:sp>
      <p:sp>
        <p:nvSpPr>
          <p:cNvPr id="102408" name="Line 8">
            <a:extLst>
              <a:ext uri="{FF2B5EF4-FFF2-40B4-BE49-F238E27FC236}">
                <a16:creationId xmlns:a16="http://schemas.microsoft.com/office/drawing/2014/main" id="{297AE3CF-49C0-4B1A-BF68-76B7C505655F}"/>
              </a:ext>
            </a:extLst>
          </p:cNvPr>
          <p:cNvSpPr>
            <a:spLocks noChangeShapeType="1"/>
          </p:cNvSpPr>
          <p:nvPr/>
        </p:nvSpPr>
        <p:spPr bwMode="auto">
          <a:xfrm>
            <a:off x="2411413" y="5949950"/>
            <a:ext cx="431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a:extLst>
              <a:ext uri="{FF2B5EF4-FFF2-40B4-BE49-F238E27FC236}">
                <a16:creationId xmlns:a16="http://schemas.microsoft.com/office/drawing/2014/main" id="{58256BA3-EBBF-4EEA-84CF-3CAAC224BA5C}"/>
              </a:ext>
            </a:extLst>
          </p:cNvPr>
          <p:cNvSpPr>
            <a:spLocks noGrp="1" noChangeArrowheads="1"/>
          </p:cNvSpPr>
          <p:nvPr>
            <p:ph type="title"/>
          </p:nvPr>
        </p:nvSpPr>
        <p:spPr/>
        <p:txBody>
          <a:bodyPr/>
          <a:lstStyle/>
          <a:p>
            <a:r>
              <a:rPr lang="sl-SI" altLang="sl-SI">
                <a:latin typeface="Earthquake MF" pitchFamily="2" charset="0"/>
              </a:rPr>
              <a:t>polpušcave</a:t>
            </a:r>
          </a:p>
        </p:txBody>
      </p:sp>
      <p:sp>
        <p:nvSpPr>
          <p:cNvPr id="103427" name="Rectangle 3">
            <a:extLst>
              <a:ext uri="{FF2B5EF4-FFF2-40B4-BE49-F238E27FC236}">
                <a16:creationId xmlns:a16="http://schemas.microsoft.com/office/drawing/2014/main" id="{F12200B6-00AE-4F54-BC1B-D2AB721D18BF}"/>
              </a:ext>
            </a:extLst>
          </p:cNvPr>
          <p:cNvSpPr>
            <a:spLocks noGrp="1" noChangeArrowheads="1"/>
          </p:cNvSpPr>
          <p:nvPr>
            <p:ph type="body" idx="1"/>
          </p:nvPr>
        </p:nvSpPr>
        <p:spPr/>
        <p:txBody>
          <a:bodyPr/>
          <a:lstStyle/>
          <a:p>
            <a:r>
              <a:rPr lang="sl-SI" altLang="sl-SI" sz="2800">
                <a:latin typeface="Times New Roman" panose="02020603050405020304" pitchFamily="18" charset="0"/>
              </a:rPr>
              <a:t>S  polpuščavo večinoma označujemo </a:t>
            </a:r>
            <a:r>
              <a:rPr lang="sl-SI" altLang="sl-SI" sz="2800" b="1" u="sng">
                <a:latin typeface="Times New Roman" panose="02020603050405020304" pitchFamily="18" charset="0"/>
              </a:rPr>
              <a:t>prehodno območje med puščavo in nizko travno stepo.</a:t>
            </a:r>
            <a:r>
              <a:rPr lang="sl-SI" altLang="sl-SI" sz="2800" u="sng">
                <a:latin typeface="Times New Roman" panose="02020603050405020304" pitchFamily="18" charset="0"/>
              </a:rPr>
              <a:t> </a:t>
            </a:r>
            <a:r>
              <a:rPr lang="sl-SI" altLang="sl-SI" sz="2800">
                <a:latin typeface="Times New Roman" panose="02020603050405020304" pitchFamily="18" charset="0"/>
              </a:rPr>
              <a:t>V resnici se pojavlja v več različnih oblikah-odvisno na katero območje meji polpuščava. običajno je to peščeno ali kamnito površje,ki je skromno poraščeno z nizkim grmičevjem in šopi trave.</a:t>
            </a:r>
          </a:p>
          <a:p>
            <a:endParaRPr lang="sl-SI" altLang="sl-SI" sz="2800">
              <a:latin typeface="Times New Roman" panose="02020603050405020304" pitchFamily="18" charset="0"/>
            </a:endParaRPr>
          </a:p>
          <a:p>
            <a:endParaRPr lang="sl-SI" altLang="sl-SI" sz="2800">
              <a:latin typeface="Times New Roman" panose="02020603050405020304" pitchFamily="18" charset="0"/>
            </a:endParaRPr>
          </a:p>
          <a:p>
            <a:endParaRPr lang="sl-SI" altLang="sl-SI" sz="2800">
              <a:latin typeface="Times New Roman" panose="02020603050405020304" pitchFamily="18" charset="0"/>
            </a:endParaRPr>
          </a:p>
          <a:p>
            <a:pPr>
              <a:buFontTx/>
              <a:buNone/>
            </a:pPr>
            <a:r>
              <a:rPr lang="sl-SI" altLang="sl-SI" sz="1800">
                <a:latin typeface="Times New Roman" panose="02020603050405020304" pitchFamily="18" charset="0"/>
              </a:rPr>
              <a:t>                                      Polpuščava </a:t>
            </a:r>
            <a:r>
              <a:rPr lang="sl-SI" altLang="sl-SI" sz="2800">
                <a:latin typeface="Times New Roman" panose="02020603050405020304" pitchFamily="18" charset="0"/>
              </a:rPr>
              <a:t> </a:t>
            </a:r>
            <a:endParaRPr lang="sl-SI" altLang="sl-SI" sz="2800" u="sng">
              <a:latin typeface="Times New Roman" panose="02020603050405020304" pitchFamily="18" charset="0"/>
            </a:endParaRPr>
          </a:p>
        </p:txBody>
      </p:sp>
      <p:pic>
        <p:nvPicPr>
          <p:cNvPr id="103429" name="Picture 5" descr="6828_halfdesert_big">
            <a:extLst>
              <a:ext uri="{FF2B5EF4-FFF2-40B4-BE49-F238E27FC236}">
                <a16:creationId xmlns:a16="http://schemas.microsoft.com/office/drawing/2014/main" id="{6760B376-16C4-4041-90C5-16EF55D3B8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4365625"/>
            <a:ext cx="3887788" cy="2276475"/>
          </a:xfrm>
          <a:prstGeom prst="rect">
            <a:avLst/>
          </a:prstGeom>
          <a:noFill/>
          <a:extLst>
            <a:ext uri="{909E8E84-426E-40DD-AFC4-6F175D3DCCD1}">
              <a14:hiddenFill xmlns:a14="http://schemas.microsoft.com/office/drawing/2010/main">
                <a:solidFill>
                  <a:srgbClr val="FFFFFF"/>
                </a:solidFill>
              </a14:hiddenFill>
            </a:ext>
          </a:extLst>
        </p:spPr>
      </p:pic>
      <p:sp>
        <p:nvSpPr>
          <p:cNvPr id="103430" name="Line 6">
            <a:extLst>
              <a:ext uri="{FF2B5EF4-FFF2-40B4-BE49-F238E27FC236}">
                <a16:creationId xmlns:a16="http://schemas.microsoft.com/office/drawing/2014/main" id="{61F49ACA-41C3-40AF-92FD-1FDFBD6F2B4E}"/>
              </a:ext>
            </a:extLst>
          </p:cNvPr>
          <p:cNvSpPr>
            <a:spLocks noChangeShapeType="1"/>
          </p:cNvSpPr>
          <p:nvPr/>
        </p:nvSpPr>
        <p:spPr bwMode="auto">
          <a:xfrm>
            <a:off x="3851275" y="6165850"/>
            <a:ext cx="576263"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a:extLst>
              <a:ext uri="{FF2B5EF4-FFF2-40B4-BE49-F238E27FC236}">
                <a16:creationId xmlns:a16="http://schemas.microsoft.com/office/drawing/2014/main" id="{685B95DB-362E-4323-86C0-86C2BFE0271D}"/>
              </a:ext>
            </a:extLst>
          </p:cNvPr>
          <p:cNvSpPr>
            <a:spLocks noGrp="1" noChangeArrowheads="1"/>
          </p:cNvSpPr>
          <p:nvPr>
            <p:ph type="title"/>
          </p:nvPr>
        </p:nvSpPr>
        <p:spPr/>
        <p:txBody>
          <a:bodyPr/>
          <a:lstStyle/>
          <a:p>
            <a:r>
              <a:rPr lang="sl-SI" altLang="sl-SI">
                <a:latin typeface="Earthquake MF" pitchFamily="2" charset="0"/>
              </a:rPr>
              <a:t>Priobalne pušcave</a:t>
            </a:r>
          </a:p>
        </p:txBody>
      </p:sp>
      <p:sp>
        <p:nvSpPr>
          <p:cNvPr id="104451" name="Rectangle 3">
            <a:extLst>
              <a:ext uri="{FF2B5EF4-FFF2-40B4-BE49-F238E27FC236}">
                <a16:creationId xmlns:a16="http://schemas.microsoft.com/office/drawing/2014/main" id="{EF55FC72-ECBF-4C97-A982-AD78520BADEC}"/>
              </a:ext>
            </a:extLst>
          </p:cNvPr>
          <p:cNvSpPr>
            <a:spLocks noGrp="1" noChangeArrowheads="1"/>
          </p:cNvSpPr>
          <p:nvPr>
            <p:ph type="body" idx="1"/>
          </p:nvPr>
        </p:nvSpPr>
        <p:spPr/>
        <p:txBody>
          <a:bodyPr/>
          <a:lstStyle/>
          <a:p>
            <a:pPr>
              <a:lnSpc>
                <a:spcPct val="90000"/>
              </a:lnSpc>
            </a:pPr>
            <a:r>
              <a:rPr lang="sl-SI" altLang="sl-SI" sz="2800"/>
              <a:t>Puščave se nahajajo na zahodnih robovih celi v zmerno hladnih ali zmerno toplih podnebjih. Povprečne letne temperature so od 13°pa do 24°.Količina padavin je v povprečju nekoliko višja od količine padavin v ( za primer) vročih puščavah.</a:t>
            </a:r>
          </a:p>
          <a:p>
            <a:pPr>
              <a:lnSpc>
                <a:spcPct val="90000"/>
              </a:lnSpc>
            </a:pPr>
            <a:endParaRPr lang="sl-SI" altLang="sl-SI" sz="2800"/>
          </a:p>
          <a:p>
            <a:pPr>
              <a:lnSpc>
                <a:spcPct val="90000"/>
              </a:lnSpc>
            </a:pPr>
            <a:endParaRPr lang="sl-SI" altLang="sl-SI" sz="2800"/>
          </a:p>
          <a:p>
            <a:pPr>
              <a:lnSpc>
                <a:spcPct val="90000"/>
              </a:lnSpc>
              <a:buFontTx/>
              <a:buNone/>
            </a:pPr>
            <a:r>
              <a:rPr lang="sl-SI" altLang="sl-SI" sz="2800"/>
              <a:t>     </a:t>
            </a:r>
          </a:p>
          <a:p>
            <a:pPr>
              <a:lnSpc>
                <a:spcPct val="90000"/>
              </a:lnSpc>
              <a:buFontTx/>
              <a:buNone/>
            </a:pPr>
            <a:r>
              <a:rPr lang="sl-SI" altLang="sl-SI" sz="1800"/>
              <a:t>                            </a:t>
            </a:r>
          </a:p>
          <a:p>
            <a:pPr>
              <a:lnSpc>
                <a:spcPct val="90000"/>
              </a:lnSpc>
              <a:buFontTx/>
              <a:buNone/>
            </a:pPr>
            <a:r>
              <a:rPr lang="sl-SI" altLang="sl-SI" sz="1800"/>
              <a:t>        priobalna puščava  </a:t>
            </a:r>
          </a:p>
        </p:txBody>
      </p:sp>
      <p:pic>
        <p:nvPicPr>
          <p:cNvPr id="104453" name="Picture 5" descr="slika">
            <a:extLst>
              <a:ext uri="{FF2B5EF4-FFF2-40B4-BE49-F238E27FC236}">
                <a16:creationId xmlns:a16="http://schemas.microsoft.com/office/drawing/2014/main" id="{31513D65-FADD-4BFA-B8C3-3300C2FC64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1275" y="3933825"/>
            <a:ext cx="4314825" cy="2635250"/>
          </a:xfrm>
          <a:prstGeom prst="rect">
            <a:avLst/>
          </a:prstGeom>
          <a:noFill/>
          <a:extLst>
            <a:ext uri="{909E8E84-426E-40DD-AFC4-6F175D3DCCD1}">
              <a14:hiddenFill xmlns:a14="http://schemas.microsoft.com/office/drawing/2010/main">
                <a:solidFill>
                  <a:srgbClr val="FFFFFF"/>
                </a:solidFill>
              </a14:hiddenFill>
            </a:ext>
          </a:extLst>
        </p:spPr>
      </p:pic>
      <p:sp>
        <p:nvSpPr>
          <p:cNvPr id="104454" name="Line 6">
            <a:extLst>
              <a:ext uri="{FF2B5EF4-FFF2-40B4-BE49-F238E27FC236}">
                <a16:creationId xmlns:a16="http://schemas.microsoft.com/office/drawing/2014/main" id="{1F0AB2A8-5363-4B96-B577-04891C558E98}"/>
              </a:ext>
            </a:extLst>
          </p:cNvPr>
          <p:cNvSpPr>
            <a:spLocks noChangeShapeType="1"/>
          </p:cNvSpPr>
          <p:nvPr/>
        </p:nvSpPr>
        <p:spPr bwMode="auto">
          <a:xfrm>
            <a:off x="2987675" y="5876925"/>
            <a:ext cx="6477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a:extLst>
              <a:ext uri="{FF2B5EF4-FFF2-40B4-BE49-F238E27FC236}">
                <a16:creationId xmlns:a16="http://schemas.microsoft.com/office/drawing/2014/main" id="{0176FF79-9FB3-4DD8-B958-3EFEDCFAF9EA}"/>
              </a:ext>
            </a:extLst>
          </p:cNvPr>
          <p:cNvSpPr>
            <a:spLocks noGrp="1" noChangeArrowheads="1"/>
          </p:cNvSpPr>
          <p:nvPr>
            <p:ph type="title"/>
          </p:nvPr>
        </p:nvSpPr>
        <p:spPr/>
        <p:txBody>
          <a:bodyPr/>
          <a:lstStyle/>
          <a:p>
            <a:r>
              <a:rPr lang="sl-SI" altLang="sl-SI" sz="4000">
                <a:latin typeface="Comic Sans MS" panose="030F0702030302020204" pitchFamily="66" charset="0"/>
              </a:rPr>
              <a:t>RASTLINE IN ŽIVALI V PUŠČAVI</a:t>
            </a:r>
          </a:p>
        </p:txBody>
      </p:sp>
      <p:sp>
        <p:nvSpPr>
          <p:cNvPr id="105475" name="Rectangle 3">
            <a:extLst>
              <a:ext uri="{FF2B5EF4-FFF2-40B4-BE49-F238E27FC236}">
                <a16:creationId xmlns:a16="http://schemas.microsoft.com/office/drawing/2014/main" id="{1279EAB4-6991-4643-8D48-16BF05A253BF}"/>
              </a:ext>
            </a:extLst>
          </p:cNvPr>
          <p:cNvSpPr>
            <a:spLocks noGrp="1" noChangeArrowheads="1"/>
          </p:cNvSpPr>
          <p:nvPr>
            <p:ph type="body" idx="1"/>
          </p:nvPr>
        </p:nvSpPr>
        <p:spPr>
          <a:xfrm>
            <a:off x="611188" y="1628775"/>
            <a:ext cx="8229600" cy="4525963"/>
          </a:xfrm>
        </p:spPr>
        <p:txBody>
          <a:bodyPr/>
          <a:lstStyle/>
          <a:p>
            <a:pPr>
              <a:lnSpc>
                <a:spcPct val="90000"/>
              </a:lnSpc>
              <a:buFontTx/>
              <a:buNone/>
            </a:pPr>
            <a:r>
              <a:rPr lang="sl-SI" altLang="sl-SI" sz="3600">
                <a:latin typeface="Times New Roman" panose="02020603050405020304" pitchFamily="18" charset="0"/>
              </a:rPr>
              <a:t>                 </a:t>
            </a:r>
            <a:r>
              <a:rPr lang="sl-SI" altLang="sl-SI" sz="3600">
                <a:latin typeface="Earthquake MF" pitchFamily="2" charset="0"/>
              </a:rPr>
              <a:t>RAstline</a:t>
            </a:r>
            <a:r>
              <a:rPr lang="sl-SI" altLang="sl-SI" sz="2400">
                <a:latin typeface="Times New Roman" panose="02020603050405020304" pitchFamily="18" charset="0"/>
              </a:rPr>
              <a:t>   </a:t>
            </a:r>
          </a:p>
          <a:p>
            <a:pPr>
              <a:lnSpc>
                <a:spcPct val="90000"/>
              </a:lnSpc>
              <a:buFontTx/>
              <a:buNone/>
            </a:pPr>
            <a:r>
              <a:rPr lang="sl-SI" altLang="sl-SI" sz="2400">
                <a:latin typeface="Times New Roman" panose="02020603050405020304" pitchFamily="18" charset="0"/>
              </a:rPr>
              <a:t>Rastline v suhih puščavah se zanašajo na dve glavni prilagoditvi: zmožnost zbiranja in “skladiščenja”  vode ter lastnosti,ki zmanjšujejo porabo vode. Nekatere rastline v puščavah so enodnevnice-živijo največ nekaj dni. Ratsline,katerih življenje je daljše imajo navadno dolge korenine,usmerjene bodisi v globino ,s čimer poskušajo črpati vodo iz virov globoko pod površino,bodisi tik pod površjem in razvejane,s čimer lahko na hitro zberejo zadostno količino vlage ob rosi ali nalivu. Dosti rastlin  pa se je prilagodilo na sušo tudi s tem, da imajo iglice ali pa trnje.</a:t>
            </a:r>
          </a:p>
          <a:p>
            <a:pPr>
              <a:lnSpc>
                <a:spcPct val="90000"/>
              </a:lnSpc>
              <a:buFontTx/>
              <a:buNone/>
            </a:pPr>
            <a:r>
              <a:rPr lang="sl-SI" altLang="sl-SI" sz="2400">
                <a:latin typeface="Times New Roman" panose="02020603050405020304" pitchFamily="18" charset="0"/>
              </a:rPr>
              <a:t> </a:t>
            </a:r>
          </a:p>
        </p:txBody>
      </p:sp>
      <p:pic>
        <p:nvPicPr>
          <p:cNvPr id="105477" name="Picture 5" descr="kaktus">
            <a:extLst>
              <a:ext uri="{FF2B5EF4-FFF2-40B4-BE49-F238E27FC236}">
                <a16:creationId xmlns:a16="http://schemas.microsoft.com/office/drawing/2014/main" id="{C6EEB80F-CF97-4053-B19D-8812401AE7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4438" y="5300663"/>
            <a:ext cx="6116637" cy="13684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Privzeti načrt">
  <a:themeElements>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Privzeti načr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Privzeti načr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Privzeti načr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Privzeti načr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Privzeti načr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Privzeti načr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Privzeti načr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Privzeti načr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Privzeti načr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Privzeti načr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Privzeti načr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Privzeti načr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Privzeti načr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591</Words>
  <Application>Microsoft Office PowerPoint</Application>
  <PresentationFormat>On-screen Show (4:3)</PresentationFormat>
  <Paragraphs>60</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Comic Sans MS</vt:lpstr>
      <vt:lpstr>Earthquake MF</vt:lpstr>
      <vt:lpstr>Times New Roman</vt:lpstr>
      <vt:lpstr>Privzeti načrt</vt:lpstr>
      <vt:lpstr>Puščave  in polpuščave</vt:lpstr>
      <vt:lpstr>KAJ SPLOH JE PUŠČAVA?</vt:lpstr>
      <vt:lpstr>KAKO JE PUŠČAVA NASTALA?</vt:lpstr>
      <vt:lpstr>OSNOVNE ZNAČILNOST PUŠČAV</vt:lpstr>
      <vt:lpstr>TIPI OZ. VRSTE PUŠČAV</vt:lpstr>
      <vt:lpstr>skalnata in kamnita                       pušcava </vt:lpstr>
      <vt:lpstr>polpušcave</vt:lpstr>
      <vt:lpstr>Priobalne pušcave</vt:lpstr>
      <vt:lpstr>RASTLINE IN ŽIVALI V PUŠČAVI</vt:lpstr>
      <vt:lpstr>ŽIVALI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2019-05-31T08:40:55Z</dcterms:created>
  <dcterms:modified xsi:type="dcterms:W3CDTF">2019-05-31T08:40:55Z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