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1pPr>
    <a:lvl2pPr marL="4318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2pPr>
    <a:lvl3pPr marL="6477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3pPr>
    <a:lvl4pPr marL="8636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4pPr>
    <a:lvl5pPr marL="10795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0F002B04-614A-400B-AB8F-7DA314D2FB3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43461B3-F75D-425D-93E3-67F21F9C897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C101E72-085E-4250-B446-AEBB888F14B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E17C288-8225-480A-97E1-54E84248F0F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77D2368-56FF-49D2-AA99-BC67E51CB67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GB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D880C4B-CB68-4D70-9B6F-8A1F03C491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C523E2C5-37D7-486A-BC71-B2A9C1114993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D5C59B8-ADCF-43B8-82D4-6FC32AB59E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B23ED-75A5-4ABA-8824-8228027ED00C}" type="slidenum">
              <a:rPr lang="en-GB" altLang="sl-SI"/>
              <a:pPr/>
              <a:t>1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0AED3BF-7DA3-432E-8AD5-41966E1F21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2D2A2D-066B-4EBC-9990-9F3FEC26C4C2}" type="slidenum">
              <a:rPr lang="en-GB" altLang="sl-SI"/>
              <a:pPr/>
              <a:t>10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AC9BC6E-4A35-4127-BEDC-73BCBC73B2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C0793B-67ED-4AFB-9E9A-EF3C9F039AB3}" type="slidenum">
              <a:rPr lang="en-GB" altLang="sl-SI"/>
              <a:pPr/>
              <a:t>11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290CE5E7-81D9-4D35-9BBD-CAEEE3E4F3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9BF048-4D94-448D-9721-D3E64B5F1DA7}" type="slidenum">
              <a:rPr lang="en-GB" altLang="sl-SI"/>
              <a:pPr/>
              <a:t>12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861B331-B0B0-4413-A921-CF2DB48637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CDAF4F-62A4-47AC-AF97-B456072CDC85}" type="slidenum">
              <a:rPr lang="en-GB" altLang="sl-SI"/>
              <a:pPr/>
              <a:t>13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659F56C-3B34-4F30-B49F-5C51B0EDC87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167E25-8889-4A9D-8E94-F43990CB7D06}" type="slidenum">
              <a:rPr lang="en-GB" altLang="sl-SI"/>
              <a:pPr/>
              <a:t>14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870D24A-CE55-4337-AD8A-F2367D4B31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CF5566-0EB0-4817-9D98-2705C494E186}" type="slidenum">
              <a:rPr lang="en-GB" altLang="sl-SI"/>
              <a:pPr/>
              <a:t>15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6F0F276-589E-451A-9250-5B0F73DD532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729075-99A2-4882-A87F-4C7A9C97B215}" type="slidenum">
              <a:rPr lang="en-GB" altLang="sl-SI"/>
              <a:pPr/>
              <a:t>2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55D5E82-5B0E-46E3-A0BD-35C86F12B76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07F625-800B-42C9-84FF-E8E0D3C420A5}" type="slidenum">
              <a:rPr lang="en-GB" altLang="sl-SI"/>
              <a:pPr/>
              <a:t>3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6BB1696-765B-4795-838A-0F379004802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373793-6D4E-40DA-AB5D-888FAAFC4272}" type="slidenum">
              <a:rPr lang="en-GB" altLang="sl-SI"/>
              <a:pPr/>
              <a:t>4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D53AE42-E2D5-40E3-B0AF-71A46B9003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A124AE-E819-4436-8870-28CC0153ACC5}" type="slidenum">
              <a:rPr lang="en-GB" altLang="sl-SI"/>
              <a:pPr/>
              <a:t>5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EE3A505-5A5F-49ED-AAE0-AE6F4E86B7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30BB25-B93D-488E-8DD3-7EB2CA3DA9DE}" type="slidenum">
              <a:rPr lang="en-GB" altLang="sl-SI"/>
              <a:pPr/>
              <a:t>6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97DCD8F9-D321-4F21-875C-88B8FFBA4D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626090-5D20-42FB-BC59-62CBDB8B81AD}" type="slidenum">
              <a:rPr lang="en-GB" altLang="sl-SI"/>
              <a:pPr/>
              <a:t>7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476847B7-A808-48D0-BA2D-A0DEDFDE94B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9B3003-3C24-4CDF-9601-F8079C2A9686}" type="slidenum">
              <a:rPr lang="en-GB" altLang="sl-SI"/>
              <a:pPr/>
              <a:t>8</a:t>
            </a:fld>
            <a:endParaRPr lang="en-GB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C2C15FF-7132-4BBC-8348-0028FA2A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9F4467-2EEB-4FF0-BA47-68F6311D6EC2}" type="slidenum">
              <a:rPr lang="en-GB" altLang="sl-SI"/>
              <a:pPr/>
              <a:t>9</a:t>
            </a:fld>
            <a:endParaRPr lang="en-GB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7863-411C-45A3-839A-107031DBD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59F7B-02CC-47E2-9430-B2DF75636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80A30-0A97-439A-9FB8-6191F647AA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D25-837F-4797-A641-476A5E730B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09781-F3CD-4871-B789-9E6DC4BA60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F358B3-AE9E-4A9C-AE09-8F2105D191E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81577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75E1-1831-47C1-93C7-5AA40C1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9FFF7-141E-429B-B633-10E35381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9EA11-4961-4CAD-88E0-FDA004C54B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B6757-64C7-419C-8440-650BB68794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D1073-AF66-4142-B472-6CDC225697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466C21-7ABB-4368-B7F3-C2D42E354D5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2969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EF3F1-DAF5-4BC6-B520-1D7576304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6035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06314-BA1F-4021-AB25-66BC7F5F2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6035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11369-582C-4BDE-9400-BB540ED839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96077-4FAB-49D8-8E91-0845A073D43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C2E8F-5306-4EE8-9083-D47FE1F3D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A329F6-D417-436E-929E-409B7AC4B06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22661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03C0-342C-47BA-A489-CC9585ED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8350B-DAA6-4209-A82B-31103F4C67C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415088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66063-1C30-45C2-ABF0-20F295160A2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415088"/>
            <a:ext cx="2892425" cy="361950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D80BC-5EC6-4B36-A79A-6B792AD6494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923213" y="6415088"/>
            <a:ext cx="762000" cy="361950"/>
          </a:xfrm>
        </p:spPr>
        <p:txBody>
          <a:bodyPr/>
          <a:lstStyle>
            <a:lvl1pPr>
              <a:defRPr/>
            </a:lvl1pPr>
          </a:lstStyle>
          <a:p>
            <a:fld id="{8DA967DD-7C79-4F75-BB3F-4333E79A9F2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5674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B382-8824-40C1-8668-3792FF4C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6259-247D-46CD-BD44-E4F895F02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4835A-58C7-43A5-B0D5-9C887A7066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3A7F7-70BB-4B8F-A532-C3C5E3479A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02179-F79C-473D-AADC-78CBAA128A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AF5A47-C324-4363-9F31-DEDF90AF799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94774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1AEF-E637-4075-AD07-48DF415B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89A74-6316-4F29-BB07-7332C3C7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02EF-10F4-4064-820E-0567AD1842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A449A-90BD-42E6-BA88-0CB6AB1C6F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1AFF7-52ED-4FFE-AAF2-6903EF3134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643F5C-19F9-43DB-B83E-4C98D09F935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3019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08C-F191-42FF-BB76-75E86A4C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099F-314A-4810-A95A-37D689F03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1788"/>
            <a:ext cx="4037013" cy="4706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F2CD3-3FE2-46B6-8954-37E099247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1788"/>
            <a:ext cx="4038600" cy="4706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27374-F2AE-4436-86E1-99D4FA9B45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848AA-A116-4A7D-86EE-FC5A7E0587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47F1A-373B-4EE3-8A5A-6FD84014C8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0B9574-923A-4FF0-A7F7-DD1EBD18412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98269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1D58-E823-4240-859A-A4618237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152A5-3A1D-4A71-9F76-681CCB9C8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D85B1-6F0C-4FC3-A199-3622152F4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21138-68EB-4994-8D4B-41CFE561F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16910-41C0-47FE-B01E-7AF7E8108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4017F-2AA0-4519-A954-DE9EEB8883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D8198-BE89-4F0C-A30C-15FC73963A9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7F179-8BE8-45F4-A398-48B263C27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929FFA-5704-4691-A4C0-299AE0BCB36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6369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CC27-4F8F-44A9-AC44-B6BF22E5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1154E-6689-4F1F-96B4-76B6144FEE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A3BF0-FE5A-4027-9174-CE97D91E07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3D836-780E-45AB-B09F-C3A5B35F5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563694-5820-44EF-A8A9-AAA3B592695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7976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AF83A-D461-4CA3-9301-A2EFAD9E74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74C77-9248-468D-9F0A-5A5424B40C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F11A6-7114-4963-A2C5-BAB4FE6F11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C99628-4A71-426E-B621-DCE2AA7E7FC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4915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1CA9-CC01-48BB-9D77-29B8C07C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E6471-A64A-4409-B01A-ABFD82AA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9DCE9-E1D9-4F28-83D6-A97D9C272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E66-C02B-4B60-9F49-C6FB169F4D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7EC04-36D7-4336-B7B9-67FBFAC2C9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2B5DF-73A3-4835-AB07-23FB6330EA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742BAB-66A1-4C11-A7A6-594C808F369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34396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9B9D-921F-4DC8-A5C7-0940D2DC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95B17-3B9A-4877-BAB8-4AD9D52E5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64BFE-E505-4400-A758-D4359C9A3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1A4DA-35B0-4F75-B84B-80E84AD755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281DC-DF59-4B01-AEC4-88A37EA194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F80AF-7CDE-4F19-B8B6-C0B280BB61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3A4FCC-6BA0-488F-83CD-B94B7BE9B7B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976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1D45A53-4270-4CDE-B5D7-AE1C0DE1F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9C8384D-31DB-4506-91EE-637918490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1788"/>
            <a:ext cx="8228013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7F02962-0D6D-4A17-804B-4A7F472D504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5088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12000"/>
              </a:lnSpc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GB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BF38B4-46BB-4629-A12A-372E3C9FF47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415088"/>
            <a:ext cx="289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12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B75A88-981F-4859-99B1-F15B6EBA1C8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3213" y="6415088"/>
            <a:ext cx="762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12000"/>
              </a:lnSpc>
              <a:tabLst>
                <a:tab pos="723900" algn="l"/>
              </a:tabLs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D77C55FF-572B-4309-A804-83D747457A47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 kern="1200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4318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Lucida Sans" panose="020B0602030504020204" pitchFamily="34" charset="0"/>
          <a:cs typeface="Lucida Sans Unicode" panose="020B0602030504020204" pitchFamily="34" charset="0"/>
        </a:defRPr>
      </a:lvl2pPr>
      <a:lvl3pPr marL="647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Lucida Sans" panose="020B0602030504020204" pitchFamily="34" charset="0"/>
          <a:cs typeface="Lucida Sans Unicode" panose="020B0602030504020204" pitchFamily="34" charset="0"/>
        </a:defRPr>
      </a:lvl3pPr>
      <a:lvl4pPr marL="8636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Lucida Sans" panose="020B0602030504020204" pitchFamily="34" charset="0"/>
          <a:cs typeface="Lucida Sans Unicode" panose="020B0602030504020204" pitchFamily="34" charset="0"/>
        </a:defRPr>
      </a:lvl4pPr>
      <a:lvl5pPr marL="10795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Lucida Sans" panose="020B0602030504020204" pitchFamily="34" charset="0"/>
          <a:cs typeface="Lucida Sans Unicode" panose="020B0602030504020204" pitchFamily="34" charset="0"/>
        </a:defRPr>
      </a:lvl5pPr>
      <a:lvl6pPr marL="1536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Lucida Sans" panose="020B0602030504020204" pitchFamily="34" charset="0"/>
          <a:cs typeface="Lucida Sans Unicode" panose="020B0602030504020204" pitchFamily="34" charset="0"/>
        </a:defRPr>
      </a:lvl6pPr>
      <a:lvl7pPr marL="19939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Lucida Sans" panose="020B0602030504020204" pitchFamily="34" charset="0"/>
          <a:cs typeface="Lucida Sans Unicode" panose="020B0602030504020204" pitchFamily="34" charset="0"/>
        </a:defRPr>
      </a:lvl7pPr>
      <a:lvl8pPr marL="24511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Lucida Sans" panose="020B0602030504020204" pitchFamily="34" charset="0"/>
          <a:cs typeface="Lucida Sans Unicode" panose="020B0602030504020204" pitchFamily="34" charset="0"/>
        </a:defRPr>
      </a:lvl8pPr>
      <a:lvl9pPr marL="29083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100" b="1">
          <a:solidFill>
            <a:srgbClr val="CEB966"/>
          </a:solidFill>
          <a:effectLst>
            <a:outerShdw blurRad="38100" dist="38100" dir="2700000" algn="tl">
              <a:srgbClr val="C0C0C0"/>
            </a:outerShdw>
          </a:effectLst>
          <a:latin typeface="Lucida Sans" panose="020B0602030504020204" pitchFamily="34" charset="0"/>
          <a:cs typeface="Lucida Sans Unicode" panose="020B0602030504020204" pitchFamily="34" charset="0"/>
        </a:defRPr>
      </a:lvl9pPr>
    </p:titleStyle>
    <p:bodyStyle>
      <a:lvl1pPr marL="546100" indent="-409575" algn="l" defTabSz="449263" rtl="0" fontAlgn="base" hangingPunct="0">
        <a:lnSpc>
          <a:spcPct val="112000"/>
        </a:lnSpc>
        <a:spcBef>
          <a:spcPts val="675"/>
        </a:spcBef>
        <a:spcAft>
          <a:spcPct val="0"/>
        </a:spcAft>
        <a:buClr>
          <a:srgbClr val="FFFFFF"/>
        </a:buClr>
        <a:buSzPct val="65000"/>
        <a:buFont typeface="Wingdings 2" panose="05020102010507070707" pitchFamily="18" charset="2"/>
        <a:buChar char="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869950" indent="-284163" algn="l" defTabSz="449263" rtl="0" fontAlgn="base" hangingPunct="0">
        <a:lnSpc>
          <a:spcPct val="112000"/>
        </a:lnSpc>
        <a:spcBef>
          <a:spcPts val="575"/>
        </a:spcBef>
        <a:spcAft>
          <a:spcPct val="0"/>
        </a:spcAft>
        <a:buClr>
          <a:srgbClr val="FFFFFF"/>
        </a:buClr>
        <a:buSzPct val="80000"/>
        <a:buFont typeface="Wingdings 2" panose="05020102010507070707" pitchFamily="18" charset="2"/>
        <a:buChar char="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33475" indent="-230188" algn="l" defTabSz="449263" rtl="0" fontAlgn="base" hangingPunct="0">
        <a:lnSpc>
          <a:spcPct val="112000"/>
        </a:lnSpc>
        <a:spcBef>
          <a:spcPts val="525"/>
        </a:spcBef>
        <a:spcAft>
          <a:spcPct val="0"/>
        </a:spcAft>
        <a:buClr>
          <a:srgbClr val="FFFFFF"/>
        </a:buClr>
        <a:buSzPct val="95000"/>
        <a:buFont typeface="Wingdings" panose="05000000000000000000" pitchFamily="2" charset="2"/>
        <a:buChar char="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352550" indent="-182563" algn="l" defTabSz="449263" rtl="0" fontAlgn="base" hangingPunct="0">
        <a:lnSpc>
          <a:spcPct val="112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Wingdings 3" panose="05040102010807070707" pitchFamily="18" charset="2"/>
        <a:buChar char="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543050" indent="-182563" algn="l" defTabSz="449263" rtl="0" fontAlgn="base" hangingPunct="0">
        <a:lnSpc>
          <a:spcPct val="112000"/>
        </a:lnSpc>
        <a:spcBef>
          <a:spcPts val="488"/>
        </a:spcBef>
        <a:spcAft>
          <a:spcPct val="0"/>
        </a:spcAft>
        <a:buClr>
          <a:srgbClr val="FFFFFF"/>
        </a:buClr>
        <a:buSzPct val="100000"/>
        <a:buFont typeface="Wingdings 2" panose="05020102010507070707" pitchFamily="18" charset="2"/>
        <a:buChar char="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032D189B-BBC3-4AA5-9B80-F46F4835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284913"/>
            <a:ext cx="635793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9000"/>
              </a:lnSpc>
            </a:pPr>
            <a:r>
              <a:rPr lang="en-GB" altLang="sl-SI" b="1">
                <a:latin typeface="Courier New" panose="02070309020205020404" pitchFamily="49" charset="0"/>
              </a:rPr>
              <a:t>Pretoki med leti 1933- 1999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19E27E3-A448-462F-8617-8127ED53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8601075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7F7F4304-72A4-4069-AAE8-84D86678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87775"/>
            <a:ext cx="41433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7B176D64-36CE-41D9-899D-57DD1CAE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498850"/>
            <a:ext cx="2786063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788B8B6E-7D07-4F83-9F3D-9B1494894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499475" cy="917575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sz="4800">
                <a:solidFill>
                  <a:srgbClr val="008200"/>
                </a:solidFill>
                <a:latin typeface="Courier New" panose="02070309020205020404" pitchFamily="49" charset="0"/>
              </a:rPr>
              <a:t>Vodomerna postaja Podbočje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AC467A7-7C15-4332-8975-58E5095FD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712913"/>
            <a:ext cx="8229600" cy="4024312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Oddaljenost od izvira 78km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Oddaljenost od izliva 16km 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Prekriva 2238,12 km</a:t>
            </a:r>
            <a:r>
              <a:rPr lang="en-GB" altLang="sl-SI" b="1" baseline="30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 pov. porečja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5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Že od leta 1933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sl-SI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13E9DEB-E824-467B-AEFE-B20943336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573088"/>
            <a:ext cx="8431212" cy="990600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sz="7200">
                <a:solidFill>
                  <a:srgbClr val="008200"/>
                </a:solidFill>
                <a:latin typeface="Courier New" panose="02070309020205020404" pitchFamily="49" charset="0"/>
              </a:rPr>
              <a:t>Izkoriščanje nekoč/danes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9DC2D6C-022F-461C-A89D-59AFA7702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141538"/>
            <a:ext cx="8229600" cy="4024312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Včasih: mlini, žage, splavarstvo, vir hrane, namakalništvo,livarstvo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Danes: hidroelektrarne, industrija, turizem, ribogojništvo...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2C8D13DE-B83F-404E-94EA-54E915CD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4143375"/>
            <a:ext cx="3359150" cy="2516188"/>
          </a:xfrm>
          <a:prstGeom prst="rect">
            <a:avLst/>
          </a:prstGeom>
          <a:noFill/>
          <a:ln w="25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DEF59102-EDEE-49B9-8448-6013A89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43375"/>
            <a:ext cx="3819525" cy="2495550"/>
          </a:xfrm>
          <a:prstGeom prst="rect">
            <a:avLst/>
          </a:prstGeom>
          <a:noFill/>
          <a:ln w="25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AutoShape 5">
            <a:extLst>
              <a:ext uri="{FF2B5EF4-FFF2-40B4-BE49-F238E27FC236}">
                <a16:creationId xmlns:a16="http://schemas.microsoft.com/office/drawing/2014/main" id="{E4ECD4C0-5971-4793-A7E1-E4C1DC34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4856163"/>
            <a:ext cx="857250" cy="712787"/>
          </a:xfrm>
          <a:prstGeom prst="rightArrow">
            <a:avLst>
              <a:gd name="adj1" fmla="val 50000"/>
              <a:gd name="adj2" fmla="val 30067"/>
            </a:avLst>
          </a:prstGeom>
          <a:solidFill>
            <a:srgbClr val="008200"/>
          </a:solidFill>
          <a:ln w="25560">
            <a:solidFill>
              <a:srgbClr val="97874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FB5D3B47-3D88-4B53-A9A6-A28FF307A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500063"/>
            <a:ext cx="8928100" cy="990600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sl-SI" sz="6600">
                <a:solidFill>
                  <a:srgbClr val="008200"/>
                </a:solidFill>
                <a:latin typeface="Courier New" panose="02070309020205020404" pitchFamily="49" charset="0"/>
              </a:rPr>
              <a:t>Kvaliteta vode in njen potencial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8550AEB-241A-424D-AFFF-7D534B3C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001838"/>
            <a:ext cx="8229600" cy="4024312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Onasnaževanje: težke kovine (iz kraškega zaledja), komunalne odplake, industrija (Krka, Novoles)‏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Zgornji tok 2.kakovostni razred,spodnji 2.-3. ter občasno 3.-4. 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057E1B8A-4E21-4A82-B245-4E763210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56100"/>
            <a:ext cx="3081337" cy="235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25501302-C116-4F0D-9AE0-6DF80CDC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6000750"/>
            <a:ext cx="29305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9000"/>
              </a:lnSpc>
            </a:pPr>
            <a:r>
              <a:rPr lang="en-GB" altLang="sl-SI" b="1">
                <a:latin typeface="Courier New" panose="02070309020205020404" pitchFamily="49" charset="0"/>
              </a:rPr>
              <a:t>Kremenasta alga ali Cyclotella sp.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2978381-515C-4AC4-BC31-FAE673111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500063"/>
            <a:ext cx="8928100" cy="990600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sl-SI" sz="6600">
                <a:solidFill>
                  <a:srgbClr val="008200"/>
                </a:solidFill>
                <a:latin typeface="Courier New" panose="02070309020205020404" pitchFamily="49" charset="0"/>
              </a:rPr>
              <a:t>Miti in legende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4037A57-F7D4-41B3-A1B8-0F0BCA5B9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001838"/>
            <a:ext cx="8229600" cy="4024312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Izvor imena iz grščine =&gt; Korkoras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Kostajevica na Krki =&gt; Slo. Benetke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Martin Strel =&gt; 1979 preplaval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sl-SI">
              <a:latin typeface="Courier New" panose="02070309020205020404" pitchFamily="49" charset="0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E6F15CCA-7092-4C8E-8785-969E7A86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3359150" cy="3027362"/>
          </a:xfrm>
          <a:prstGeom prst="rect">
            <a:avLst/>
          </a:prstGeom>
          <a:noFill/>
          <a:ln w="19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63866700-92DD-43A7-98F8-735A0DF4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714750"/>
            <a:ext cx="4500562" cy="2789238"/>
          </a:xfrm>
          <a:prstGeom prst="rect">
            <a:avLst/>
          </a:prstGeom>
          <a:noFill/>
          <a:ln w="1908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BB0887DD-6335-492B-9EC5-EEE2C126333E}"/>
              </a:ext>
            </a:extLst>
          </p:cNvPr>
          <p:cNvSpPr txBox="1">
            <a:spLocks noChangeArrowheads="1"/>
          </p:cNvSpPr>
          <p:nvPr/>
        </p:nvSpPr>
        <p:spPr bwMode="auto">
          <a:xfrm rot="20940000">
            <a:off x="855663" y="1928813"/>
            <a:ext cx="6815137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89000"/>
              </a:lnSpc>
            </a:pPr>
            <a:r>
              <a:rPr lang="en-GB" altLang="sl-SI" sz="2800" b="1">
                <a:solidFill>
                  <a:srgbClr val="CEB966"/>
                </a:solidFill>
                <a:latin typeface="Courier New" panose="02070309020205020404" pitchFamily="49" charset="0"/>
              </a:rPr>
              <a:t>Tiha in nema </a:t>
            </a:r>
          </a:p>
          <a:p>
            <a:pPr algn="ctr">
              <a:lnSpc>
                <a:spcPct val="89000"/>
              </a:lnSpc>
            </a:pPr>
            <a:r>
              <a:rPr lang="en-GB" altLang="sl-SI" sz="2800" b="1">
                <a:solidFill>
                  <a:srgbClr val="CEB966"/>
                </a:solidFill>
                <a:latin typeface="Courier New" panose="02070309020205020404" pitchFamily="49" charset="0"/>
              </a:rPr>
              <a:t>se vije krog mesta </a:t>
            </a:r>
          </a:p>
          <a:p>
            <a:pPr algn="ctr">
              <a:lnSpc>
                <a:spcPct val="89000"/>
              </a:lnSpc>
            </a:pPr>
            <a:r>
              <a:rPr lang="en-GB" altLang="sl-SI" sz="2800" b="1">
                <a:solidFill>
                  <a:srgbClr val="CEB966"/>
                </a:solidFill>
                <a:latin typeface="Courier New" panose="02070309020205020404" pitchFamily="49" charset="0"/>
              </a:rPr>
              <a:t>in ga objema </a:t>
            </a:r>
          </a:p>
          <a:p>
            <a:pPr algn="ctr">
              <a:lnSpc>
                <a:spcPct val="89000"/>
              </a:lnSpc>
            </a:pPr>
            <a:r>
              <a:rPr lang="en-GB" altLang="sl-SI" sz="2800" b="1">
                <a:solidFill>
                  <a:srgbClr val="CEB966"/>
                </a:solidFill>
                <a:latin typeface="Courier New" panose="02070309020205020404" pitchFamily="49" charset="0"/>
              </a:rPr>
              <a:t>kot ljubica zvesta. </a:t>
            </a:r>
          </a:p>
          <a:p>
            <a:pPr algn="ctr">
              <a:lnSpc>
                <a:spcPct val="89000"/>
              </a:lnSpc>
            </a:pPr>
            <a:r>
              <a:rPr lang="en-GB" altLang="sl-SI" sz="2800" b="1">
                <a:solidFill>
                  <a:srgbClr val="CEB966"/>
                </a:solidFill>
                <a:latin typeface="Courier New" panose="02070309020205020404" pitchFamily="49" charset="0"/>
              </a:rPr>
              <a:t>Zadnja luč sije </a:t>
            </a:r>
          </a:p>
          <a:p>
            <a:pPr algn="ctr">
              <a:lnSpc>
                <a:spcPct val="89000"/>
              </a:lnSpc>
            </a:pPr>
            <a:r>
              <a:rPr lang="en-GB" altLang="sl-SI" sz="2800" b="1">
                <a:solidFill>
                  <a:srgbClr val="CEB966"/>
                </a:solidFill>
                <a:latin typeface="Courier New" panose="02070309020205020404" pitchFamily="49" charset="0"/>
              </a:rPr>
              <a:t>še tam izmed vej, </a:t>
            </a:r>
          </a:p>
          <a:p>
            <a:pPr algn="ctr">
              <a:lnSpc>
                <a:spcPct val="89000"/>
              </a:lnSpc>
            </a:pPr>
            <a:r>
              <a:rPr lang="en-GB" altLang="sl-SI" sz="2800" b="1">
                <a:solidFill>
                  <a:srgbClr val="CEB966"/>
                </a:solidFill>
                <a:latin typeface="Courier New" panose="02070309020205020404" pitchFamily="49" charset="0"/>
              </a:rPr>
              <a:t>Krka se vije </a:t>
            </a:r>
          </a:p>
          <a:p>
            <a:pPr algn="ctr">
              <a:lnSpc>
                <a:spcPct val="89000"/>
              </a:lnSpc>
            </a:pPr>
            <a:r>
              <a:rPr lang="en-GB" altLang="sl-SI" sz="2800" b="1">
                <a:solidFill>
                  <a:srgbClr val="CEB966"/>
                </a:solidFill>
                <a:latin typeface="Courier New" panose="02070309020205020404" pitchFamily="49" charset="0"/>
              </a:rPr>
              <a:t>počasi naprej ...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F0AD61B-1817-414C-A393-36867294A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sz="8000">
                <a:solidFill>
                  <a:srgbClr val="008200"/>
                </a:solidFill>
                <a:latin typeface="Courier New" panose="02070309020205020404" pitchFamily="49" charset="0"/>
              </a:rPr>
              <a:t>Izvir Krke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5935EA8-DD55-4F99-B593-844EE9BD7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1788"/>
            <a:ext cx="8229600" cy="4708525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Zahodni del Suhe krajine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Naselje Krka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Krška jama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7B9AE5DE-657E-435C-A9AE-FE9159D0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430588"/>
            <a:ext cx="4564063" cy="34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8B792DA-911D-4E64-A91A-73A168598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501900"/>
            <a:ext cx="46799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ACD94B1-FF6B-45E4-A2E4-C786A075D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329613" cy="1724025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sz="7200">
                <a:solidFill>
                  <a:srgbClr val="008200"/>
                </a:solidFill>
                <a:latin typeface="Courier New" panose="02070309020205020404" pitchFamily="49" charset="0"/>
              </a:rPr>
              <a:t>Značilnosti porečja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91FE1F34-BDFA-4A90-B21C-97AD43F7E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286000"/>
            <a:ext cx="8229600" cy="4708525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12-20m globok kanjon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Slapovi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Brzice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Lehnjaki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Številni pritoki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sl-SI">
              <a:latin typeface="Lucida Sans" panose="020B0602030504020204" pitchFamily="34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F42F1184-4E0D-4D4D-9F7A-2CBCB184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7775"/>
            <a:ext cx="4427538" cy="2955925"/>
          </a:xfrm>
          <a:prstGeom prst="rect">
            <a:avLst/>
          </a:prstGeom>
          <a:noFill/>
          <a:ln w="25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CE758C37-30C2-4EA4-A20F-77FB0E127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4463"/>
            <a:ext cx="8329613" cy="1724025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sz="7200">
                <a:solidFill>
                  <a:srgbClr val="008200"/>
                </a:solidFill>
                <a:latin typeface="Courier New" panose="02070309020205020404" pitchFamily="49" charset="0"/>
              </a:rPr>
              <a:t>Pokrajine in kraji ob Krki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AE20E74-F59D-47C0-ABDB-7A1BE81C5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001838"/>
            <a:ext cx="8229600" cy="4708525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Suha krajina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Krška kotlina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Večji kraji: Zagradec, Žužemberk, Dvor, Soteska, Novo mesto, Otočec, Kostanjevica na Krki, Čatež ob Savi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8F71002D-DB82-4A38-B3AA-778679B4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56100"/>
            <a:ext cx="8859837" cy="2343150"/>
          </a:xfrm>
          <a:prstGeom prst="rect">
            <a:avLst/>
          </a:prstGeom>
          <a:noFill/>
          <a:ln w="25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DAE1B93A-983B-4623-89E3-BCC69E06D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329613" cy="1724025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sz="8000">
                <a:solidFill>
                  <a:srgbClr val="008200"/>
                </a:solidFill>
                <a:latin typeface="Courier New" panose="02070309020205020404" pitchFamily="49" charset="0"/>
              </a:rPr>
              <a:t>Posebnosti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787C1FD0-DF42-47B0-A750-1AB13BE74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857375"/>
            <a:ext cx="8229600" cy="4708525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Lehnjakovi pragovi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Dolina gradov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Številne živalske in rastlinske vrste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70B1A27-7D1D-4065-9AA6-A63D4F2E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498850"/>
            <a:ext cx="4514850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77B324CF-D4D5-47F3-BE7B-60E5D7A8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4163"/>
            <a:ext cx="4471988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EEB2C91-2604-4817-8247-CA71A993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14625"/>
            <a:ext cx="5176838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C6A90867-07F8-4CCB-A7EB-D8D0FD79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5900"/>
            <a:ext cx="4765675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E6A574A2-3A05-4645-85D9-4C515CE1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43313"/>
            <a:ext cx="4572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91922FCC-9FFF-42FF-BAB9-7E4518A1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8300"/>
            <a:ext cx="4143375" cy="3867150"/>
          </a:xfrm>
          <a:prstGeom prst="rect">
            <a:avLst/>
          </a:prstGeom>
          <a:noFill/>
          <a:ln w="252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C0AFF919-F607-4A7E-871B-B351000E2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644525"/>
            <a:ext cx="8229600" cy="917575"/>
          </a:xfrm>
          <a:ln/>
        </p:spPr>
        <p:txBody>
          <a:bodyPr/>
          <a:lstStyle/>
          <a:p>
            <a:pPr>
              <a:lnSpc>
                <a:spcPct val="89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sz="7200">
                <a:solidFill>
                  <a:srgbClr val="008200"/>
                </a:solidFill>
                <a:latin typeface="Courier New" panose="02070309020205020404" pitchFamily="49" charset="0"/>
              </a:rPr>
              <a:t>Rečni režim in hidrogram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30395EC-322F-47F6-894B-774C4EFFF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024313"/>
          </a:xfrm>
          <a:ln/>
        </p:spPr>
        <p:txBody>
          <a:bodyPr/>
          <a:lstStyle/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Najvišji pretok: jeseni (november)‏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Najnižji pretok: poleti (julij)‏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Vodomerna postaja Podbočje: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Srednji pretok; 55 m</a:t>
            </a:r>
            <a:r>
              <a:rPr lang="en-GB" altLang="sl-SI" b="1" baseline="30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/s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Najmanjši pretok; 4,5 m</a:t>
            </a:r>
            <a:r>
              <a:rPr lang="en-GB" altLang="sl-SI" b="1" baseline="30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/s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Največji pretok; 362 m</a:t>
            </a:r>
            <a:r>
              <a:rPr lang="en-GB" altLang="sl-SI" b="1" baseline="30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/s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sl-SI" b="1">
                <a:solidFill>
                  <a:srgbClr val="000000"/>
                </a:solidFill>
                <a:latin typeface="Courier New" panose="02070309020205020404" pitchFamily="49" charset="0"/>
              </a:rPr>
              <a:t>dežno-snežni ali fluvialno-nivalni rečni režim</a:t>
            </a:r>
          </a:p>
          <a:p>
            <a:pPr>
              <a:lnSpc>
                <a:spcPct val="89000"/>
              </a:lnSpc>
              <a:buClr>
                <a:srgbClr val="000000"/>
              </a:buClr>
              <a:buSzPct val="45000"/>
              <a:buFont typeface="Wingdings 2" panose="050201020105070707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sl-SI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36F3D2F4-C9C9-4B83-996D-B44A0F31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44463"/>
            <a:ext cx="844232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6011D4B2-D6A6-43F9-A61E-FE903CCDB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6284913"/>
            <a:ext cx="64293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200">
                <a:solidFill>
                  <a:srgbClr val="385D8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9000"/>
              </a:lnSpc>
            </a:pPr>
            <a:r>
              <a:rPr lang="en-GB" altLang="sl-SI" b="1">
                <a:latin typeface="Courier New" panose="02070309020205020404" pitchFamily="49" charset="0"/>
              </a:rPr>
              <a:t>Hidrogram reke Krke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ucida Sans"/>
        <a:ea typeface=""/>
        <a:cs typeface="Lucida Sans Unicode"/>
      </a:majorFont>
      <a:minorFont>
        <a:latin typeface="Book Antiqu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(4:3)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Courier New</vt:lpstr>
      <vt:lpstr>Lucida Sans</vt:lpstr>
      <vt:lpstr>StarBats</vt:lpstr>
      <vt:lpstr>Times New Roman</vt:lpstr>
      <vt:lpstr>Wingdings</vt:lpstr>
      <vt:lpstr>Wingdings 2</vt:lpstr>
      <vt:lpstr>Wingdings 3</vt:lpstr>
      <vt:lpstr>Office Theme</vt:lpstr>
      <vt:lpstr>PowerPoint Presentation</vt:lpstr>
      <vt:lpstr>Izvir Krke</vt:lpstr>
      <vt:lpstr>Značilnosti porečja</vt:lpstr>
      <vt:lpstr>Pokrajine in kraji ob Krki</vt:lpstr>
      <vt:lpstr>Posebnosti</vt:lpstr>
      <vt:lpstr>PowerPoint Presentation</vt:lpstr>
      <vt:lpstr>PowerPoint Presentation</vt:lpstr>
      <vt:lpstr>Rečni režim in hidrogram</vt:lpstr>
      <vt:lpstr>PowerPoint Presentation</vt:lpstr>
      <vt:lpstr>PowerPoint Presentation</vt:lpstr>
      <vt:lpstr>Vodomerna postaja Podbočje</vt:lpstr>
      <vt:lpstr>Izkoriščanje nekoč/danes</vt:lpstr>
      <vt:lpstr>Kvaliteta vode in njen potencial</vt:lpstr>
      <vt:lpstr>Miti in legende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