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D7A6224-2F04-43DD-AD99-747FD1AD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D9B1-E5A8-45B4-91D3-EFAC30EBF20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68FBD20-4594-4E12-B886-4D982D59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CEB395A-FC1A-4E7F-98E4-8F02293E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C5294-38DF-4875-B620-4C7E022D89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645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BE0BE26-D552-49DA-9673-182A7043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DA0B-17FF-42F0-AD1A-C7F60638900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881C73A-FECF-44D7-AB57-9410DD06F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CF72867-3758-452C-92FC-0040BDD4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B5F70-BD92-4507-9957-090DB0EB46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1944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AD34F84-7DB5-4F85-B561-EE7C4CEA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4114C-263A-4D44-B86F-C85FE2AF7FE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647823E-83A2-4A52-84EA-8EB82215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F1D4DD1-7879-415D-9D71-E693E94A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6371B-4E01-4169-9734-73D21CD2680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789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10D0990-0005-4AD1-922B-619FFA20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49B8-4F56-4344-8E97-ECF550AA386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E5674DE-CCD7-47F9-8B78-E0FC3B4F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267C72F-B5BD-44F8-AC1C-2E138029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3D365-B2B8-4DC5-9719-E53F0CF362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83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CA18B07-FBBD-4F1E-B3B8-DC3EABA8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28BCE-54FD-47B3-9B5D-5FC1D72B02C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D920D9B-2BCA-47FF-8D6C-AFAA0D300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E39C7DF-960F-4068-BA5F-023CBFF7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097DF-0F56-4A65-9B35-93EA80CAC0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49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72C9EF8-8B20-4183-94FD-948172AC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0FAF-A1D2-40F4-B3BC-6FE08057318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A98CC31-511B-4805-92B9-EBCF54F0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E81E10F-023F-40FC-80A7-EC41C934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1D6B1-92CB-4BDA-B15D-A6E226E9F8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380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BB775F54-20CD-458F-8837-EF003790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41B1-12E6-4667-8822-8332093F677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DA842982-3F65-4CCF-8EA5-BA9318C0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55E3A54D-ECCA-4DB8-B9F2-E856FA5F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912B2-2B80-4D50-B58E-AFB5F1E396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49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CCF0F066-0258-4BE8-A0B5-6D5B8A2E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4437D-A529-4826-9CF1-B9EF9CF3640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99D36202-EE95-401C-8920-BD53035B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FE1B3208-6261-4792-8F54-10F424A5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E2408-2D13-4D6A-B4E9-1DA2654996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220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64FC2212-7882-4F92-A0C5-61BAAF40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4B12F-0651-41D8-ACED-91BCF95E202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DEE331F7-B57E-451C-BC36-090531B05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57619D59-7BE0-4E45-93D0-BA6506F0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EF91F-0EAC-4801-8C7F-D50A4F8117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396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153ADE2-611A-4CA1-B1B3-1E815071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82669-EFDD-4C26-A645-85D203E4C56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87F5830-8A4F-47AA-86CF-92F4E585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1C79324-5359-40AF-897F-634522EE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44532-53CB-427E-A4A7-C2393424DAF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6055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5D995A4-566C-4254-BFDF-6A45985C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4B9F-6987-4BF8-B883-EFF4F041D06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F34E0C4-1C41-4ABA-BEEB-D6690121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C670B97-FF4D-40DE-ADE9-E3AB3B1E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0877C-24D4-4338-A736-23D17053A51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857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BF011ADF-750B-4D75-B039-CACF7D0395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BDE1F117-38AD-408A-8DEB-0D64FC6192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37D94F4-6AD8-4F75-BC49-17A1C43B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E21151-5670-4902-A394-300C880EFFF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01871A2-221A-4B05-822E-1D3E939D1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9DAA682-5544-42DA-AB87-DF66F1C43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B711345-6F35-4CB9-BA56-BD846F45943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.fmf.unilj.si/izodel/sola/2002/di/zorman/SN/list/fotosinteza.jpg" TargetMode="External"/><Relationship Id="rId13" Type="http://schemas.openxmlformats.org/officeDocument/2006/relationships/hyperlink" Target="http://www.planet.si/portal/site/planet/template.binary/binary/module/472c972b1a6e1c3afd0c011074a038a0/image/?attachmentId=10721582" TargetMode="External"/><Relationship Id="rId3" Type="http://schemas.openxmlformats.org/officeDocument/2006/relationships/hyperlink" Target="http://www.kam.si/images/stories/blogi/129/kranj-kanjon-kokre-cvetlice.jpg" TargetMode="External"/><Relationship Id="rId7" Type="http://schemas.openxmlformats.org/officeDocument/2006/relationships/hyperlink" Target="http://kraji.eu/PICTURES/korosko_savinjska/velenje_z_okolico/huda_luknja/IMG_2918_huda_luknja_potok_ponikva.jpg" TargetMode="External"/><Relationship Id="rId12" Type="http://schemas.openxmlformats.org/officeDocument/2006/relationships/hyperlink" Target="http://www.planetepuydedome.com/images/170-4-meandre-de-queuille.jpg" TargetMode="External"/><Relationship Id="rId17" Type="http://schemas.openxmlformats.org/officeDocument/2006/relationships/hyperlink" Target="http://www.digitalna-knjiznica.bf.uni-lj.si/dn_roskar_vesna.pdf" TargetMode="External"/><Relationship Id="rId2" Type="http://schemas.openxmlformats.org/officeDocument/2006/relationships/hyperlink" Target="http://www.destinacije.com/Slike/Slovenija/RijekeiPotoci/Reka_Sava.JPG" TargetMode="External"/><Relationship Id="rId16" Type="http://schemas.openxmlformats.org/officeDocument/2006/relationships/hyperlink" Target="http://sl.wikipedia.org/wiki/Ogro%C5%BEena_vrs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jubno.si/slike/znamenitosti/reka_savinja_2.jpg" TargetMode="External"/><Relationship Id="rId11" Type="http://schemas.openxmlformats.org/officeDocument/2006/relationships/hyperlink" Target="http://kraji.eu/PICTURES/jugovzhodna/trebnje_z_okolico/mirna/IMG_8659_mirna_reka_mirna_big.jpg" TargetMode="External"/><Relationship Id="rId5" Type="http://schemas.openxmlformats.org/officeDocument/2006/relationships/hyperlink" Target="http://www.kam.si/images/stories/blogi/420/bela_krajina_197_20090526_1610356690.jpg" TargetMode="External"/><Relationship Id="rId15" Type="http://schemas.openxmlformats.org/officeDocument/2006/relationships/hyperlink" Target="http://www.penzion-bohinj.si/data/upload/Bohinj___Kajak.jpg" TargetMode="External"/><Relationship Id="rId10" Type="http://schemas.openxmlformats.org/officeDocument/2006/relationships/hyperlink" Target="http://www.burger.si/Slapovi/KGora/HI_MartuljkovSlap.jpg" TargetMode="External"/><Relationship Id="rId4" Type="http://schemas.openxmlformats.org/officeDocument/2006/relationships/hyperlink" Target="http://static.mojvideo.com/foto/reka-drava/41033/0/28251.jpg" TargetMode="External"/><Relationship Id="rId9" Type="http://schemas.openxmlformats.org/officeDocument/2006/relationships/hyperlink" Target="http://api.ning.com/files/X*EGR5KvH*dpEIOWNn3AX3SpKbNHvtUQqDa6x4nLXJ9dj2WatA*DqKaeWLiLZg3evYWEmXyY9jvRJ1M4STS*cYRCd761wm0R/koritorekeVratne1.jpg" TargetMode="External"/><Relationship Id="rId14" Type="http://schemas.openxmlformats.org/officeDocument/2006/relationships/hyperlink" Target="http://image.24ur.com/media/images/600xX/Jun2008/6015515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22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5" Type="http://schemas.openxmlformats.org/officeDocument/2006/relationships/image" Target="../media/image34.jpeg"/><Relationship Id="rId10" Type="http://schemas.openxmlformats.org/officeDocument/2006/relationships/hyperlink" Target="http://www.fugleognatur.dk/gallery_showlarge.asp?ID=28155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80C49670-1860-435C-A84C-887744380B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SLOVENSKE REKE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BAC32B2-9FC3-4C12-9662-43C929C9F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PoljeZBesedilom 9">
            <a:extLst>
              <a:ext uri="{FF2B5EF4-FFF2-40B4-BE49-F238E27FC236}">
                <a16:creationId xmlns:a16="http://schemas.microsoft.com/office/drawing/2014/main" id="{01D83947-14A0-480D-A730-05B1EDC2B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9812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Sava</a:t>
            </a:r>
          </a:p>
        </p:txBody>
      </p:sp>
      <p:pic>
        <p:nvPicPr>
          <p:cNvPr id="2054" name="Picture 5">
            <a:extLst>
              <a:ext uri="{FF2B5EF4-FFF2-40B4-BE49-F238E27FC236}">
                <a16:creationId xmlns:a16="http://schemas.microsoft.com/office/drawing/2014/main" id="{6E1F4857-D8CC-4EEC-9690-0EE5A8E6D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31242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PoljeZBesedilom 11">
            <a:extLst>
              <a:ext uri="{FF2B5EF4-FFF2-40B4-BE49-F238E27FC236}">
                <a16:creationId xmlns:a16="http://schemas.microsoft.com/office/drawing/2014/main" id="{E5361A60-6990-4A7C-BCCE-FF88B5743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172200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Drava</a:t>
            </a:r>
          </a:p>
        </p:txBody>
      </p:sp>
      <p:pic>
        <p:nvPicPr>
          <p:cNvPr id="2056" name="Picture 6">
            <a:extLst>
              <a:ext uri="{FF2B5EF4-FFF2-40B4-BE49-F238E27FC236}">
                <a16:creationId xmlns:a16="http://schemas.microsoft.com/office/drawing/2014/main" id="{AD948CE8-FC2B-4D2A-9DDA-E19DDB51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PoljeZBesedilom 14">
            <a:extLst>
              <a:ext uri="{FF2B5EF4-FFF2-40B4-BE49-F238E27FC236}">
                <a16:creationId xmlns:a16="http://schemas.microsoft.com/office/drawing/2014/main" id="{41816E04-756B-42F9-9E43-5C6DF4958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812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Kokra</a:t>
            </a:r>
          </a:p>
        </p:txBody>
      </p:sp>
      <p:pic>
        <p:nvPicPr>
          <p:cNvPr id="2058" name="Picture 9">
            <a:extLst>
              <a:ext uri="{FF2B5EF4-FFF2-40B4-BE49-F238E27FC236}">
                <a16:creationId xmlns:a16="http://schemas.microsoft.com/office/drawing/2014/main" id="{F0593A64-C11B-4C83-8995-05B2D7511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PoljeZBesedilom 18">
            <a:extLst>
              <a:ext uri="{FF2B5EF4-FFF2-40B4-BE49-F238E27FC236}">
                <a16:creationId xmlns:a16="http://schemas.microsoft.com/office/drawing/2014/main" id="{3E9541F2-A59A-4C58-9648-E55EC69B1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096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Kolpa</a:t>
            </a:r>
          </a:p>
        </p:txBody>
      </p:sp>
      <p:sp>
        <p:nvSpPr>
          <p:cNvPr id="2060" name="PoljeZBesedilom 19">
            <a:extLst>
              <a:ext uri="{FF2B5EF4-FFF2-40B4-BE49-F238E27FC236}">
                <a16:creationId xmlns:a16="http://schemas.microsoft.com/office/drawing/2014/main" id="{3A371DC6-312F-411E-80A6-B5B6C2032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004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LJUBLJANICA</a:t>
            </a:r>
          </a:p>
        </p:txBody>
      </p:sp>
      <p:sp>
        <p:nvSpPr>
          <p:cNvPr id="2061" name="PoljeZBesedilom 20">
            <a:extLst>
              <a:ext uri="{FF2B5EF4-FFF2-40B4-BE49-F238E27FC236}">
                <a16:creationId xmlns:a16="http://schemas.microsoft.com/office/drawing/2014/main" id="{AFDE7D39-3397-43CB-B4EB-4E3B80510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2004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MURA</a:t>
            </a:r>
          </a:p>
        </p:txBody>
      </p:sp>
      <p:sp>
        <p:nvSpPr>
          <p:cNvPr id="2062" name="PoljeZBesedilom 22">
            <a:extLst>
              <a:ext uri="{FF2B5EF4-FFF2-40B4-BE49-F238E27FC236}">
                <a16:creationId xmlns:a16="http://schemas.microsoft.com/office/drawing/2014/main" id="{7B57A88E-A388-4BB5-BBED-EA77A4163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0668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SOČA</a:t>
            </a:r>
          </a:p>
        </p:txBody>
      </p:sp>
      <p:sp>
        <p:nvSpPr>
          <p:cNvPr id="2063" name="PoljeZBesedilom 23">
            <a:extLst>
              <a:ext uri="{FF2B5EF4-FFF2-40B4-BE49-F238E27FC236}">
                <a16:creationId xmlns:a16="http://schemas.microsoft.com/office/drawing/2014/main" id="{0786C90F-C360-4E01-A23B-823FE407A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latin typeface="Calibri" panose="020F0502020204030204" pitchFamily="34" charset="0"/>
              </a:rPr>
              <a:t>SORA</a:t>
            </a:r>
          </a:p>
        </p:txBody>
      </p:sp>
      <p:cxnSp>
        <p:nvCxnSpPr>
          <p:cNvPr id="26" name="Kolenski konektor 25">
            <a:extLst>
              <a:ext uri="{FF2B5EF4-FFF2-40B4-BE49-F238E27FC236}">
                <a16:creationId xmlns:a16="http://schemas.microsoft.com/office/drawing/2014/main" id="{C28E8022-3786-4DAA-A721-1BECEA570F6C}"/>
              </a:ext>
            </a:extLst>
          </p:cNvPr>
          <p:cNvCxnSpPr/>
          <p:nvPr/>
        </p:nvCxnSpPr>
        <p:spPr>
          <a:xfrm>
            <a:off x="5562600" y="6400800"/>
            <a:ext cx="3810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konektor 27">
            <a:extLst>
              <a:ext uri="{FF2B5EF4-FFF2-40B4-BE49-F238E27FC236}">
                <a16:creationId xmlns:a16="http://schemas.microsoft.com/office/drawing/2014/main" id="{4BEA537C-3B0D-4C90-9064-8372974973D2}"/>
              </a:ext>
            </a:extLst>
          </p:cNvPr>
          <p:cNvCxnSpPr/>
          <p:nvPr/>
        </p:nvCxnSpPr>
        <p:spPr>
          <a:xfrm rot="10800000">
            <a:off x="3276600" y="59436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uščični konektor 29">
            <a:extLst>
              <a:ext uri="{FF2B5EF4-FFF2-40B4-BE49-F238E27FC236}">
                <a16:creationId xmlns:a16="http://schemas.microsoft.com/office/drawing/2014/main" id="{25B9AE1D-C703-4CD1-AE04-29D718F281CC}"/>
              </a:ext>
            </a:extLst>
          </p:cNvPr>
          <p:cNvCxnSpPr/>
          <p:nvPr/>
        </p:nvCxnSpPr>
        <p:spPr>
          <a:xfrm rot="16200000" flipV="1">
            <a:off x="3390900" y="17907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uščični konektor 31">
            <a:extLst>
              <a:ext uri="{FF2B5EF4-FFF2-40B4-BE49-F238E27FC236}">
                <a16:creationId xmlns:a16="http://schemas.microsoft.com/office/drawing/2014/main" id="{96D1917B-E886-4C53-A719-866286731C19}"/>
              </a:ext>
            </a:extLst>
          </p:cNvPr>
          <p:cNvCxnSpPr>
            <a:stCxn id="2057" idx="0"/>
          </p:cNvCxnSpPr>
          <p:nvPr/>
        </p:nvCxnSpPr>
        <p:spPr>
          <a:xfrm rot="5400000" flipH="1" flipV="1">
            <a:off x="5886450" y="1619250"/>
            <a:ext cx="3048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1">
            <a:extLst>
              <a:ext uri="{FF2B5EF4-FFF2-40B4-BE49-F238E27FC236}">
                <a16:creationId xmlns:a16="http://schemas.microsoft.com/office/drawing/2014/main" id="{A029082D-10CC-4B94-B6FC-F5FEAE995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88B9DA1-2F44-4E81-9F99-FB213B8F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Arial" panose="020B0604020202020204" pitchFamily="34" charset="0"/>
              </a:rPr>
              <a:t>OGROŽENOST</a:t>
            </a:r>
            <a:endParaRPr lang="en-US" altLang="sl-SI">
              <a:latin typeface="Arial" panose="020B0604020202020204" pitchFamily="34" charset="0"/>
            </a:endParaRPr>
          </a:p>
        </p:txBody>
      </p:sp>
      <p:sp>
        <p:nvSpPr>
          <p:cNvPr id="11267" name="Text Box 4">
            <a:extLst>
              <a:ext uri="{FF2B5EF4-FFF2-40B4-BE49-F238E27FC236}">
                <a16:creationId xmlns:a16="http://schemas.microsoft.com/office/drawing/2014/main" id="{B3962858-C895-40A5-A3DC-BD8038054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35052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 b="1">
                <a:solidFill>
                  <a:srgbClr val="FF0000"/>
                </a:solidFill>
              </a:rPr>
              <a:t>ŽIVALI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 b="1"/>
              <a:t> </a:t>
            </a:r>
            <a:r>
              <a:rPr lang="sl-SI" altLang="sl-SI" sz="2000">
                <a:latin typeface="Comic Sans MS" panose="030F0702030302020204" pitchFamily="66" charset="0"/>
              </a:rPr>
              <a:t>KRAP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 POSTRV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 VELIKA ŽAGARICA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 TRAVNIŠKI ŠKRATEC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 MALI PONIREK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 BABICA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 POTOČNI RAK</a:t>
            </a:r>
          </a:p>
          <a:p>
            <a:pPr eaLnBrk="1" hangingPunct="1">
              <a:spcBef>
                <a:spcPct val="50000"/>
              </a:spcBef>
            </a:pPr>
            <a:endParaRPr lang="sl-SI" altLang="sl-SI" sz="2000"/>
          </a:p>
          <a:p>
            <a:pPr eaLnBrk="1" hangingPunct="1">
              <a:spcBef>
                <a:spcPct val="50000"/>
              </a:spcBef>
            </a:pPr>
            <a:endParaRPr lang="sl-SI" altLang="sl-SI" sz="2000" b="1"/>
          </a:p>
          <a:p>
            <a:pPr eaLnBrk="1" hangingPunct="1">
              <a:spcBef>
                <a:spcPct val="50000"/>
              </a:spcBef>
            </a:pPr>
            <a:endParaRPr lang="sl-SI" altLang="sl-SI" sz="2000" b="1"/>
          </a:p>
          <a:p>
            <a:pPr eaLnBrk="1" hangingPunct="1">
              <a:spcBef>
                <a:spcPct val="50000"/>
              </a:spcBef>
            </a:pPr>
            <a:endParaRPr lang="sl-SI" altLang="sl-SI" sz="2000" b="1"/>
          </a:p>
          <a:p>
            <a:pPr eaLnBrk="1" hangingPunct="1">
              <a:spcBef>
                <a:spcPct val="50000"/>
              </a:spcBef>
            </a:pPr>
            <a:endParaRPr lang="sl-SI" altLang="sl-SI" sz="2000" b="1"/>
          </a:p>
          <a:p>
            <a:pPr eaLnBrk="1" hangingPunct="1">
              <a:spcBef>
                <a:spcPct val="50000"/>
              </a:spcBef>
            </a:pPr>
            <a:endParaRPr lang="en-US" altLang="sl-SI" sz="2000" b="1">
              <a:solidFill>
                <a:srgbClr val="FF0000"/>
              </a:solidFill>
            </a:endParaRPr>
          </a:p>
        </p:txBody>
      </p:sp>
      <p:sp>
        <p:nvSpPr>
          <p:cNvPr id="11268" name="Text Box 5">
            <a:extLst>
              <a:ext uri="{FF2B5EF4-FFF2-40B4-BE49-F238E27FC236}">
                <a16:creationId xmlns:a16="http://schemas.microsoft.com/office/drawing/2014/main" id="{99B23692-C097-4642-BD18-9A75F993F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371600"/>
            <a:ext cx="37338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 b="1">
                <a:solidFill>
                  <a:srgbClr val="FF0000"/>
                </a:solidFill>
              </a:rPr>
              <a:t>RASTLIN</a:t>
            </a:r>
            <a:r>
              <a:rPr lang="sl-SI" altLang="sl-SI"/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TRPOTČASTI POREČNIK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POKONČNI JEŽEK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PRAVI KOLMEŽ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REZIKA</a:t>
            </a:r>
          </a:p>
          <a:p>
            <a:pPr eaLnBrk="1" hangingPunct="1">
              <a:spcBef>
                <a:spcPct val="50000"/>
              </a:spcBef>
            </a:pPr>
            <a:endParaRPr lang="sl-SI" altLang="sl-SI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sl-SI" altLang="sl-SI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sl-SI" altLang="sl-SI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sl-SI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sl-SI" altLang="sl-SI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sl-SI" altLang="sl-SI"/>
          </a:p>
          <a:p>
            <a:pPr eaLnBrk="1" hangingPunct="1">
              <a:spcBef>
                <a:spcPct val="50000"/>
              </a:spcBef>
            </a:pPr>
            <a:endParaRPr lang="en-US" altLang="sl-SI"/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B9CAA2FA-7AE9-42AB-B6B1-BC1DF1A9F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257800"/>
            <a:ext cx="7543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>
                <a:solidFill>
                  <a:srgbClr val="FF0000"/>
                </a:solidFill>
                <a:latin typeface="Comic Sans MS" panose="030F0702030302020204" pitchFamily="66" charset="0"/>
              </a:rPr>
              <a:t>RDEČI SEZNAM OGROŽENIH ŽIVIH BITIJ</a:t>
            </a:r>
          </a:p>
          <a:p>
            <a:pPr eaLnBrk="1" hangingPunct="1">
              <a:spcBef>
                <a:spcPct val="50000"/>
              </a:spcBef>
            </a:pPr>
            <a:endParaRPr lang="en-US" altLang="sl-SI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E58CDF5B-4368-4A0E-8796-4E92ADD7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92163"/>
          </a:xfrm>
        </p:spPr>
        <p:txBody>
          <a:bodyPr/>
          <a:lstStyle/>
          <a:p>
            <a:pPr eaLnBrk="1" hangingPunct="1"/>
            <a:r>
              <a:rPr lang="sl-SI" altLang="sl-SI"/>
              <a:t>LITERATURA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3A1F04A8-E796-4410-8663-189300291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/>
            <a:r>
              <a:rPr lang="en-US" altLang="sl-SI" sz="1600">
                <a:latin typeface="Comic Sans MS" panose="030F0702030302020204" pitchFamily="66" charset="0"/>
                <a:hlinkClick r:id="rId2"/>
              </a:rPr>
              <a:t>http://www.destinacije.com/Slike/Slovenija/RijekeiPotoci/Reka_Sava.JPG</a:t>
            </a:r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sl-SI" sz="1600">
                <a:latin typeface="Comic Sans MS" panose="030F0702030302020204" pitchFamily="66" charset="0"/>
                <a:hlinkClick r:id="rId3"/>
              </a:rPr>
              <a:t>http://www.kam.si/images/stories/blogi/129/kranj-kanjon-kokre-cvetlice.jpg</a:t>
            </a:r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sl-SI" sz="1600">
                <a:latin typeface="Comic Sans MS" panose="030F0702030302020204" pitchFamily="66" charset="0"/>
                <a:hlinkClick r:id="rId4"/>
              </a:rPr>
              <a:t>http://static.mojvideo.com/foto/reka-drava/41033/0/28251.jpg</a:t>
            </a:r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sl-SI" sz="1600">
                <a:latin typeface="Comic Sans MS" panose="030F0702030302020204" pitchFamily="66" charset="0"/>
                <a:hlinkClick r:id="rId5"/>
              </a:rPr>
              <a:t>http://www.kam.si/images/stories/blogi/420/bela_krajina_197_20090526_1610356690.jpg</a:t>
            </a:r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sl-SI" sz="1600">
                <a:latin typeface="Comic Sans MS" panose="030F0702030302020204" pitchFamily="66" charset="0"/>
                <a:hlinkClick r:id="rId6"/>
              </a:rPr>
              <a:t>http://www.ljubno.si/slike/znamenitosti/reka_savinja_2.jpg</a:t>
            </a:r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sl-SI" sz="1600">
                <a:latin typeface="Comic Sans MS" panose="030F0702030302020204" pitchFamily="66" charset="0"/>
                <a:hlinkClick r:id="rId7"/>
              </a:rPr>
              <a:t>http://kraji.eu/PICTURES/korosko_savinjska/velenje_z_okolico/huda_luknja/IMG_2918_huda_luknja_potok_ponikva.jpg</a:t>
            </a:r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sl-SI" sz="1600">
                <a:latin typeface="Comic Sans MS" panose="030F0702030302020204" pitchFamily="66" charset="0"/>
                <a:hlinkClick r:id="rId8"/>
              </a:rPr>
              <a:t>http://www.educa.fmf.unilj.si/izodel/sola/2002/di/zorman/SN/list/fotosinteza.jpg</a:t>
            </a:r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sl-SI" sz="1600">
                <a:latin typeface="Comic Sans MS" panose="030F0702030302020204" pitchFamily="66" charset="0"/>
                <a:hlinkClick r:id="rId9"/>
              </a:rPr>
              <a:t>http://api.ning.com/files/X*EGR5KvH*dpEIOWNn3AX3SpKbNHvtUQqDa6x4nLXJ9dj2WatA*DqKaeWLiLZg3evYWEmXyY9jvRJ1M4STS*cYRCd761wm0R/koritorekeVratne1.jpg</a:t>
            </a:r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r>
              <a:rPr lang="sl-SI" altLang="sl-SI" sz="1600">
                <a:latin typeface="Comic Sans MS" panose="030F0702030302020204" pitchFamily="66" charset="0"/>
                <a:hlinkClick r:id="rId10"/>
              </a:rPr>
              <a:t>http://www.burger.si/Slapovi/KGora/HI_MartuljkovSlap.jpg</a:t>
            </a:r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r>
              <a:rPr lang="sl-SI" altLang="sl-SI" sz="1600">
                <a:latin typeface="Comic Sans MS" panose="030F0702030302020204" pitchFamily="66" charset="0"/>
                <a:hlinkClick r:id="rId11"/>
              </a:rPr>
              <a:t>http://kraji.eu/PICTURES/jugovzhodna/trebnje_z_okolico/mirna/IMG_8659_mirna_reka_mirna_big.jpg</a:t>
            </a:r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r>
              <a:rPr lang="sl-SI" altLang="sl-SI" sz="1600">
                <a:latin typeface="Comic Sans MS" panose="030F0702030302020204" pitchFamily="66" charset="0"/>
                <a:hlinkClick r:id="rId12"/>
              </a:rPr>
              <a:t>http://www.planetepuydedome.com/images/170-4-meandre-de-queuille.jpg</a:t>
            </a:r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r>
              <a:rPr lang="sl-SI" altLang="sl-SI" sz="1600">
                <a:latin typeface="Comic Sans MS" panose="030F0702030302020204" pitchFamily="66" charset="0"/>
                <a:hlinkClick r:id="rId13"/>
              </a:rPr>
              <a:t>http://www.planet.si/portal/site/planet/template.binary/binary/module/472c972b1a6e1c3afd0c011074a038a0/image/?attachmentId=10721582</a:t>
            </a:r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r>
              <a:rPr lang="sl-SI" altLang="sl-SI" sz="1600">
                <a:latin typeface="Comic Sans MS" panose="030F0702030302020204" pitchFamily="66" charset="0"/>
                <a:hlinkClick r:id="rId14"/>
              </a:rPr>
              <a:t>http://image.24ur.com/media/images///600xX/Jun2008//60155151.jpg</a:t>
            </a:r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r>
              <a:rPr lang="sl-SI" altLang="sl-SI" sz="1600">
                <a:latin typeface="Comic Sans MS" panose="030F0702030302020204" pitchFamily="66" charset="0"/>
                <a:hlinkClick r:id="rId15"/>
              </a:rPr>
              <a:t>http://www.penzion-bohinj.si/data/upload/Bohinj___Kajak.jpg</a:t>
            </a:r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r>
              <a:rPr lang="sl-SI" altLang="sl-SI" sz="1600">
                <a:latin typeface="Comic Sans MS" panose="030F0702030302020204" pitchFamily="66" charset="0"/>
                <a:hlinkClick r:id="rId16"/>
              </a:rPr>
              <a:t>http://sl.wikipedia.org/wiki/Ogro%C5%BEena_vrsta</a:t>
            </a:r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r>
              <a:rPr lang="sl-SI" altLang="sl-SI" sz="1600">
                <a:latin typeface="Comic Sans MS" panose="030F0702030302020204" pitchFamily="66" charset="0"/>
                <a:hlinkClick r:id="rId17"/>
              </a:rPr>
              <a:t>http://www.digitalna-knjiznica.bf.uni-lj.si/dn_roskar_vesna.pdf</a:t>
            </a:r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endParaRPr lang="sl-SI" altLang="sl-SI" sz="1600">
              <a:latin typeface="Comic Sans MS" panose="030F0702030302020204" pitchFamily="66" charset="0"/>
            </a:endParaRPr>
          </a:p>
          <a:p>
            <a:pPr eaLnBrk="1" hangingPunct="1"/>
            <a:endParaRPr lang="sl-SI" altLang="sl-SI" sz="1800"/>
          </a:p>
          <a:p>
            <a:pPr eaLnBrk="1" hangingPunct="1"/>
            <a:endParaRPr lang="sl-SI" altLang="sl-SI" sz="1800"/>
          </a:p>
          <a:p>
            <a:pPr eaLnBrk="1" hangingPunct="1"/>
            <a:endParaRPr lang="en-US" altLang="sl-SI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06A2BD22-11DE-4745-BBFB-5E781C87C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KAZALO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1D2823F1-1FD2-4204-BB09-87D278F50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/>
              <a:t>1. NASLOVNICA</a:t>
            </a:r>
          </a:p>
          <a:p>
            <a:pPr eaLnBrk="1" hangingPunct="1"/>
            <a:r>
              <a:rPr lang="sl-SI" altLang="sl-SI" sz="2400"/>
              <a:t>2. KAZALO</a:t>
            </a:r>
          </a:p>
          <a:p>
            <a:pPr eaLnBrk="1" hangingPunct="1"/>
            <a:r>
              <a:rPr lang="sl-SI" altLang="sl-SI" sz="2400"/>
              <a:t>3. ZNAČILNOSTI EKOSISTEMA REK</a:t>
            </a:r>
          </a:p>
          <a:p>
            <a:pPr eaLnBrk="1" hangingPunct="1"/>
            <a:r>
              <a:rPr lang="sl-SI" altLang="sl-SI" sz="2400"/>
              <a:t>4. RASTLINE</a:t>
            </a:r>
          </a:p>
          <a:p>
            <a:pPr eaLnBrk="1" hangingPunct="1"/>
            <a:r>
              <a:rPr lang="sl-SI" altLang="sl-SI" sz="2400"/>
              <a:t>5. ŽIVALI</a:t>
            </a:r>
          </a:p>
          <a:p>
            <a:pPr eaLnBrk="1" hangingPunct="1"/>
            <a:r>
              <a:rPr lang="sl-SI" altLang="sl-SI" sz="2400"/>
              <a:t>6. PREHRANJEVALNI SPLET</a:t>
            </a:r>
          </a:p>
          <a:p>
            <a:pPr eaLnBrk="1" hangingPunct="1"/>
            <a:r>
              <a:rPr lang="sl-SI" altLang="sl-SI" sz="2400"/>
              <a:t>7. FOTOSINTEZA</a:t>
            </a:r>
          </a:p>
          <a:p>
            <a:pPr eaLnBrk="1" hangingPunct="1"/>
            <a:r>
              <a:rPr lang="sl-SI" altLang="sl-SI" sz="2400"/>
              <a:t>8. POMEN EKOSISTEMA ZA ČLOVEKA</a:t>
            </a:r>
          </a:p>
          <a:p>
            <a:pPr eaLnBrk="1" hangingPunct="1"/>
            <a:r>
              <a:rPr lang="sl-SI" altLang="sl-SI" sz="2400"/>
              <a:t>9. ČLOVEKOV POSEG V EKOSISTEM</a:t>
            </a:r>
          </a:p>
          <a:p>
            <a:pPr eaLnBrk="1" hangingPunct="1"/>
            <a:r>
              <a:rPr lang="sl-SI" altLang="sl-SI" sz="2400"/>
              <a:t>10. OGROŽENOST</a:t>
            </a:r>
          </a:p>
          <a:p>
            <a:pPr eaLnBrk="1" hangingPunct="1"/>
            <a:r>
              <a:rPr lang="sl-SI" altLang="sl-SI" sz="2400"/>
              <a:t>11. LITERATURA</a:t>
            </a:r>
          </a:p>
          <a:p>
            <a:pPr eaLnBrk="1" hangingPunct="1"/>
            <a:endParaRPr lang="en-US" altLang="sl-SI" sz="2400"/>
          </a:p>
        </p:txBody>
      </p:sp>
      <p:pic>
        <p:nvPicPr>
          <p:cNvPr id="3076" name="Picture 6" descr="reka_savinja_2">
            <a:extLst>
              <a:ext uri="{FF2B5EF4-FFF2-40B4-BE49-F238E27FC236}">
                <a16:creationId xmlns:a16="http://schemas.microsoft.com/office/drawing/2014/main" id="{CD362BB3-ADC7-4B19-B981-7BE2D0E8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7">
            <a:extLst>
              <a:ext uri="{FF2B5EF4-FFF2-40B4-BE49-F238E27FC236}">
                <a16:creationId xmlns:a16="http://schemas.microsoft.com/office/drawing/2014/main" id="{CD2794B0-CC47-4638-85FD-F5CAA33DE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8862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/>
              <a:t>REKA SAVINJA</a:t>
            </a:r>
            <a:endParaRPr lang="en-US" altLang="sl-SI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EE51936B-A13C-4864-88C0-5ACC7627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sl-SI" altLang="sl-SI" sz="4000">
                <a:latin typeface="Arial" panose="020B0604020202020204" pitchFamily="34" charset="0"/>
              </a:rPr>
              <a:t>ZNAČILNOSTI EKOSISTEMA</a:t>
            </a:r>
          </a:p>
        </p:txBody>
      </p:sp>
      <p:sp>
        <p:nvSpPr>
          <p:cNvPr id="4099" name="Text Box 6">
            <a:extLst>
              <a:ext uri="{FF2B5EF4-FFF2-40B4-BE49-F238E27FC236}">
                <a16:creationId xmlns:a16="http://schemas.microsoft.com/office/drawing/2014/main" id="{7E31D3AD-E256-438E-98AA-219AB2AB0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82296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/>
              <a:t> </a:t>
            </a:r>
            <a:r>
              <a:rPr lang="sl-SI" altLang="sl-SI" sz="2000">
                <a:latin typeface="Comic Sans MS" panose="030F0702030302020204" pitchFamily="66" charset="0"/>
              </a:rPr>
              <a:t>ZNAČILEN STALEN PRETOK (NASTANEK REK)</a:t>
            </a:r>
          </a:p>
          <a:p>
            <a:pPr eaLnBrk="1" hangingPunct="1">
              <a:spcBef>
                <a:spcPct val="50000"/>
              </a:spcBef>
            </a:pPr>
            <a:r>
              <a:rPr lang="sl-SI" altLang="sl-SI" sz="2000">
                <a:latin typeface="Comic Sans MS" panose="030F0702030302020204" pitchFamily="66" charset="0"/>
              </a:rPr>
              <a:t>Z IZJEMO REK PONIKALNIC IN HUDOURNIKOV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 ODVISNOST ŽIVLJENSKIH RAZMER V REAKAH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 PRILAGAJANJE REK ČLOVEKOVIM POTREBAM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 VLOGA REK V NARAVI SE SPREMINJA</a:t>
            </a:r>
            <a:endParaRPr lang="en-US" altLang="sl-SI" sz="2000">
              <a:latin typeface="Comic Sans MS" panose="030F0702030302020204" pitchFamily="66" charset="0"/>
            </a:endParaRPr>
          </a:p>
        </p:txBody>
      </p:sp>
      <p:pic>
        <p:nvPicPr>
          <p:cNvPr id="4100" name="Picture 8" descr="SlikaHelenskiPotok01">
            <a:extLst>
              <a:ext uri="{FF2B5EF4-FFF2-40B4-BE49-F238E27FC236}">
                <a16:creationId xmlns:a16="http://schemas.microsoft.com/office/drawing/2014/main" id="{87066209-A9C8-4EE9-AEB8-F3AD9759F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14573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9">
            <a:extLst>
              <a:ext uri="{FF2B5EF4-FFF2-40B4-BE49-F238E27FC236}">
                <a16:creationId xmlns:a16="http://schemas.microsoft.com/office/drawing/2014/main" id="{1C18D283-6859-4A2E-A79F-144B305DC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38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POTOK IZ GORA</a:t>
            </a:r>
            <a:endParaRPr lang="en-US" altLang="sl-SI"/>
          </a:p>
        </p:txBody>
      </p:sp>
      <p:pic>
        <p:nvPicPr>
          <p:cNvPr id="4102" name="Picture 11" descr="koritorekeVratne1">
            <a:extLst>
              <a:ext uri="{FF2B5EF4-FFF2-40B4-BE49-F238E27FC236}">
                <a16:creationId xmlns:a16="http://schemas.microsoft.com/office/drawing/2014/main" id="{97AF06BA-95FB-4B64-8D38-24AE733A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1285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12">
            <a:extLst>
              <a:ext uri="{FF2B5EF4-FFF2-40B4-BE49-F238E27FC236}">
                <a16:creationId xmlns:a16="http://schemas.microsoft.com/office/drawing/2014/main" id="{0E6BB742-D07D-43E2-9620-1AEEDE77C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484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PREKO BALVANOV</a:t>
            </a:r>
            <a:endParaRPr lang="en-US" altLang="sl-SI"/>
          </a:p>
        </p:txBody>
      </p:sp>
      <p:pic>
        <p:nvPicPr>
          <p:cNvPr id="4104" name="Picture 14" descr="HI_MartuljkovSlap">
            <a:extLst>
              <a:ext uri="{FF2B5EF4-FFF2-40B4-BE49-F238E27FC236}">
                <a16:creationId xmlns:a16="http://schemas.microsoft.com/office/drawing/2014/main" id="{46D4EA0D-4AFE-417E-AD50-49DF856D8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1257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15">
            <a:extLst>
              <a:ext uri="{FF2B5EF4-FFF2-40B4-BE49-F238E27FC236}">
                <a16:creationId xmlns:a16="http://schemas.microsoft.com/office/drawing/2014/main" id="{B601D141-4975-4C92-A97A-A9CE57605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4864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PREKO SLAPOV</a:t>
            </a:r>
            <a:endParaRPr lang="en-US" altLang="sl-SI"/>
          </a:p>
        </p:txBody>
      </p:sp>
      <p:pic>
        <p:nvPicPr>
          <p:cNvPr id="4106" name="Picture 17" descr="novo_mesto_024_20090913_1938933600">
            <a:extLst>
              <a:ext uri="{FF2B5EF4-FFF2-40B4-BE49-F238E27FC236}">
                <a16:creationId xmlns:a16="http://schemas.microsoft.com/office/drawing/2014/main" id="{D202EF2A-F8D1-4120-9983-98AF49B6A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05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 Box 18">
            <a:extLst>
              <a:ext uri="{FF2B5EF4-FFF2-40B4-BE49-F238E27FC236}">
                <a16:creationId xmlns:a16="http://schemas.microsoft.com/office/drawing/2014/main" id="{87DF4C39-9D70-45B5-AEF1-C04F33E37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491288"/>
            <a:ext cx="175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V DOLINO</a:t>
            </a:r>
            <a:endParaRPr lang="en-US" altLang="sl-SI"/>
          </a:p>
        </p:txBody>
      </p:sp>
      <p:pic>
        <p:nvPicPr>
          <p:cNvPr id="4108" name="Picture 20" descr="170-4-meandre-de-queuille">
            <a:extLst>
              <a:ext uri="{FF2B5EF4-FFF2-40B4-BE49-F238E27FC236}">
                <a16:creationId xmlns:a16="http://schemas.microsoft.com/office/drawing/2014/main" id="{796BD781-3A32-4048-AEFC-642527A24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2479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21">
            <a:extLst>
              <a:ext uri="{FF2B5EF4-FFF2-40B4-BE49-F238E27FC236}">
                <a16:creationId xmlns:a16="http://schemas.microsoft.com/office/drawing/2014/main" id="{F86497B7-2D90-4737-8DF7-ECC2B21C6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9530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REKA OBLIKUJE MEANDRE</a:t>
            </a:r>
            <a:endParaRPr lang="en-US" altLang="sl-SI"/>
          </a:p>
        </p:txBody>
      </p:sp>
      <p:sp>
        <p:nvSpPr>
          <p:cNvPr id="4110" name="Line 22">
            <a:extLst>
              <a:ext uri="{FF2B5EF4-FFF2-40B4-BE49-F238E27FC236}">
                <a16:creationId xmlns:a16="http://schemas.microsoft.com/office/drawing/2014/main" id="{472BABF6-6FA1-463D-AC66-832F20E31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886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111" name="Line 23">
            <a:extLst>
              <a:ext uri="{FF2B5EF4-FFF2-40B4-BE49-F238E27FC236}">
                <a16:creationId xmlns:a16="http://schemas.microsoft.com/office/drawing/2014/main" id="{20DE06C7-E6F9-4FF0-867F-9BB9DA2F26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4038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112" name="Line 24">
            <a:extLst>
              <a:ext uri="{FF2B5EF4-FFF2-40B4-BE49-F238E27FC236}">
                <a16:creationId xmlns:a16="http://schemas.microsoft.com/office/drawing/2014/main" id="{A0760A18-0CBF-42B7-9A7F-3A09388A7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181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4113" name="Line 25">
            <a:extLst>
              <a:ext uri="{FF2B5EF4-FFF2-40B4-BE49-F238E27FC236}">
                <a16:creationId xmlns:a16="http://schemas.microsoft.com/office/drawing/2014/main" id="{6730D899-A023-4B30-AED3-B84BD78410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40386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C979D41D-EA8A-422C-8B7B-321F2836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>
                <a:latin typeface="Arial" panose="020B0604020202020204" pitchFamily="34" charset="0"/>
              </a:rPr>
              <a:t>RASTLINE </a:t>
            </a:r>
            <a:endParaRPr lang="en-US" altLang="sl-SI">
              <a:latin typeface="Arial" panose="020B0604020202020204" pitchFamily="34" charset="0"/>
            </a:endParaRPr>
          </a:p>
        </p:txBody>
      </p:sp>
      <p:pic>
        <p:nvPicPr>
          <p:cNvPr id="5123" name="Picture 6" descr="carex%20pseudocyperus%20(2)">
            <a:extLst>
              <a:ext uri="{FF2B5EF4-FFF2-40B4-BE49-F238E27FC236}">
                <a16:creationId xmlns:a16="http://schemas.microsoft.com/office/drawing/2014/main" id="{D71C90DC-DAC4-48C5-B2DC-EC41D29EF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46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cladium_mariscus">
            <a:extLst>
              <a:ext uri="{FF2B5EF4-FFF2-40B4-BE49-F238E27FC236}">
                <a16:creationId xmlns:a16="http://schemas.microsoft.com/office/drawing/2014/main" id="{A5591C1E-7351-43C4-A64B-13066513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16017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9">
            <a:extLst>
              <a:ext uri="{FF2B5EF4-FFF2-40B4-BE49-F238E27FC236}">
                <a16:creationId xmlns:a16="http://schemas.microsoft.com/office/drawing/2014/main" id="{E3C6A76A-D2FA-48F8-A024-D6EEEB639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/>
              <a:t>šaš</a:t>
            </a:r>
            <a:endParaRPr lang="en-US" altLang="sl-SI" sz="2000"/>
          </a:p>
        </p:txBody>
      </p:sp>
      <p:sp>
        <p:nvSpPr>
          <p:cNvPr id="5126" name="Text Box 10">
            <a:extLst>
              <a:ext uri="{FF2B5EF4-FFF2-40B4-BE49-F238E27FC236}">
                <a16:creationId xmlns:a16="http://schemas.microsoft.com/office/drawing/2014/main" id="{3E3ED0EB-3082-488B-BDDA-316DCEA26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09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Rezika</a:t>
            </a:r>
            <a:endParaRPr lang="en-US" altLang="sl-SI"/>
          </a:p>
        </p:txBody>
      </p:sp>
      <p:pic>
        <p:nvPicPr>
          <p:cNvPr id="5127" name="Picture 12" descr="DETA-481">
            <a:extLst>
              <a:ext uri="{FF2B5EF4-FFF2-40B4-BE49-F238E27FC236}">
                <a16:creationId xmlns:a16="http://schemas.microsoft.com/office/drawing/2014/main" id="{8293230A-7DFC-41A6-8575-030ECF83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2058988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14">
            <a:extLst>
              <a:ext uri="{FF2B5EF4-FFF2-40B4-BE49-F238E27FC236}">
                <a16:creationId xmlns:a16="http://schemas.microsoft.com/office/drawing/2014/main" id="{1615A726-2C2B-4146-961E-72980234B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4864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Navadna kalužnica</a:t>
            </a:r>
            <a:endParaRPr lang="en-US" altLang="sl-SI"/>
          </a:p>
        </p:txBody>
      </p:sp>
      <p:pic>
        <p:nvPicPr>
          <p:cNvPr id="5129" name="Picture 18" descr="180px-ButomusUmbellatus3">
            <a:extLst>
              <a:ext uri="{FF2B5EF4-FFF2-40B4-BE49-F238E27FC236}">
                <a16:creationId xmlns:a16="http://schemas.microsoft.com/office/drawing/2014/main" id="{4BE2B886-8983-4554-B077-B24E611B1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2144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9">
            <a:extLst>
              <a:ext uri="{FF2B5EF4-FFF2-40B4-BE49-F238E27FC236}">
                <a16:creationId xmlns:a16="http://schemas.microsoft.com/office/drawing/2014/main" id="{0BB608C6-AEA8-4112-95EF-DC8F5F2E6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67200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/>
              <a:t>Kobulasta vodoljuba</a:t>
            </a:r>
            <a:endParaRPr lang="en-US" altLang="sl-SI" sz="2000"/>
          </a:p>
        </p:txBody>
      </p:sp>
      <p:pic>
        <p:nvPicPr>
          <p:cNvPr id="5131" name="Picture 21" descr="4422s">
            <a:extLst>
              <a:ext uri="{FF2B5EF4-FFF2-40B4-BE49-F238E27FC236}">
                <a16:creationId xmlns:a16="http://schemas.microsoft.com/office/drawing/2014/main" id="{130B28A4-B3BA-4AC4-89BD-B493934A2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22">
            <a:extLst>
              <a:ext uri="{FF2B5EF4-FFF2-40B4-BE49-F238E27FC236}">
                <a16:creationId xmlns:a16="http://schemas.microsoft.com/office/drawing/2014/main" id="{35FA9823-D194-477A-9C27-E81B20C4A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21665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Obmorska nebina</a:t>
            </a:r>
            <a:endParaRPr lang="en-US" altLang="sl-SI"/>
          </a:p>
        </p:txBody>
      </p:sp>
      <p:pic>
        <p:nvPicPr>
          <p:cNvPr id="5133" name="Picture 24" descr="Sagittaria%20sagittifolia">
            <a:extLst>
              <a:ext uri="{FF2B5EF4-FFF2-40B4-BE49-F238E27FC236}">
                <a16:creationId xmlns:a16="http://schemas.microsoft.com/office/drawing/2014/main" id="{D02E6970-514E-4327-ADA0-CEA41F03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60655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25">
            <a:extLst>
              <a:ext uri="{FF2B5EF4-FFF2-40B4-BE49-F238E27FC236}">
                <a16:creationId xmlns:a16="http://schemas.microsoft.com/office/drawing/2014/main" id="{87C1B686-47C1-4F9E-8ED8-98015443E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0574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Navadna streluša</a:t>
            </a:r>
            <a:endParaRPr lang="en-US" altLang="sl-SI"/>
          </a:p>
        </p:txBody>
      </p:sp>
      <p:pic>
        <p:nvPicPr>
          <p:cNvPr id="5135" name="Picture 27" descr="Alisma_plantago-aquatica">
            <a:extLst>
              <a:ext uri="{FF2B5EF4-FFF2-40B4-BE49-F238E27FC236}">
                <a16:creationId xmlns:a16="http://schemas.microsoft.com/office/drawing/2014/main" id="{955CB22F-1AD0-47BA-8B81-3EE6B43E7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2860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28">
            <a:extLst>
              <a:ext uri="{FF2B5EF4-FFF2-40B4-BE49-F238E27FC236}">
                <a16:creationId xmlns:a16="http://schemas.microsoft.com/office/drawing/2014/main" id="{A4CC6EAB-169C-4EB0-BE84-62BA899C2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9718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Tropotčasti porečnik</a:t>
            </a:r>
            <a:endParaRPr lang="en-US" altLang="sl-SI"/>
          </a:p>
        </p:txBody>
      </p:sp>
      <p:pic>
        <p:nvPicPr>
          <p:cNvPr id="5137" name="Picture 30" descr="July+2009+107+small">
            <a:extLst>
              <a:ext uri="{FF2B5EF4-FFF2-40B4-BE49-F238E27FC236}">
                <a16:creationId xmlns:a16="http://schemas.microsoft.com/office/drawing/2014/main" id="{56E2E822-5E4C-4405-A05D-8E5F05312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28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 Box 31">
            <a:extLst>
              <a:ext uri="{FF2B5EF4-FFF2-40B4-BE49-F238E27FC236}">
                <a16:creationId xmlns:a16="http://schemas.microsoft.com/office/drawing/2014/main" id="{EA32B883-EBCD-49A6-B402-BF15D1844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9530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Dristavec</a:t>
            </a:r>
            <a:endParaRPr lang="en-US" altLang="sl-SI"/>
          </a:p>
        </p:txBody>
      </p:sp>
      <p:pic>
        <p:nvPicPr>
          <p:cNvPr id="5139" name="Picture 33" descr="Zannichellia+palustris">
            <a:extLst>
              <a:ext uri="{FF2B5EF4-FFF2-40B4-BE49-F238E27FC236}">
                <a16:creationId xmlns:a16="http://schemas.microsoft.com/office/drawing/2014/main" id="{BBA4ED48-26F2-4356-A64C-E00127C91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21300"/>
            <a:ext cx="20574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Text Box 34">
            <a:extLst>
              <a:ext uri="{FF2B5EF4-FFF2-40B4-BE49-F238E27FC236}">
                <a16:creationId xmlns:a16="http://schemas.microsoft.com/office/drawing/2014/main" id="{F83B049B-3490-462E-BBCC-45870A26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21665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Močvirska vodopivka</a:t>
            </a:r>
            <a:endParaRPr lang="en-US" altLang="sl-SI"/>
          </a:p>
        </p:txBody>
      </p:sp>
      <p:pic>
        <p:nvPicPr>
          <p:cNvPr id="5141" name="Picture 36" descr="Acorus%20calamus%20Variegatus">
            <a:extLst>
              <a:ext uri="{FF2B5EF4-FFF2-40B4-BE49-F238E27FC236}">
                <a16:creationId xmlns:a16="http://schemas.microsoft.com/office/drawing/2014/main" id="{F6EECE80-AA8F-4B4A-AA80-E3A78CCE6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19812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Text Box 38">
            <a:extLst>
              <a:ext uri="{FF2B5EF4-FFF2-40B4-BE49-F238E27FC236}">
                <a16:creationId xmlns:a16="http://schemas.microsoft.com/office/drawing/2014/main" id="{57B470A8-E534-4F58-92F4-1431ABAE4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386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Pravi Kolmež</a:t>
            </a:r>
            <a:endParaRPr lang="en-US" altLang="sl-SI"/>
          </a:p>
        </p:txBody>
      </p:sp>
      <p:pic>
        <p:nvPicPr>
          <p:cNvPr id="5143" name="Picture 40" descr="225038094_01498c44aa">
            <a:extLst>
              <a:ext uri="{FF2B5EF4-FFF2-40B4-BE49-F238E27FC236}">
                <a16:creationId xmlns:a16="http://schemas.microsoft.com/office/drawing/2014/main" id="{A491EE16-B49A-4D0B-B516-B3F7EAB3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2176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4" name="Text Box 41">
            <a:extLst>
              <a:ext uri="{FF2B5EF4-FFF2-40B4-BE49-F238E27FC236}">
                <a16:creationId xmlns:a16="http://schemas.microsoft.com/office/drawing/2014/main" id="{945BA111-0DC3-4516-94A5-4B82B8FD1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4384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Pokončni ježek</a:t>
            </a:r>
            <a:endParaRPr lang="en-US" alt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F3962469-F9EE-4038-8339-19941DE5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Arial" panose="020B0604020202020204" pitchFamily="34" charset="0"/>
              </a:rPr>
              <a:t>ŽIVALI</a:t>
            </a:r>
            <a:endParaRPr lang="en-US" altLang="sl-SI">
              <a:latin typeface="Arial" panose="020B0604020202020204" pitchFamily="34" charset="0"/>
            </a:endParaRPr>
          </a:p>
        </p:txBody>
      </p:sp>
      <p:pic>
        <p:nvPicPr>
          <p:cNvPr id="6147" name="Picture 6" descr="Ardea_cinerea_2_(Marek_Szczepanek)">
            <a:extLst>
              <a:ext uri="{FF2B5EF4-FFF2-40B4-BE49-F238E27FC236}">
                <a16:creationId xmlns:a16="http://schemas.microsoft.com/office/drawing/2014/main" id="{7EA32CF1-7528-4759-B12B-24516FDF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77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7">
            <a:extLst>
              <a:ext uri="{FF2B5EF4-FFF2-40B4-BE49-F238E27FC236}">
                <a16:creationId xmlns:a16="http://schemas.microsoft.com/office/drawing/2014/main" id="{7C492C73-ACDB-4A56-A009-FB1D5A93F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Siva čaplja</a:t>
            </a:r>
            <a:endParaRPr lang="en-US" altLang="sl-SI"/>
          </a:p>
        </p:txBody>
      </p:sp>
      <p:pic>
        <p:nvPicPr>
          <p:cNvPr id="6149" name="Picture 9" descr="anasplat">
            <a:extLst>
              <a:ext uri="{FF2B5EF4-FFF2-40B4-BE49-F238E27FC236}">
                <a16:creationId xmlns:a16="http://schemas.microsoft.com/office/drawing/2014/main" id="{5247C102-9504-4F76-AB03-D34E803F8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4478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0">
            <a:extLst>
              <a:ext uri="{FF2B5EF4-FFF2-40B4-BE49-F238E27FC236}">
                <a16:creationId xmlns:a16="http://schemas.microsoft.com/office/drawing/2014/main" id="{D833BB78-5C3D-460F-8CA5-DFA9AC3D4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Mlakarica</a:t>
            </a:r>
            <a:endParaRPr lang="en-US" altLang="sl-SI"/>
          </a:p>
        </p:txBody>
      </p:sp>
      <p:pic>
        <p:nvPicPr>
          <p:cNvPr id="6151" name="Picture 12" descr="Aythya-fuligula_Tufted-Duck">
            <a:extLst>
              <a:ext uri="{FF2B5EF4-FFF2-40B4-BE49-F238E27FC236}">
                <a16:creationId xmlns:a16="http://schemas.microsoft.com/office/drawing/2014/main" id="{DDBC23F0-3E85-49D9-9A78-30E6F58FC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1828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3">
            <a:extLst>
              <a:ext uri="{FF2B5EF4-FFF2-40B4-BE49-F238E27FC236}">
                <a16:creationId xmlns:a16="http://schemas.microsoft.com/office/drawing/2014/main" id="{DC959317-A810-4BBC-B6F2-364346B0F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81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Čopasta črnica</a:t>
            </a:r>
            <a:endParaRPr lang="en-US" altLang="sl-SI"/>
          </a:p>
        </p:txBody>
      </p:sp>
      <p:pic>
        <p:nvPicPr>
          <p:cNvPr id="6153" name="Picture 15" descr="come-3">
            <a:extLst>
              <a:ext uri="{FF2B5EF4-FFF2-40B4-BE49-F238E27FC236}">
                <a16:creationId xmlns:a16="http://schemas.microsoft.com/office/drawing/2014/main" id="{663A524F-B86B-4F6F-A94A-F5C73664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1600"/>
            <a:ext cx="2209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6">
            <a:extLst>
              <a:ext uri="{FF2B5EF4-FFF2-40B4-BE49-F238E27FC236}">
                <a16:creationId xmlns:a16="http://schemas.microsoft.com/office/drawing/2014/main" id="{01EF5942-EB11-4151-8D77-2BCD9E07D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Velika žagarica</a:t>
            </a:r>
            <a:endParaRPr lang="en-US" altLang="sl-SI"/>
          </a:p>
        </p:txBody>
      </p:sp>
      <p:pic>
        <p:nvPicPr>
          <p:cNvPr id="6155" name="Picture 18" descr="338">
            <a:extLst>
              <a:ext uri="{FF2B5EF4-FFF2-40B4-BE49-F238E27FC236}">
                <a16:creationId xmlns:a16="http://schemas.microsoft.com/office/drawing/2014/main" id="{9D1FFB3A-0CB5-4C17-9E7A-135F0911B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Text Box 19">
            <a:extLst>
              <a:ext uri="{FF2B5EF4-FFF2-40B4-BE49-F238E27FC236}">
                <a16:creationId xmlns:a16="http://schemas.microsoft.com/office/drawing/2014/main" id="{68750AC5-ABF9-4F9A-99EE-2E58EAD42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862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Mali ponirek</a:t>
            </a:r>
            <a:endParaRPr lang="en-US" altLang="sl-SI"/>
          </a:p>
        </p:txBody>
      </p:sp>
      <p:pic>
        <p:nvPicPr>
          <p:cNvPr id="6157" name="Picture 21" descr="S216_1_021i">
            <a:extLst>
              <a:ext uri="{FF2B5EF4-FFF2-40B4-BE49-F238E27FC236}">
                <a16:creationId xmlns:a16="http://schemas.microsoft.com/office/drawing/2014/main" id="{81C0620F-C94F-4EA1-9C75-36DA41BA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18288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 Box 22">
            <a:extLst>
              <a:ext uri="{FF2B5EF4-FFF2-40B4-BE49-F238E27FC236}">
                <a16:creationId xmlns:a16="http://schemas.microsoft.com/office/drawing/2014/main" id="{73EED9A8-C83F-4EE6-A417-010472D5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86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Losos</a:t>
            </a:r>
            <a:endParaRPr lang="en-US" altLang="sl-SI"/>
          </a:p>
        </p:txBody>
      </p:sp>
      <p:pic>
        <p:nvPicPr>
          <p:cNvPr id="6159" name="Picture 24" descr="079_p_brown_trout_1_p">
            <a:extLst>
              <a:ext uri="{FF2B5EF4-FFF2-40B4-BE49-F238E27FC236}">
                <a16:creationId xmlns:a16="http://schemas.microsoft.com/office/drawing/2014/main" id="{FD4CD01F-4E54-4BCB-AAA8-7556DC6EF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32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 Box 25">
            <a:extLst>
              <a:ext uri="{FF2B5EF4-FFF2-40B4-BE49-F238E27FC236}">
                <a16:creationId xmlns:a16="http://schemas.microsoft.com/office/drawing/2014/main" id="{6FA71BCE-0D16-4250-806F-3DB1CD7BF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2860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Postrv</a:t>
            </a:r>
            <a:endParaRPr lang="en-US" altLang="sl-SI"/>
          </a:p>
        </p:txBody>
      </p:sp>
      <p:pic>
        <p:nvPicPr>
          <p:cNvPr id="6161" name="Picture 27" descr="Thymallus%20thymallus%2000019">
            <a:extLst>
              <a:ext uri="{FF2B5EF4-FFF2-40B4-BE49-F238E27FC236}">
                <a16:creationId xmlns:a16="http://schemas.microsoft.com/office/drawing/2014/main" id="{91A51765-0CE4-4847-876A-30074F768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19812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 Box 28">
            <a:extLst>
              <a:ext uri="{FF2B5EF4-FFF2-40B4-BE49-F238E27FC236}">
                <a16:creationId xmlns:a16="http://schemas.microsoft.com/office/drawing/2014/main" id="{BDA396C4-B5A2-43C2-BDA2-6F5111749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6388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Lipan</a:t>
            </a:r>
            <a:endParaRPr lang="en-US" altLang="sl-SI"/>
          </a:p>
        </p:txBody>
      </p:sp>
      <p:pic>
        <p:nvPicPr>
          <p:cNvPr id="6163" name="Picture 30" descr="Foto/billede af Ferskvandstangloppe (Gammarus pulex)">
            <a:hlinkClick r:id="rId10"/>
            <a:extLst>
              <a:ext uri="{FF2B5EF4-FFF2-40B4-BE49-F238E27FC236}">
                <a16:creationId xmlns:a16="http://schemas.microsoft.com/office/drawing/2014/main" id="{DCC5FA3A-A4E3-45D1-9ADE-65A587C98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1828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Text Box 31">
            <a:extLst>
              <a:ext uri="{FF2B5EF4-FFF2-40B4-BE49-F238E27FC236}">
                <a16:creationId xmlns:a16="http://schemas.microsoft.com/office/drawing/2014/main" id="{3AE7D608-3406-4047-B115-BA4FFFE72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8862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Potočna postranica</a:t>
            </a:r>
            <a:endParaRPr lang="en-US" altLang="sl-SI"/>
          </a:p>
        </p:txBody>
      </p:sp>
      <p:pic>
        <p:nvPicPr>
          <p:cNvPr id="6165" name="Picture 33" descr="tn_aid6929_20080220175221_344">
            <a:extLst>
              <a:ext uri="{FF2B5EF4-FFF2-40B4-BE49-F238E27FC236}">
                <a16:creationId xmlns:a16="http://schemas.microsoft.com/office/drawing/2014/main" id="{1C064594-E33B-457A-B5F6-174484E65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68950"/>
            <a:ext cx="167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Text Box 34">
            <a:extLst>
              <a:ext uri="{FF2B5EF4-FFF2-40B4-BE49-F238E27FC236}">
                <a16:creationId xmlns:a16="http://schemas.microsoft.com/office/drawing/2014/main" id="{D3DAF533-703F-48BF-A4FC-5564521D9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324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Potočni rak</a:t>
            </a:r>
            <a:endParaRPr lang="en-US" altLang="sl-SI"/>
          </a:p>
        </p:txBody>
      </p:sp>
      <p:pic>
        <p:nvPicPr>
          <p:cNvPr id="6167" name="Picture 36" descr="nDSC_3449">
            <a:extLst>
              <a:ext uri="{FF2B5EF4-FFF2-40B4-BE49-F238E27FC236}">
                <a16:creationId xmlns:a16="http://schemas.microsoft.com/office/drawing/2014/main" id="{CFD224B3-F5C9-4992-8839-22EC31001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16002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8" name="Text Box 37">
            <a:extLst>
              <a:ext uri="{FF2B5EF4-FFF2-40B4-BE49-F238E27FC236}">
                <a16:creationId xmlns:a16="http://schemas.microsoft.com/office/drawing/2014/main" id="{E339ABBD-CA0E-44F5-9CE8-632EBD9B6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9050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Travniški škratec</a:t>
            </a:r>
            <a:endParaRPr lang="en-US" altLang="sl-SI"/>
          </a:p>
        </p:txBody>
      </p:sp>
      <p:pic>
        <p:nvPicPr>
          <p:cNvPr id="6169" name="Picture 39" descr="Ranatra%20linearis%2000017">
            <a:extLst>
              <a:ext uri="{FF2B5EF4-FFF2-40B4-BE49-F238E27FC236}">
                <a16:creationId xmlns:a16="http://schemas.microsoft.com/office/drawing/2014/main" id="{AE4AB570-6E47-40FC-8F1D-F66F9F0B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0" name="Text Box 40">
            <a:extLst>
              <a:ext uri="{FF2B5EF4-FFF2-40B4-BE49-F238E27FC236}">
                <a16:creationId xmlns:a16="http://schemas.microsoft.com/office/drawing/2014/main" id="{3AA1203F-1044-4699-8584-546D01383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862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Poličasta vodna stezica</a:t>
            </a:r>
            <a:endParaRPr lang="en-US" altLang="sl-SI"/>
          </a:p>
        </p:txBody>
      </p:sp>
      <p:pic>
        <p:nvPicPr>
          <p:cNvPr id="6171" name="Picture 42" descr="02882_large">
            <a:extLst>
              <a:ext uri="{FF2B5EF4-FFF2-40B4-BE49-F238E27FC236}">
                <a16:creationId xmlns:a16="http://schemas.microsoft.com/office/drawing/2014/main" id="{260E7830-A6B3-499F-98BD-AD4C267B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86425"/>
            <a:ext cx="17526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2" name="Text Box 43">
            <a:extLst>
              <a:ext uri="{FF2B5EF4-FFF2-40B4-BE49-F238E27FC236}">
                <a16:creationId xmlns:a16="http://schemas.microsoft.com/office/drawing/2014/main" id="{58580675-23DF-497A-99CF-CDB57CA0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4912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Klenič</a:t>
            </a:r>
            <a:endParaRPr lang="en-US" altLang="sl-SI"/>
          </a:p>
        </p:txBody>
      </p:sp>
      <p:sp>
        <p:nvSpPr>
          <p:cNvPr id="6173" name="Text Box 46">
            <a:extLst>
              <a:ext uri="{FF2B5EF4-FFF2-40B4-BE49-F238E27FC236}">
                <a16:creationId xmlns:a16="http://schemas.microsoft.com/office/drawing/2014/main" id="{EABCB2D2-2484-4407-8480-D9A438DD9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49128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Evropski som</a:t>
            </a:r>
            <a:endParaRPr lang="en-US" altLang="sl-SI"/>
          </a:p>
        </p:txBody>
      </p:sp>
      <p:pic>
        <p:nvPicPr>
          <p:cNvPr id="6174" name="Picture 48" descr="Silurus%20glanis%2000019">
            <a:extLst>
              <a:ext uri="{FF2B5EF4-FFF2-40B4-BE49-F238E27FC236}">
                <a16:creationId xmlns:a16="http://schemas.microsoft.com/office/drawing/2014/main" id="{79DBD491-BB45-4182-B44A-E2B421031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57800"/>
            <a:ext cx="2209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5" name="Text Box 49">
            <a:extLst>
              <a:ext uri="{FF2B5EF4-FFF2-40B4-BE49-F238E27FC236}">
                <a16:creationId xmlns:a16="http://schemas.microsoft.com/office/drawing/2014/main" id="{A615CC42-8D05-4F11-8D46-B7B513424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648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Babica</a:t>
            </a:r>
            <a:endParaRPr lang="en-US" altLang="sl-SI"/>
          </a:p>
        </p:txBody>
      </p:sp>
      <p:pic>
        <p:nvPicPr>
          <p:cNvPr id="6176" name="Picture 51" descr="image_medium">
            <a:extLst>
              <a:ext uri="{FF2B5EF4-FFF2-40B4-BE49-F238E27FC236}">
                <a16:creationId xmlns:a16="http://schemas.microsoft.com/office/drawing/2014/main" id="{F80514C2-01F0-4E99-9802-68ED57683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67200"/>
            <a:ext cx="19050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8982ECB3-2D5F-4DB4-B63A-331BEF96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Arial" panose="020B0604020202020204" pitchFamily="34" charset="0"/>
              </a:rPr>
              <a:t>PREHRANJEVALNI SPLET</a:t>
            </a:r>
            <a:endParaRPr lang="en-US" altLang="sl-SI">
              <a:latin typeface="Arial" panose="020B0604020202020204" pitchFamily="34" charset="0"/>
            </a:endParaRPr>
          </a:p>
        </p:txBody>
      </p:sp>
      <p:sp>
        <p:nvSpPr>
          <p:cNvPr id="7171" name="Text Box 6">
            <a:extLst>
              <a:ext uri="{FF2B5EF4-FFF2-40B4-BE49-F238E27FC236}">
                <a16:creationId xmlns:a16="http://schemas.microsoft.com/office/drawing/2014/main" id="{0EFC046E-A270-43B5-8AD6-6198AF75E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96000"/>
            <a:ext cx="1524000" cy="406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/>
              <a:t>REZIKA</a:t>
            </a:r>
            <a:endParaRPr lang="en-US" altLang="sl-SI" sz="2000"/>
          </a:p>
        </p:txBody>
      </p:sp>
      <p:sp>
        <p:nvSpPr>
          <p:cNvPr id="7172" name="Text Box 7">
            <a:extLst>
              <a:ext uri="{FF2B5EF4-FFF2-40B4-BE49-F238E27FC236}">
                <a16:creationId xmlns:a16="http://schemas.microsoft.com/office/drawing/2014/main" id="{611DBAC7-D767-4DC0-AEBC-9367CB3E5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6000"/>
            <a:ext cx="1676400" cy="406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/>
              <a:t>ŠAŠ</a:t>
            </a:r>
            <a:endParaRPr lang="en-US" altLang="sl-SI" sz="2000"/>
          </a:p>
        </p:txBody>
      </p:sp>
      <p:sp>
        <p:nvSpPr>
          <p:cNvPr id="7173" name="Text Box 8">
            <a:extLst>
              <a:ext uri="{FF2B5EF4-FFF2-40B4-BE49-F238E27FC236}">
                <a16:creationId xmlns:a16="http://schemas.microsoft.com/office/drawing/2014/main" id="{B19BCD63-7946-4E64-90D7-699FB2E3A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096000"/>
            <a:ext cx="2133600" cy="406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/>
              <a:t>DRISTAVEC</a:t>
            </a:r>
            <a:endParaRPr lang="en-US" altLang="sl-SI" sz="2000"/>
          </a:p>
        </p:txBody>
      </p:sp>
      <p:sp>
        <p:nvSpPr>
          <p:cNvPr id="7174" name="Rectangle 9">
            <a:extLst>
              <a:ext uri="{FF2B5EF4-FFF2-40B4-BE49-F238E27FC236}">
                <a16:creationId xmlns:a16="http://schemas.microsoft.com/office/drawing/2014/main" id="{046B3DC6-8074-4472-B761-5CD9EE276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95400"/>
            <a:ext cx="2286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7175" name="Rectangle 10">
            <a:extLst>
              <a:ext uri="{FF2B5EF4-FFF2-40B4-BE49-F238E27FC236}">
                <a16:creationId xmlns:a16="http://schemas.microsoft.com/office/drawing/2014/main" id="{35BACE36-9961-4909-BE5A-746AC87BF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00200"/>
            <a:ext cx="2286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7176" name="Text Box 12">
            <a:extLst>
              <a:ext uri="{FF2B5EF4-FFF2-40B4-BE49-F238E27FC236}">
                <a16:creationId xmlns:a16="http://schemas.microsoft.com/office/drawing/2014/main" id="{69DEE01E-2666-481B-9F64-90B38D09F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192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400"/>
              <a:t>PROIZVAJALCI</a:t>
            </a:r>
            <a:endParaRPr lang="en-US" altLang="sl-SI" sz="1400"/>
          </a:p>
        </p:txBody>
      </p:sp>
      <p:sp>
        <p:nvSpPr>
          <p:cNvPr id="7177" name="Text Box 13">
            <a:extLst>
              <a:ext uri="{FF2B5EF4-FFF2-40B4-BE49-F238E27FC236}">
                <a16:creationId xmlns:a16="http://schemas.microsoft.com/office/drawing/2014/main" id="{EF0B8E95-3557-431E-8822-F194B5844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1400"/>
              <a:t>PORABNIKI</a:t>
            </a:r>
            <a:endParaRPr lang="en-US" altLang="sl-SI" sz="1400"/>
          </a:p>
        </p:txBody>
      </p:sp>
      <p:sp>
        <p:nvSpPr>
          <p:cNvPr id="7178" name="Text Box 15">
            <a:extLst>
              <a:ext uri="{FF2B5EF4-FFF2-40B4-BE49-F238E27FC236}">
                <a16:creationId xmlns:a16="http://schemas.microsoft.com/office/drawing/2014/main" id="{B30C7489-3819-483E-8DE8-A5FCDEA9E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4038600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/>
              <a:t>POTOČNA POSTRANICA</a:t>
            </a:r>
            <a:endParaRPr lang="en-US" altLang="sl-SI" sz="2000"/>
          </a:p>
        </p:txBody>
      </p:sp>
      <p:sp>
        <p:nvSpPr>
          <p:cNvPr id="7179" name="Text Box 16">
            <a:extLst>
              <a:ext uri="{FF2B5EF4-FFF2-40B4-BE49-F238E27FC236}">
                <a16:creationId xmlns:a16="http://schemas.microsoft.com/office/drawing/2014/main" id="{15CB1126-976B-4A44-BDE8-82AC44287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114800"/>
            <a:ext cx="18288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POTOČNI RAK</a:t>
            </a:r>
            <a:endParaRPr lang="en-US" altLang="sl-SI"/>
          </a:p>
        </p:txBody>
      </p:sp>
      <p:sp>
        <p:nvSpPr>
          <p:cNvPr id="7180" name="Text Box 17">
            <a:extLst>
              <a:ext uri="{FF2B5EF4-FFF2-40B4-BE49-F238E27FC236}">
                <a16:creationId xmlns:a16="http://schemas.microsoft.com/office/drawing/2014/main" id="{10C1EC00-0F8F-4470-B965-9080C1FA7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95600"/>
            <a:ext cx="11430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POSTRV</a:t>
            </a:r>
            <a:endParaRPr lang="en-US" altLang="sl-SI"/>
          </a:p>
        </p:txBody>
      </p:sp>
      <p:sp>
        <p:nvSpPr>
          <p:cNvPr id="7181" name="Text Box 19">
            <a:extLst>
              <a:ext uri="{FF2B5EF4-FFF2-40B4-BE49-F238E27FC236}">
                <a16:creationId xmlns:a16="http://schemas.microsoft.com/office/drawing/2014/main" id="{8E7ED96E-2D46-48B9-BA75-2CD60BCFB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819400"/>
            <a:ext cx="1676400" cy="788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LOSOS</a:t>
            </a:r>
            <a:endParaRPr lang="en-US" altLang="sl-SI"/>
          </a:p>
          <a:p>
            <a:pPr eaLnBrk="1" hangingPunct="1">
              <a:spcBef>
                <a:spcPct val="50000"/>
              </a:spcBef>
            </a:pPr>
            <a:endParaRPr lang="en-US" altLang="sl-SI"/>
          </a:p>
        </p:txBody>
      </p:sp>
      <p:sp>
        <p:nvSpPr>
          <p:cNvPr id="7182" name="Text Box 20">
            <a:extLst>
              <a:ext uri="{FF2B5EF4-FFF2-40B4-BE49-F238E27FC236}">
                <a16:creationId xmlns:a16="http://schemas.microsoft.com/office/drawing/2014/main" id="{C8E141D0-57E2-43AE-9DD1-2954FCD45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7400"/>
            <a:ext cx="18288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SIVA ČAPLJA</a:t>
            </a:r>
            <a:endParaRPr lang="en-US" altLang="sl-SI"/>
          </a:p>
        </p:txBody>
      </p:sp>
      <p:sp>
        <p:nvSpPr>
          <p:cNvPr id="7183" name="Text Box 21">
            <a:extLst>
              <a:ext uri="{FF2B5EF4-FFF2-40B4-BE49-F238E27FC236}">
                <a16:creationId xmlns:a16="http://schemas.microsoft.com/office/drawing/2014/main" id="{05BC7010-D3AF-4127-BD7C-BCDD5F037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90800"/>
            <a:ext cx="16764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MLAKARICA</a:t>
            </a:r>
            <a:endParaRPr lang="en-US" altLang="sl-SI"/>
          </a:p>
        </p:txBody>
      </p:sp>
      <p:sp>
        <p:nvSpPr>
          <p:cNvPr id="7184" name="Text Box 22">
            <a:extLst>
              <a:ext uri="{FF2B5EF4-FFF2-40B4-BE49-F238E27FC236}">
                <a16:creationId xmlns:a16="http://schemas.microsoft.com/office/drawing/2014/main" id="{A0CC7ABF-C56A-463F-82A4-17F51D36A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95400"/>
            <a:ext cx="17526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OREL</a:t>
            </a:r>
            <a:endParaRPr lang="en-US" altLang="sl-SI"/>
          </a:p>
        </p:txBody>
      </p:sp>
      <p:sp>
        <p:nvSpPr>
          <p:cNvPr id="7185" name="Text Box 23">
            <a:extLst>
              <a:ext uri="{FF2B5EF4-FFF2-40B4-BE49-F238E27FC236}">
                <a16:creationId xmlns:a16="http://schemas.microsoft.com/office/drawing/2014/main" id="{B6AD2403-8D68-4F71-B05B-4D78C89AA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181600"/>
            <a:ext cx="35052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POLIČASTA VODNA STEZICA</a:t>
            </a:r>
            <a:endParaRPr lang="en-US" altLang="sl-SI"/>
          </a:p>
        </p:txBody>
      </p:sp>
      <p:sp>
        <p:nvSpPr>
          <p:cNvPr id="7186" name="Text Box 24">
            <a:extLst>
              <a:ext uri="{FF2B5EF4-FFF2-40B4-BE49-F238E27FC236}">
                <a16:creationId xmlns:a16="http://schemas.microsoft.com/office/drawing/2014/main" id="{F7C64633-A5DF-4DB1-A9CA-22DFC7BB5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657600"/>
            <a:ext cx="17526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KLENIČ</a:t>
            </a:r>
            <a:endParaRPr lang="en-US" altLang="sl-SI"/>
          </a:p>
        </p:txBody>
      </p:sp>
      <p:sp>
        <p:nvSpPr>
          <p:cNvPr id="7187" name="Line 25">
            <a:extLst>
              <a:ext uri="{FF2B5EF4-FFF2-40B4-BE49-F238E27FC236}">
                <a16:creationId xmlns:a16="http://schemas.microsoft.com/office/drawing/2014/main" id="{D754FE8C-DAAB-4598-B621-802512645B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24200" y="5486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88" name="Line 26">
            <a:extLst>
              <a:ext uri="{FF2B5EF4-FFF2-40B4-BE49-F238E27FC236}">
                <a16:creationId xmlns:a16="http://schemas.microsoft.com/office/drawing/2014/main" id="{A4208A1E-CF36-4CBF-9F62-5DD8565D8A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54864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89" name="Line 27">
            <a:extLst>
              <a:ext uri="{FF2B5EF4-FFF2-40B4-BE49-F238E27FC236}">
                <a16:creationId xmlns:a16="http://schemas.microsoft.com/office/drawing/2014/main" id="{0EAD710E-AF48-4262-9A34-F2CC3A62CF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5562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90" name="Line 28">
            <a:extLst>
              <a:ext uri="{FF2B5EF4-FFF2-40B4-BE49-F238E27FC236}">
                <a16:creationId xmlns:a16="http://schemas.microsoft.com/office/drawing/2014/main" id="{C6A45816-6425-4F09-9BBB-FB9FCE3C8F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5562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91" name="Line 29">
            <a:extLst>
              <a:ext uri="{FF2B5EF4-FFF2-40B4-BE49-F238E27FC236}">
                <a16:creationId xmlns:a16="http://schemas.microsoft.com/office/drawing/2014/main" id="{AF5F1508-3A9D-4960-BB5A-29D5345DB4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4495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92" name="Line 30">
            <a:extLst>
              <a:ext uri="{FF2B5EF4-FFF2-40B4-BE49-F238E27FC236}">
                <a16:creationId xmlns:a16="http://schemas.microsoft.com/office/drawing/2014/main" id="{9D8F1236-211B-4E8A-9C0C-43AEAFC32CC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44958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93" name="Line 31">
            <a:extLst>
              <a:ext uri="{FF2B5EF4-FFF2-40B4-BE49-F238E27FC236}">
                <a16:creationId xmlns:a16="http://schemas.microsoft.com/office/drawing/2014/main" id="{E8D7F7EB-9AAD-4CC7-A721-42AFDD9E3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9624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94" name="Line 32">
            <a:extLst>
              <a:ext uri="{FF2B5EF4-FFF2-40B4-BE49-F238E27FC236}">
                <a16:creationId xmlns:a16="http://schemas.microsoft.com/office/drawing/2014/main" id="{5C80F6FA-DB67-4997-8071-FB6ED4CBBB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32766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95" name="Line 33">
            <a:extLst>
              <a:ext uri="{FF2B5EF4-FFF2-40B4-BE49-F238E27FC236}">
                <a16:creationId xmlns:a16="http://schemas.microsoft.com/office/drawing/2014/main" id="{D683A46C-C4E2-4249-A442-A5ED8D2298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32766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96" name="Line 35">
            <a:extLst>
              <a:ext uri="{FF2B5EF4-FFF2-40B4-BE49-F238E27FC236}">
                <a16:creationId xmlns:a16="http://schemas.microsoft.com/office/drawing/2014/main" id="{103540E2-513F-49C9-878E-11FCFE396B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6000" y="2971800"/>
            <a:ext cx="1447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97" name="Line 36">
            <a:extLst>
              <a:ext uri="{FF2B5EF4-FFF2-40B4-BE49-F238E27FC236}">
                <a16:creationId xmlns:a16="http://schemas.microsoft.com/office/drawing/2014/main" id="{A5CF027A-D465-41A5-A96D-9D60CE11D2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438400"/>
            <a:ext cx="457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98" name="Line 37">
            <a:extLst>
              <a:ext uri="{FF2B5EF4-FFF2-40B4-BE49-F238E27FC236}">
                <a16:creationId xmlns:a16="http://schemas.microsoft.com/office/drawing/2014/main" id="{D4701DCC-7E0B-42A1-98EB-50F26C3A8F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243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99" name="Line 38">
            <a:extLst>
              <a:ext uri="{FF2B5EF4-FFF2-40B4-BE49-F238E27FC236}">
                <a16:creationId xmlns:a16="http://schemas.microsoft.com/office/drawing/2014/main" id="{2B7C1AB2-18B8-4650-A8CD-68F85F988F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16764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200" name="Line 39">
            <a:extLst>
              <a:ext uri="{FF2B5EF4-FFF2-40B4-BE49-F238E27FC236}">
                <a16:creationId xmlns:a16="http://schemas.microsoft.com/office/drawing/2014/main" id="{71F8050A-9CB5-4131-8FF2-5BF6E543A7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1524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201" name="Line 40">
            <a:extLst>
              <a:ext uri="{FF2B5EF4-FFF2-40B4-BE49-F238E27FC236}">
                <a16:creationId xmlns:a16="http://schemas.microsoft.com/office/drawing/2014/main" id="{71592D04-A7EF-4D53-8FED-1011ED6ABE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2286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202" name="Line 41">
            <a:extLst>
              <a:ext uri="{FF2B5EF4-FFF2-40B4-BE49-F238E27FC236}">
                <a16:creationId xmlns:a16="http://schemas.microsoft.com/office/drawing/2014/main" id="{CF6374F3-A726-4D1D-864E-9DD41077F6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167640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203" name="Line 42">
            <a:extLst>
              <a:ext uri="{FF2B5EF4-FFF2-40B4-BE49-F238E27FC236}">
                <a16:creationId xmlns:a16="http://schemas.microsoft.com/office/drawing/2014/main" id="{24286B87-F1CC-48FC-B028-89CFDF822F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3657600"/>
            <a:ext cx="304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204" name="Line 43">
            <a:extLst>
              <a:ext uri="{FF2B5EF4-FFF2-40B4-BE49-F238E27FC236}">
                <a16:creationId xmlns:a16="http://schemas.microsoft.com/office/drawing/2014/main" id="{DAECA61E-318D-4D47-9901-0A8FA3D492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6400" y="4038600"/>
            <a:ext cx="76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205" name="Line 44">
            <a:extLst>
              <a:ext uri="{FF2B5EF4-FFF2-40B4-BE49-F238E27FC236}">
                <a16:creationId xmlns:a16="http://schemas.microsoft.com/office/drawing/2014/main" id="{E34AC39E-7FD2-47B7-A01A-1A7C71E1C6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133600"/>
            <a:ext cx="2133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206" name="Line 45">
            <a:extLst>
              <a:ext uri="{FF2B5EF4-FFF2-40B4-BE49-F238E27FC236}">
                <a16:creationId xmlns:a16="http://schemas.microsoft.com/office/drawing/2014/main" id="{4FA90043-E527-444F-8C03-5260474C1E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276600"/>
            <a:ext cx="1143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207" name="Line 47">
            <a:extLst>
              <a:ext uri="{FF2B5EF4-FFF2-40B4-BE49-F238E27FC236}">
                <a16:creationId xmlns:a16="http://schemas.microsoft.com/office/drawing/2014/main" id="{763937CA-FC86-4DF5-942B-1C7EB742691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9600" y="3048000"/>
            <a:ext cx="2362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7967BA10-709F-4450-9958-D0C2731C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Arial" panose="020B0604020202020204" pitchFamily="34" charset="0"/>
              </a:rPr>
              <a:t>FOTOSINTEZA</a:t>
            </a:r>
          </a:p>
        </p:txBody>
      </p:sp>
      <p:pic>
        <p:nvPicPr>
          <p:cNvPr id="8195" name="Picture 6" descr="fotosinteza">
            <a:extLst>
              <a:ext uri="{FF2B5EF4-FFF2-40B4-BE49-F238E27FC236}">
                <a16:creationId xmlns:a16="http://schemas.microsoft.com/office/drawing/2014/main" id="{AAD829B3-6209-474D-B737-583362822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3152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>
            <a:extLst>
              <a:ext uri="{FF2B5EF4-FFF2-40B4-BE49-F238E27FC236}">
                <a16:creationId xmlns:a16="http://schemas.microsoft.com/office/drawing/2014/main" id="{C8B80F42-414B-40B9-B21D-BB8715902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19800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/>
              <a:t>6H</a:t>
            </a:r>
            <a:r>
              <a:rPr lang="sl-SI" altLang="sl-SI" sz="2400" baseline="-25000"/>
              <a:t>2</a:t>
            </a:r>
            <a:r>
              <a:rPr lang="sl-SI" altLang="sl-SI" sz="2400"/>
              <a:t>O+SONCE+6CO</a:t>
            </a:r>
            <a:r>
              <a:rPr lang="sl-SI" altLang="sl-SI" sz="2400" baseline="-25000"/>
              <a:t>2</a:t>
            </a:r>
            <a:r>
              <a:rPr lang="sl-SI" altLang="sl-SI" sz="2400"/>
              <a:t>=C</a:t>
            </a:r>
            <a:r>
              <a:rPr lang="sl-SI" altLang="sl-SI" sz="2400" baseline="-25000"/>
              <a:t>6</a:t>
            </a:r>
            <a:r>
              <a:rPr lang="sl-SI" altLang="sl-SI" sz="2400"/>
              <a:t>H</a:t>
            </a:r>
            <a:r>
              <a:rPr lang="sl-SI" altLang="sl-SI" sz="2400" baseline="-25000"/>
              <a:t>12</a:t>
            </a:r>
            <a:r>
              <a:rPr lang="sl-SI" altLang="sl-SI" sz="2400"/>
              <a:t>O</a:t>
            </a:r>
            <a:r>
              <a:rPr lang="sl-SI" altLang="sl-SI" sz="2400" baseline="-25000"/>
              <a:t>6</a:t>
            </a:r>
            <a:r>
              <a:rPr lang="sl-SI" altLang="sl-SI" sz="2400"/>
              <a:t>+O</a:t>
            </a:r>
            <a:r>
              <a:rPr lang="sl-SI" altLang="sl-SI" sz="2400" baseline="-25000"/>
              <a:t>2</a:t>
            </a:r>
            <a:endParaRPr lang="en-US" altLang="sl-SI" sz="2400" baseline="-25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01B3FB7-0002-4871-8D55-AC5EBF1F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Arial" panose="020B0604020202020204" pitchFamily="34" charset="0"/>
              </a:rPr>
              <a:t>POMEN ZA ČLOVEKA</a:t>
            </a:r>
            <a:endParaRPr lang="en-US" altLang="sl-SI">
              <a:latin typeface="Arial" panose="020B060402020202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B03C9F5-7038-426A-A3B9-B2BDA30F2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34290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</a:rPr>
              <a:t>NEKDAJ</a:t>
            </a:r>
          </a:p>
          <a:p>
            <a:pPr>
              <a:buFontTx/>
              <a:buChar char="•"/>
            </a:pPr>
            <a:r>
              <a:rPr lang="sl-SI" altLang="sl-SI" sz="2400">
                <a:latin typeface="Arial" panose="020B0604020202020204" pitchFamily="34" charset="0"/>
              </a:rPr>
              <a:t>Pitna voda</a:t>
            </a:r>
          </a:p>
          <a:p>
            <a:pPr>
              <a:buFontTx/>
              <a:buChar char="•"/>
            </a:pPr>
            <a:r>
              <a:rPr lang="sl-SI" altLang="sl-SI" sz="2400">
                <a:latin typeface="Arial" panose="020B0604020202020204" pitchFamily="34" charset="0"/>
              </a:rPr>
              <a:t>Napajanje polj</a:t>
            </a:r>
          </a:p>
          <a:p>
            <a:pPr>
              <a:buFontTx/>
              <a:buNone/>
            </a:pPr>
            <a:r>
              <a:rPr lang="sl-SI" altLang="sl-SI" sz="2400">
                <a:latin typeface="Arial" panose="020B0604020202020204" pitchFamily="34" charset="0"/>
              </a:rPr>
              <a:t>in ostale narave</a:t>
            </a:r>
          </a:p>
          <a:p>
            <a:pPr>
              <a:buFontTx/>
              <a:buChar char="•"/>
            </a:pPr>
            <a:r>
              <a:rPr lang="sl-SI" altLang="sl-SI" sz="2400">
                <a:latin typeface="Arial" panose="020B0604020202020204" pitchFamily="34" charset="0"/>
              </a:rPr>
              <a:t>Energetski potencial</a:t>
            </a:r>
          </a:p>
          <a:p>
            <a:pPr>
              <a:buFontTx/>
              <a:buChar char="•"/>
            </a:pPr>
            <a:r>
              <a:rPr lang="sl-SI" altLang="sl-SI" sz="2400">
                <a:latin typeface="Arial" panose="020B0604020202020204" pitchFamily="34" charset="0"/>
              </a:rPr>
              <a:t>Možnosti turizma</a:t>
            </a:r>
          </a:p>
          <a:p>
            <a:pPr>
              <a:buFontTx/>
              <a:buChar char="•"/>
            </a:pPr>
            <a:r>
              <a:rPr lang="sl-SI" altLang="sl-SI" sz="2400">
                <a:latin typeface="Arial" panose="020B0604020202020204" pitchFamily="34" charset="0"/>
              </a:rPr>
              <a:t>Prostor za ribarjenje in preživljanje prostega časa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sl-SI" sz="2400">
              <a:latin typeface="Arial" panose="020B0604020202020204" pitchFamily="34" charset="0"/>
            </a:endParaRP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C1068C01-0EC0-4304-AA9F-83A7E609A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>
                <a:solidFill>
                  <a:srgbClr val="FF0000"/>
                </a:solidFill>
              </a:rPr>
              <a:t> </a:t>
            </a:r>
            <a:endParaRPr lang="en-US" altLang="sl-SI" sz="2400">
              <a:solidFill>
                <a:srgbClr val="FF0000"/>
              </a:solidFill>
            </a:endParaRPr>
          </a:p>
        </p:txBody>
      </p:sp>
      <p:sp>
        <p:nvSpPr>
          <p:cNvPr id="9221" name="Text Box 7">
            <a:extLst>
              <a:ext uri="{FF2B5EF4-FFF2-40B4-BE49-F238E27FC236}">
                <a16:creationId xmlns:a16="http://schemas.microsoft.com/office/drawing/2014/main" id="{2B0585FA-D6A3-4C3B-BBDC-6D298820F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143000"/>
            <a:ext cx="3352800" cy="50307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>
                <a:solidFill>
                  <a:srgbClr val="FF0000"/>
                </a:solidFill>
              </a:rPr>
              <a:t>DANES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400"/>
              <a:t> Prostor za ribarjenje in preživljanje prostega časa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/>
              <a:t> </a:t>
            </a:r>
            <a:r>
              <a:rPr lang="sl-SI" altLang="sl-SI" sz="2400"/>
              <a:t>Energetski potencial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400"/>
              <a:t> Turizem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400"/>
              <a:t> Šport (kajakaštvo,rafting, plavanje)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400"/>
              <a:t> Gospodarstvo (živinoreja)</a:t>
            </a:r>
            <a:endParaRPr lang="en-US" altLang="sl-SI" sz="2400"/>
          </a:p>
        </p:txBody>
      </p:sp>
      <p:pic>
        <p:nvPicPr>
          <p:cNvPr id="9222" name="Picture 15" descr="ribolov_radece_01">
            <a:extLst>
              <a:ext uri="{FF2B5EF4-FFF2-40B4-BE49-F238E27FC236}">
                <a16:creationId xmlns:a16="http://schemas.microsoft.com/office/drawing/2014/main" id="{AEBD9BB3-4BD8-4CDF-A5AB-B22931039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20574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7" descr="filtri_za_vodo_priprava_pitnih_voda">
            <a:extLst>
              <a:ext uri="{FF2B5EF4-FFF2-40B4-BE49-F238E27FC236}">
                <a16:creationId xmlns:a16="http://schemas.microsoft.com/office/drawing/2014/main" id="{7FA8C74E-60C2-4CAD-8174-70A2A65EE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5219700"/>
            <a:ext cx="1647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9" descr="turizem_ponudbaobkolpi_podzemelj">
            <a:extLst>
              <a:ext uri="{FF2B5EF4-FFF2-40B4-BE49-F238E27FC236}">
                <a16:creationId xmlns:a16="http://schemas.microsoft.com/office/drawing/2014/main" id="{D054C409-7BAA-48F6-9054-9EA89A59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1" descr="Bohinj___Kajak">
            <a:extLst>
              <a:ext uri="{FF2B5EF4-FFF2-40B4-BE49-F238E27FC236}">
                <a16:creationId xmlns:a16="http://schemas.microsoft.com/office/drawing/2014/main" id="{AF58181F-071D-4567-9EE3-9EC28D1AB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2286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5B0DC57-B283-4E15-A8D0-97F85091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Arial" panose="020B0604020202020204" pitchFamily="34" charset="0"/>
              </a:rPr>
              <a:t>ČLOVEKOV POSEG</a:t>
            </a:r>
            <a:endParaRPr lang="en-US" altLang="sl-SI">
              <a:latin typeface="Arial" panose="020B0604020202020204" pitchFamily="34" charset="0"/>
            </a:endParaRPr>
          </a:p>
        </p:txBody>
      </p:sp>
      <p:sp>
        <p:nvSpPr>
          <p:cNvPr id="10243" name="Text Box 6">
            <a:extLst>
              <a:ext uri="{FF2B5EF4-FFF2-40B4-BE49-F238E27FC236}">
                <a16:creationId xmlns:a16="http://schemas.microsoft.com/office/drawing/2014/main" id="{103722E5-1E28-4CD4-9518-C64E6B8D3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0"/>
            <a:ext cx="3581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>
                <a:solidFill>
                  <a:srgbClr val="FF0000"/>
                </a:solidFill>
                <a:latin typeface="Comic Sans MS" panose="030F0702030302020204" pitchFamily="66" charset="0"/>
              </a:rPr>
              <a:t>POZITIVEN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l-SI" altLang="sl-SI" sz="2000">
                <a:latin typeface="Comic Sans MS" panose="030F0702030302020204" pitchFamily="66" charset="0"/>
              </a:rPr>
              <a:t>UVEDLI ORGANIZACIJE KI SE UKVARJAJO Z VAROVANJEM NARAVNIH EKOSISTEMOV REK.</a:t>
            </a:r>
            <a:endParaRPr lang="en-US" altLang="sl-SI" sz="2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4" name="Text Box 7">
            <a:extLst>
              <a:ext uri="{FF2B5EF4-FFF2-40B4-BE49-F238E27FC236}">
                <a16:creationId xmlns:a16="http://schemas.microsoft.com/office/drawing/2014/main" id="{984FF65D-0682-45EC-824B-7399DAF11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447800"/>
            <a:ext cx="51054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>
                <a:solidFill>
                  <a:srgbClr val="FF0000"/>
                </a:solidFill>
                <a:latin typeface="Comic Sans MS" panose="030F0702030302020204" pitchFamily="66" charset="0"/>
              </a:rPr>
              <a:t>NEGATIVEN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 KRČENJE VODNEGA SVETA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 ONASNEŽEVANJE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 VNOSI TUJERODNIH ORGANIZMOV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 PROMET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sl-SI" altLang="sl-SI" sz="2000">
                <a:latin typeface="Comic Sans MS" panose="030F0702030302020204" pitchFamily="66" charset="0"/>
              </a:rPr>
              <a:t>PODVODNE PASTI</a:t>
            </a:r>
          </a:p>
        </p:txBody>
      </p:sp>
      <p:pic>
        <p:nvPicPr>
          <p:cNvPr id="10245" name="Picture 9" descr="?attachmentId=10721582">
            <a:extLst>
              <a:ext uri="{FF2B5EF4-FFF2-40B4-BE49-F238E27FC236}">
                <a16:creationId xmlns:a16="http://schemas.microsoft.com/office/drawing/2014/main" id="{3CA3FCA8-4675-4B68-86D3-312FD10FE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43400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0">
            <a:extLst>
              <a:ext uri="{FF2B5EF4-FFF2-40B4-BE49-F238E27FC236}">
                <a16:creationId xmlns:a16="http://schemas.microsoft.com/office/drawing/2014/main" id="{5A08B865-72B9-4CE4-B5CE-2D27CE4A9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7150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ONESNAŽENA REKA</a:t>
            </a:r>
            <a:endParaRPr lang="en-US" altLang="sl-SI"/>
          </a:p>
        </p:txBody>
      </p:sp>
      <p:pic>
        <p:nvPicPr>
          <p:cNvPr id="10247" name="Picture 12" descr="60155151">
            <a:extLst>
              <a:ext uri="{FF2B5EF4-FFF2-40B4-BE49-F238E27FC236}">
                <a16:creationId xmlns:a16="http://schemas.microsoft.com/office/drawing/2014/main" id="{81ACA00B-FE32-4B8E-9594-8755A4900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23241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13">
            <a:extLst>
              <a:ext uri="{FF2B5EF4-FFF2-40B4-BE49-F238E27FC236}">
                <a16:creationId xmlns:a16="http://schemas.microsoft.com/office/drawing/2014/main" id="{9864F212-89AF-438F-8441-2D401799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8674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IZSUŠENA REKA</a:t>
            </a:r>
            <a:endParaRPr lang="en-US" altLang="sl-SI"/>
          </a:p>
        </p:txBody>
      </p:sp>
      <p:pic>
        <p:nvPicPr>
          <p:cNvPr id="10249" name="Picture 15" descr="PICT0037">
            <a:extLst>
              <a:ext uri="{FF2B5EF4-FFF2-40B4-BE49-F238E27FC236}">
                <a16:creationId xmlns:a16="http://schemas.microsoft.com/office/drawing/2014/main" id="{145B76E3-05FF-480F-B609-FFE1928B6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6">
            <a:extLst>
              <a:ext uri="{FF2B5EF4-FFF2-40B4-BE49-F238E27FC236}">
                <a16:creationId xmlns:a16="http://schemas.microsoft.com/office/drawing/2014/main" id="{0587B1F0-5FA0-40BA-9475-5F83006E2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/>
              <a:t>ČISTILNA AKCIJA REK</a:t>
            </a:r>
            <a:endParaRPr lang="en-US" alt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644</Words>
  <Application>Microsoft Office PowerPoint</Application>
  <PresentationFormat>On-screen Show (4:3)</PresentationFormat>
  <Paragraphs>150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Wingdings</vt:lpstr>
      <vt:lpstr>Officeova tema</vt:lpstr>
      <vt:lpstr>SLOVENSKE REKE</vt:lpstr>
      <vt:lpstr>KAZALO</vt:lpstr>
      <vt:lpstr>ZNAČILNOSTI EKOSISTEMA</vt:lpstr>
      <vt:lpstr>RASTLINE </vt:lpstr>
      <vt:lpstr>ŽIVALI</vt:lpstr>
      <vt:lpstr>PREHRANJEVALNI SPLET</vt:lpstr>
      <vt:lpstr>FOTOSINTEZA</vt:lpstr>
      <vt:lpstr>POMEN ZA ČLOVEKA</vt:lpstr>
      <vt:lpstr>ČLOVEKOV POSEG</vt:lpstr>
      <vt:lpstr>OGROŽENOST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2019-05-31T08:40:56Z</dcterms:created>
  <dcterms:modified xsi:type="dcterms:W3CDTF">2019-05-31T08:40:56Z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