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62" r:id="rId7"/>
    <p:sldId id="259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00D"/>
    <a:srgbClr val="669900"/>
    <a:srgbClr val="339966"/>
    <a:srgbClr val="99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75" autoAdjust="0"/>
    <p:restoredTop sz="94660"/>
  </p:normalViewPr>
  <p:slideViewPr>
    <p:cSldViewPr>
      <p:cViewPr varScale="1">
        <p:scale>
          <a:sx n="163" d="100"/>
          <a:sy n="163" d="100"/>
        </p:scale>
        <p:origin x="150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788D2-BE83-4DB4-8947-DAC04096A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F60F9-769A-490A-A9C4-E7E38D0BD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20B98-03B6-40C0-A91C-19DBF735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ED0A7-A462-4FD7-BBE8-EA158184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1BD0C-546D-4203-A23E-E833DCB3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B414-EEB4-4371-9540-D284D250B7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59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44B4-7A66-42D3-AE93-EFDB1104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DEF9E-5030-471A-A087-09DCEBFF5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7FA3-0427-47A5-8CC3-C3C988C5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9B714-B548-42D2-B993-CF759FE2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1C8B9-F9EA-4DDC-AF84-A91EE8E0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8049E-6755-42FA-B75B-070F7A35C6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082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88C229-5996-4A17-95E5-168974588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316A3-E55A-4975-9497-C563D76AD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862ED-98F1-41CC-82D8-1217C224B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12B83-C079-436A-852A-4B9B45F5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2B338-72F8-42EC-A5DA-7477F08E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6F59C-1622-4959-8592-22B897CB87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977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4C91-98F4-4300-9975-25E05D0C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9F28D-63A7-4C4D-8D85-12F4F3C24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0C20F-CD26-4633-9495-41CE39D3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93DA2-1153-4C9C-B492-6AB66A17E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E999A-FB86-40D2-880A-4D14592A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0324D-BE5C-4B93-87D1-568680CF219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4703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5FB5-37CA-4C6A-88BF-DA2FB473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82622-F023-4F7C-9E1B-64DA779A8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05C80-E31C-4E9D-AB64-8C82B885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DACF-8C0E-4435-B828-B37BF870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A3072-96D5-4CC0-B47A-5EB0A357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ECE47-EA73-40DA-9FD7-71C689C200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679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FFAD-2621-4F13-8ED7-D5531FF7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CC16-8DE3-4F08-A5D2-04A2A1B1C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E5C2C-B5D0-4088-ADB5-06F742BA5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52974-78A1-443B-8A1F-3E7465CC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0E7F0-C667-4008-8D07-7BB20863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D58BD-6DF7-49FC-8EBB-A4D17BF8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528D6-042E-4B6E-A47F-3BABFF2AA8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617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FF84B-8A3E-4955-B4F8-7ED5F163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0D8BB-58C7-4ABA-8920-D6F37D4A1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CCEDA-F244-4B86-B084-B46B5CF40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17D71-1D30-446D-B16A-49547C727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FA1AB-0F8E-4F78-99FC-7FF4F805F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D43F1-7F68-438A-9EEB-65A36D63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652E83-5858-432D-97B4-935C9C2A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5B870-03C7-490C-8720-3416A9C5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C8C0D-CD3D-4501-9503-2C15E6D20D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047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AFE92-FB6F-4488-A89D-80ADD8E61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040C6-8B41-4A42-A8A2-3E662A64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D0D4D-97E9-484A-BB73-9495FEA8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EAA45-1E63-4EC4-B8FD-2ABA908A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41C64-5C9F-4926-B55E-3EC45C2743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247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6F6DA-95FB-4DBB-A8BC-F5AABCA0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C23C8-20B1-48F5-BCBE-6617A92E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1FA72-A0B7-4F56-95B1-5F3C4F2B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D0629-E85D-43D0-A728-76C0B1DD7B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765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00F3-88B2-45B7-9E07-87FE0B15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1888D-3A00-4C9B-85ED-0C21992BD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8F013-87F9-4F66-B214-97241DEAD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186F0-8A66-42F1-96B6-BBD31E60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6C3F3-FAAD-405A-82F2-32CA6D11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7A4B3-D000-4B8F-B04C-B8DE99F5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D82EE-09CD-43E2-B67E-94E5115AAF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223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A188-474D-43E1-9138-BAA948F4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EA6822-F0D2-44F4-9CAE-577013743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86708-818C-4799-B8D5-D4965AA73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B033D-7F28-46C0-8D3A-97814A3D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D3164-09B8-4BB0-81F1-9353692B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9D6D7-9EEC-4E7F-B1AA-DEAD400B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534CE-409F-4E14-9770-179B3D10E1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4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811967-AC57-4118-BE0B-92935C65B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4274DF-153C-45A8-AC9A-F695EA02F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2EDD89-5EB9-4A6C-AE3F-A716E67DEA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D420C4-CBB6-4EFF-B4B9-18AA348260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E76FE2-9F18-4F79-AD67-79BA99DB15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39B5CD-A7E8-4B16-A43B-D496204417D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5B3CF33E-244A-4A3A-8A91-80DC4D83CE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2232025"/>
          </a:xfrm>
        </p:spPr>
        <p:txBody>
          <a:bodyPr/>
          <a:lstStyle/>
          <a:p>
            <a:r>
              <a:rPr lang="sl-SI" altLang="sl-SI" sz="6000" b="1"/>
              <a:t> </a:t>
            </a:r>
            <a:r>
              <a:rPr lang="sl-SI" altLang="sl-SI" sz="8800" b="1"/>
              <a:t>RUMENA  RASA</a:t>
            </a:r>
          </a:p>
        </p:txBody>
      </p:sp>
      <p:pic>
        <p:nvPicPr>
          <p:cNvPr id="2055" name="Picture 7" descr="mulrac1">
            <a:extLst>
              <a:ext uri="{FF2B5EF4-FFF2-40B4-BE49-F238E27FC236}">
                <a16:creationId xmlns:a16="http://schemas.microsoft.com/office/drawing/2014/main" id="{18B22B27-1163-44C2-A059-7858E3ED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5038"/>
            <a:ext cx="5113337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9900"/>
            </a:gs>
            <a:gs pos="50000">
              <a:srgbClr val="FF9900"/>
            </a:gs>
            <a:gs pos="100000">
              <a:srgbClr val="66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>
            <a:extLst>
              <a:ext uri="{FF2B5EF4-FFF2-40B4-BE49-F238E27FC236}">
                <a16:creationId xmlns:a16="http://schemas.microsoft.com/office/drawing/2014/main" id="{C79E46DF-32E0-4958-96CE-901601DFD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341438"/>
            <a:ext cx="3816350" cy="3889375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56E82DB1-9411-4224-9E0F-9A13BDA0AC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r>
              <a:rPr lang="sl-SI" altLang="sl-SI" sz="3200" b="1"/>
              <a:t>RUMENA</a:t>
            </a:r>
            <a:br>
              <a:rPr lang="sl-SI" altLang="sl-SI" sz="3200" b="1"/>
            </a:br>
            <a:r>
              <a:rPr lang="sl-SI" altLang="sl-SI" sz="3200" b="1"/>
              <a:t>RASA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8ADB038F-950E-441A-8250-2CC9E12284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sl-SI" altLang="sl-SI" sz="3200"/>
              <a:t> 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1C674134-3006-4C3F-AB4C-2B42308F8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60350"/>
            <a:ext cx="3097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/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52E62ADA-1D86-4D4C-AC9E-A2F121223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157788"/>
            <a:ext cx="4537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/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92574810-CCDC-42D9-93E9-2AF8F46F3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8913"/>
            <a:ext cx="3959225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2800"/>
              <a:t>MONGOLIDNA RASA</a:t>
            </a:r>
          </a:p>
          <a:p>
            <a:pPr algn="ctr">
              <a:spcBef>
                <a:spcPct val="50000"/>
              </a:spcBef>
            </a:pPr>
            <a:r>
              <a:rPr lang="sl-SI" altLang="sl-SI" sz="2800"/>
              <a:t>AZIJSKA RASA</a:t>
            </a:r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id="{E9137B63-8FB3-4660-B440-B3F80F1C6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781300"/>
            <a:ext cx="24479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/>
              <a:t>40% vsega človeštva</a:t>
            </a: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4C13F1C5-04F4-454B-B56C-4AE17ED8C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516563"/>
            <a:ext cx="5184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/>
          </a:p>
        </p:txBody>
      </p:sp>
      <p:sp>
        <p:nvSpPr>
          <p:cNvPr id="17425" name="Text Box 17">
            <a:extLst>
              <a:ext uri="{FF2B5EF4-FFF2-40B4-BE49-F238E27FC236}">
                <a16:creationId xmlns:a16="http://schemas.microsoft.com/office/drawing/2014/main" id="{6810FBF4-7D6D-46F3-B156-087FBA360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373688"/>
            <a:ext cx="70564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2800"/>
              <a:t>Prilagodljivost na najrazličnejša okolja, od </a:t>
            </a:r>
            <a:r>
              <a:rPr lang="sl-SI" altLang="sl-SI" sz="2800" b="1"/>
              <a:t>arktičnih</a:t>
            </a:r>
            <a:r>
              <a:rPr lang="sl-SI" altLang="sl-SI" sz="2800"/>
              <a:t> do </a:t>
            </a:r>
            <a:r>
              <a:rPr lang="sl-SI" altLang="sl-SI" sz="2800" b="1"/>
              <a:t>tropskih</a:t>
            </a:r>
            <a:r>
              <a:rPr lang="sl-SI" altLang="sl-SI" sz="2800"/>
              <a:t> geografskih širin. </a:t>
            </a:r>
          </a:p>
        </p:txBody>
      </p:sp>
      <p:pic>
        <p:nvPicPr>
          <p:cNvPr id="17431" name="Picture 23" descr="Koizumi">
            <a:extLst>
              <a:ext uri="{FF2B5EF4-FFF2-40B4-BE49-F238E27FC236}">
                <a16:creationId xmlns:a16="http://schemas.microsoft.com/office/drawing/2014/main" id="{B9C52445-2DEC-40BD-AFF2-E60F7D51F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562225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 build="p"/>
      <p:bldP spid="17421" grpId="0"/>
      <p:bldP spid="17422" grpId="0"/>
      <p:bldP spid="174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100000">
              <a:schemeClr val="folHlink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id="{E08ED11C-93CD-4968-89BD-C0FF33AA14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altLang="sl-SI" sz="4800" b="1"/>
              <a:t>Posebnosti pri rumeni rasi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31D170A-9BDE-469C-94E7-CE64F83ED76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sl-SI" altLang="sl-SI" sz="4000"/>
              <a:t>Mongolidne oči</a:t>
            </a:r>
          </a:p>
          <a:p>
            <a:r>
              <a:rPr lang="sl-SI" altLang="sl-SI" sz="4000"/>
              <a:t>Barva kože</a:t>
            </a:r>
          </a:p>
          <a:p>
            <a:r>
              <a:rPr lang="sl-SI" altLang="sl-SI" sz="4000"/>
              <a:t>Lasje</a:t>
            </a:r>
          </a:p>
          <a:p>
            <a:r>
              <a:rPr lang="sl-SI" altLang="sl-SI" sz="4000"/>
              <a:t>Obraz</a:t>
            </a:r>
          </a:p>
          <a:p>
            <a:r>
              <a:rPr lang="sl-SI" altLang="sl-SI" sz="4000"/>
              <a:t>Postava</a:t>
            </a:r>
          </a:p>
        </p:txBody>
      </p:sp>
      <p:pic>
        <p:nvPicPr>
          <p:cNvPr id="4104" name="Picture 8" descr="japonček">
            <a:extLst>
              <a:ext uri="{FF2B5EF4-FFF2-40B4-BE49-F238E27FC236}">
                <a16:creationId xmlns:a16="http://schemas.microsoft.com/office/drawing/2014/main" id="{B6BFD4B3-1607-49C9-8367-70DC7151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341438"/>
            <a:ext cx="47958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folHlink"/>
            </a:gs>
            <a:gs pos="100000">
              <a:srgbClr val="FF99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A710E75E-F3CA-4602-AAA4-A695A4B08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/>
              <a:t>PODRASE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3E6EEB3-039E-4EC2-8356-9829A18C6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557338"/>
            <a:ext cx="6346825" cy="5040312"/>
          </a:xfrm>
        </p:spPr>
        <p:txBody>
          <a:bodyPr/>
          <a:lstStyle/>
          <a:p>
            <a:pPr>
              <a:buFont typeface="Arial" panose="020B0604020202020204" pitchFamily="34" charset="0"/>
              <a:buChar char="ﺤ"/>
            </a:pPr>
            <a:r>
              <a:rPr lang="sl-SI" altLang="sl-SI" sz="4000"/>
              <a:t>Mongolidna rasa</a:t>
            </a:r>
          </a:p>
          <a:p>
            <a:pPr>
              <a:buFont typeface="Arial" panose="020B0604020202020204" pitchFamily="34" charset="0"/>
              <a:buChar char="ﺤ"/>
            </a:pPr>
            <a:r>
              <a:rPr lang="sl-SI" altLang="sl-SI" sz="4000"/>
              <a:t>Turkmenska rasa</a:t>
            </a:r>
          </a:p>
          <a:p>
            <a:pPr>
              <a:buFont typeface="Arial" panose="020B0604020202020204" pitchFamily="34" charset="0"/>
              <a:buChar char="ﺤ"/>
            </a:pPr>
            <a:r>
              <a:rPr lang="sl-SI" altLang="sl-SI" sz="4000"/>
              <a:t>Tibetanska rasa</a:t>
            </a:r>
          </a:p>
          <a:p>
            <a:pPr>
              <a:buFont typeface="Arial" panose="020B0604020202020204" pitchFamily="34" charset="0"/>
              <a:buChar char="ﺤ"/>
            </a:pPr>
            <a:r>
              <a:rPr lang="sl-SI" altLang="sl-SI" sz="4000"/>
              <a:t>JV Kitajska rasa</a:t>
            </a:r>
          </a:p>
          <a:p>
            <a:pPr>
              <a:buFont typeface="Arial" panose="020B0604020202020204" pitchFamily="34" charset="0"/>
              <a:buChar char="ﺤ"/>
            </a:pPr>
            <a:r>
              <a:rPr lang="sl-SI" altLang="sl-SI" sz="4000"/>
              <a:t>S Kitajska rasa</a:t>
            </a:r>
          </a:p>
          <a:p>
            <a:pPr>
              <a:buFont typeface="Arial" panose="020B0604020202020204" pitchFamily="34" charset="0"/>
              <a:buChar char="ﺤ"/>
            </a:pPr>
            <a:r>
              <a:rPr lang="sl-SI" altLang="sl-SI" sz="4000"/>
              <a:t>Eskimi</a:t>
            </a:r>
          </a:p>
          <a:p>
            <a:pPr>
              <a:buFont typeface="Arial" panose="020B0604020202020204" pitchFamily="34" charset="0"/>
              <a:buChar char="ﺤ"/>
            </a:pPr>
            <a:r>
              <a:rPr lang="sl-SI" altLang="sl-SI" sz="4000"/>
              <a:t>Amerikandi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20E7C51-149F-4AB6-BF59-70F25AAE54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229600" cy="1143000"/>
          </a:xfrm>
        </p:spPr>
        <p:txBody>
          <a:bodyPr/>
          <a:lstStyle/>
          <a:p>
            <a:r>
              <a:rPr lang="sl-SI" altLang="sl-SI" sz="6000" b="1"/>
              <a:t>ESKIMI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0C2D8160-AAA0-453F-BC49-240AFB686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268413"/>
            <a:ext cx="2303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/>
              <a:t>INUITI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197495CC-AA20-47EB-92A6-973B60EAC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349500"/>
            <a:ext cx="3097212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sz="2400"/>
              <a:t>OBALE GRENLANDIJE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sz="2400"/>
              <a:t>SEVERNA AMERIKA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sz="2400"/>
              <a:t>AZIJA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AED725B5-B976-4363-A55F-7EE8A99C4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708275"/>
            <a:ext cx="42116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sz="2400"/>
              <a:t>SREDNJE RASTI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sz="2400"/>
              <a:t>RUNENO RJAVE POLTI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sz="2400"/>
              <a:t>ČRNIH LAS</a:t>
            </a:r>
          </a:p>
        </p:txBody>
      </p:sp>
      <p:pic>
        <p:nvPicPr>
          <p:cNvPr id="16394" name="Picture 10" descr="isd">
            <a:extLst>
              <a:ext uri="{FF2B5EF4-FFF2-40B4-BE49-F238E27FC236}">
                <a16:creationId xmlns:a16="http://schemas.microsoft.com/office/drawing/2014/main" id="{4537D23B-307E-4A3D-B2AF-E7B5AEC9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57563"/>
            <a:ext cx="2581275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8" name="AutoShape 14">
            <a:extLst>
              <a:ext uri="{FF2B5EF4-FFF2-40B4-BE49-F238E27FC236}">
                <a16:creationId xmlns:a16="http://schemas.microsoft.com/office/drawing/2014/main" id="{9BD0188B-F6B8-4F39-AFF8-7E4ECB040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341438"/>
            <a:ext cx="360362" cy="1943100"/>
          </a:xfrm>
          <a:prstGeom prst="downArrow">
            <a:avLst>
              <a:gd name="adj1" fmla="val 50000"/>
              <a:gd name="adj2" fmla="val 134802"/>
            </a:avLst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6399" name="AutoShape 15">
            <a:extLst>
              <a:ext uri="{FF2B5EF4-FFF2-40B4-BE49-F238E27FC236}">
                <a16:creationId xmlns:a16="http://schemas.microsoft.com/office/drawing/2014/main" id="{CAA28A3C-4A12-4B23-891E-D8007AC4CE3F}"/>
              </a:ext>
            </a:extLst>
          </p:cNvPr>
          <p:cNvSpPr>
            <a:spLocks noChangeArrowheads="1"/>
          </p:cNvSpPr>
          <p:nvPr/>
        </p:nvSpPr>
        <p:spPr bwMode="auto">
          <a:xfrm rot="2027170">
            <a:off x="2039938" y="962025"/>
            <a:ext cx="449262" cy="1503363"/>
          </a:xfrm>
          <a:prstGeom prst="downArrow">
            <a:avLst>
              <a:gd name="adj1" fmla="val 50000"/>
              <a:gd name="adj2" fmla="val 83657"/>
            </a:avLst>
          </a:prstGeom>
          <a:gradFill rotWithShape="1">
            <a:gsLst>
              <a:gs pos="0">
                <a:schemeClr val="bg1"/>
              </a:gs>
              <a:gs pos="50000">
                <a:schemeClr val="tx1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6400" name="AutoShape 16">
            <a:extLst>
              <a:ext uri="{FF2B5EF4-FFF2-40B4-BE49-F238E27FC236}">
                <a16:creationId xmlns:a16="http://schemas.microsoft.com/office/drawing/2014/main" id="{C4CA90AC-5D72-49A2-A217-42CD0CA5F98E}"/>
              </a:ext>
            </a:extLst>
          </p:cNvPr>
          <p:cNvSpPr>
            <a:spLocks noChangeArrowheads="1"/>
          </p:cNvSpPr>
          <p:nvPr/>
        </p:nvSpPr>
        <p:spPr bwMode="auto">
          <a:xfrm rot="-714370">
            <a:off x="5216525" y="1338263"/>
            <a:ext cx="361950" cy="1366837"/>
          </a:xfrm>
          <a:prstGeom prst="downArrow">
            <a:avLst>
              <a:gd name="adj1" fmla="val 50000"/>
              <a:gd name="adj2" fmla="val 94408"/>
            </a:avLst>
          </a:prstGeom>
          <a:gradFill rotWithShape="1">
            <a:gsLst>
              <a:gs pos="0">
                <a:schemeClr val="bg1"/>
              </a:gs>
              <a:gs pos="5000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6401" name="AutoShape 17">
            <a:extLst>
              <a:ext uri="{FF2B5EF4-FFF2-40B4-BE49-F238E27FC236}">
                <a16:creationId xmlns:a16="http://schemas.microsoft.com/office/drawing/2014/main" id="{3B4CFE56-8F45-4FBF-97A3-7AACC7467A92}"/>
              </a:ext>
            </a:extLst>
          </p:cNvPr>
          <p:cNvSpPr>
            <a:spLocks noChangeArrowheads="1"/>
          </p:cNvSpPr>
          <p:nvPr/>
        </p:nvSpPr>
        <p:spPr bwMode="auto">
          <a:xfrm rot="-3215521">
            <a:off x="5870575" y="654050"/>
            <a:ext cx="374650" cy="863600"/>
          </a:xfrm>
          <a:prstGeom prst="downArrow">
            <a:avLst>
              <a:gd name="adj1" fmla="val 50000"/>
              <a:gd name="adj2" fmla="val 57627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/>
      <p:bldP spid="16390" grpId="0"/>
      <p:bldP spid="163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195087A-4518-4686-855E-A166AB1A3F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r>
              <a:rPr lang="sl-SI" altLang="sl-SI" sz="6000" b="1"/>
              <a:t>AMERIŠKI INDIJANCI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CF8FE8C4-4A26-4088-ACCB-C91FF2E9D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844675"/>
            <a:ext cx="21605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/>
              <a:t>Indijanci izvorno pripadajo </a:t>
            </a:r>
            <a:r>
              <a:rPr lang="sl-SI" altLang="sl-SI" sz="2800" i="1"/>
              <a:t>Mongolidom</a:t>
            </a:r>
            <a:r>
              <a:rPr lang="sl-SI" altLang="sl-SI"/>
              <a:t> </a:t>
            </a:r>
          </a:p>
        </p:txBody>
      </p:sp>
      <p:pic>
        <p:nvPicPr>
          <p:cNvPr id="23557" name="Picture 5" descr="redcloud">
            <a:extLst>
              <a:ext uri="{FF2B5EF4-FFF2-40B4-BE49-F238E27FC236}">
                <a16:creationId xmlns:a16="http://schemas.microsoft.com/office/drawing/2014/main" id="{B465E185-D2AD-4FE4-8519-F27736D24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28775"/>
            <a:ext cx="3492500" cy="49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E49AF090-3773-4482-A717-7B96648DA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860800"/>
            <a:ext cx="338455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/>
              <a:t>Pred okoli 12.000 leti so prišli iz Sibirije lovci in nabiralci prek Beringove ožine v Ameriko. </a:t>
            </a:r>
          </a:p>
        </p:txBody>
      </p:sp>
      <p:sp>
        <p:nvSpPr>
          <p:cNvPr id="23560" name="AutoShape 8">
            <a:extLst>
              <a:ext uri="{FF2B5EF4-FFF2-40B4-BE49-F238E27FC236}">
                <a16:creationId xmlns:a16="http://schemas.microsoft.com/office/drawing/2014/main" id="{5C3EDE98-0519-4165-8E6B-66068A8CB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1196975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3561" name="AutoShape 9">
            <a:extLst>
              <a:ext uri="{FF2B5EF4-FFF2-40B4-BE49-F238E27FC236}">
                <a16:creationId xmlns:a16="http://schemas.microsoft.com/office/drawing/2014/main" id="{9ABA9994-7497-4F4E-84CB-02E743276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341438"/>
            <a:ext cx="503237" cy="2303462"/>
          </a:xfrm>
          <a:prstGeom prst="downArrow">
            <a:avLst>
              <a:gd name="adj1" fmla="val 50000"/>
              <a:gd name="adj2" fmla="val 114432"/>
            </a:avLst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/>
      <p:bldP spid="235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isd">
            <a:extLst>
              <a:ext uri="{FF2B5EF4-FFF2-40B4-BE49-F238E27FC236}">
                <a16:creationId xmlns:a16="http://schemas.microsoft.com/office/drawing/2014/main" id="{912541A9-068C-4895-89BD-058FA054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11493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6475C31D-F062-4174-9827-CB817A8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65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 descr="Kenojuak_Ashevak_1_1997-05-09_cropped">
            <a:extLst>
              <a:ext uri="{FF2B5EF4-FFF2-40B4-BE49-F238E27FC236}">
                <a16:creationId xmlns:a16="http://schemas.microsoft.com/office/drawing/2014/main" id="{509A23D1-8D61-4705-AB5F-F08FE6E6C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5038"/>
            <a:ext cx="2284413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asuka">
            <a:extLst>
              <a:ext uri="{FF2B5EF4-FFF2-40B4-BE49-F238E27FC236}">
                <a16:creationId xmlns:a16="http://schemas.microsoft.com/office/drawing/2014/main" id="{EFE0ACC8-A9EB-439F-804E-3A028C8F5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0"/>
            <a:ext cx="2586037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>
            <a:extLst>
              <a:ext uri="{FF2B5EF4-FFF2-40B4-BE49-F238E27FC236}">
                <a16:creationId xmlns:a16="http://schemas.microsoft.com/office/drawing/2014/main" id="{8F544A0E-367F-488D-B8AC-B176FCF7E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1371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4" name="Picture 24">
            <a:extLst>
              <a:ext uri="{FF2B5EF4-FFF2-40B4-BE49-F238E27FC236}">
                <a16:creationId xmlns:a16="http://schemas.microsoft.com/office/drawing/2014/main" id="{2BBB0421-B88E-4BEE-9649-7EECEDE5E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38100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5" name="Picture 25" descr="Maggie_Cheung">
            <a:extLst>
              <a:ext uri="{FF2B5EF4-FFF2-40B4-BE49-F238E27FC236}">
                <a16:creationId xmlns:a16="http://schemas.microsoft.com/office/drawing/2014/main" id="{484EAA62-1FA3-4D77-A923-8D89CF704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143375"/>
            <a:ext cx="2667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27">
            <a:extLst>
              <a:ext uri="{FF2B5EF4-FFF2-40B4-BE49-F238E27FC236}">
                <a16:creationId xmlns:a16="http://schemas.microsoft.com/office/drawing/2014/main" id="{6731E42C-B1AD-4DEE-B82C-3B68D3D24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291623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8" name="Picture 28" descr="Japonka">
            <a:extLst>
              <a:ext uri="{FF2B5EF4-FFF2-40B4-BE49-F238E27FC236}">
                <a16:creationId xmlns:a16="http://schemas.microsoft.com/office/drawing/2014/main" id="{A4932518-3B2A-4AEE-A6AC-65803FF97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05038"/>
            <a:ext cx="18097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30" descr="multimedia">
            <a:extLst>
              <a:ext uri="{FF2B5EF4-FFF2-40B4-BE49-F238E27FC236}">
                <a16:creationId xmlns:a16="http://schemas.microsoft.com/office/drawing/2014/main" id="{6C390A8E-D952-491E-93D6-125DF8F4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3073400"/>
            <a:ext cx="3736975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Default Design</vt:lpstr>
      <vt:lpstr> RUMENA  RASA</vt:lpstr>
      <vt:lpstr>RUMENA RASA</vt:lpstr>
      <vt:lpstr>Posebnosti pri rumeni rasi</vt:lpstr>
      <vt:lpstr>PODRASE</vt:lpstr>
      <vt:lpstr>ESKIMI</vt:lpstr>
      <vt:lpstr>AMERIŠKI INDIJANCI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2019-05-31T08:40:57Z</dcterms:created>
  <dcterms:modified xsi:type="dcterms:W3CDTF">2019-05-31T08:40:57Z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