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8" r:id="rId4"/>
    <p:sldId id="263" r:id="rId5"/>
    <p:sldId id="264" r:id="rId6"/>
    <p:sldId id="265" r:id="rId7"/>
    <p:sldId id="266" r:id="rId8"/>
    <p:sldId id="270" r:id="rId9"/>
    <p:sldId id="258" r:id="rId10"/>
    <p:sldId id="267" r:id="rId11"/>
    <p:sldId id="259" r:id="rId12"/>
    <p:sldId id="269" r:id="rId13"/>
    <p:sldId id="260" r:id="rId14"/>
    <p:sldId id="261" r:id="rId15"/>
    <p:sldId id="262" r:id="rId16"/>
    <p:sldId id="271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C2591-B4F9-4BB3-8880-D5E432D2A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B749C-3E4A-4536-99B9-442D1E3CD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0537F-DBD5-4A86-AD72-4CD28135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755A-8B0B-4016-8D1F-EADE9679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3876-D754-4EF4-AA81-71955096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E81A8-0FBF-419C-83FF-7EC4EC1235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277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394E-16DA-4106-8ECC-7ABFC254E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65F38-2C69-415B-8153-CB9466468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C0DD1-5063-4AE8-912D-F5A69179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79F0C-A7BD-4284-A2EE-AB4915B2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A8AB9-C4AE-4C84-A97A-E3CBB572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DEEE0-1434-4EB8-86C4-D9BEF0BFCA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480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F579C5-14B5-4643-8B93-E75CB02FD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E1C8E-A75C-44F9-946B-5A4CD6822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03D85-DAB2-4334-B3C1-44251CEA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CB77-41B2-42E8-B821-E0B4FD74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C3992-F05B-4639-BF4E-22FC39AF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57325-1D83-4E5A-BB01-EF4962B937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46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BC94-4634-4174-AA98-2006A472B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0E1C9-7884-4684-AD5A-7821A6F1C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6E396-37D0-41C8-9E3C-0E5EF181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59F75-17BA-4BA9-B1C1-ECDFD804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0AE4B-DFD1-43A1-8D78-D897EAAE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CFB2-4A12-4BFF-882C-1605C73BD0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291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D89E-DF33-4F7B-8BE1-7825D545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93506-CA0B-459E-A844-263BD5049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413D5-92AA-43C0-9659-467ED011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5B3D-2239-4119-9521-023C022F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092D-7A30-45FF-93C4-F818B7FA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3700E-7873-42DC-9672-4A750D1DA7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547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B8EB-0DD5-4A83-8D54-0BE0BFCF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7E6BD-88C9-46C3-908D-E32B5213D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BFD5F-B3E5-4FC8-BDB9-D2BE59595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E0933-C8C4-40C4-A51C-3E27BB80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FA5EC-077E-4C4C-A873-99AF7557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9B558-93EE-40DF-955B-DF76BFF8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F63D-E3C7-45A6-8347-E34DB559C6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031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345B3-FEDF-43D4-A391-FBA3AFB8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A4D96-7463-42B7-BAAE-2114D503F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0844A-0B4C-494A-92EC-02D38B38B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BC002-28E1-4086-B62F-7AFB91509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A8A62-8AD1-42BC-93D7-6D091A424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5CF10A-0B29-41DB-8320-C203CA0B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9A813-529E-41A8-B18C-6C361C36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791B9-361E-49BE-B335-964E33D2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EA555-D63B-46CF-97E2-50C87C3FF6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580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DEFC-4728-48AE-875D-C5BF6B04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5E477-DF05-4AA3-9CE8-961F54ED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0B1D8-CEF1-420F-BE2E-76EFE6D4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CE3A5-95F3-4882-9FAD-C6711ABB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5581A-44D0-47A4-9F7D-281DD99C44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177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E50D8-1F10-4162-ABE6-8639E708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52759-0591-4CF6-9A88-C3038B25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676A7-91CB-4CB0-94F4-54EE3FAF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FC556-02CE-410E-91B7-B929CB9220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64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51DE-CD60-41E5-8FF8-0F2AB657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5DEEE-689F-4091-BA8E-0C4C4C839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BF7ED-8626-4A14-BB0D-FD7EA958D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AFD3D-D55D-4C9B-B04B-B5924D74F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E5680-F9BF-4BA7-9F84-E5CDFD79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3EAE3-51BE-4803-8044-2EBCAD8F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CECAC-066F-4BD7-89A1-C8B3A468B1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548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9983-1BA0-41D8-A890-2FFF195D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C4312-F870-413C-97A7-566A984D7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866DB-4050-42B7-BE0C-E5D3780F8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D41DF-E6D7-4C42-BEF6-C6A69AF1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C4379-3C0D-49A2-A1B8-8A924639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FC60E-2723-4816-ADDF-0478C395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EEB6F-F519-42BE-9725-78900958FB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8355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FF6600"/>
          </a:fgClr>
          <a:bgClr>
            <a:srgbClr val="FF99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1E4260-A9CB-4C71-A7E6-3B2E44AA1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9AEF34-A1A2-4D1C-9E76-1CA439FCB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5EC3727-5816-4B14-A8B5-D695317894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D6A358-E853-407D-8D21-E100679A1B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86088E-C92E-467F-9048-11A66D1075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B91F7C-7F03-4722-B4B5-4905C3E03CE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fjGNdotSgD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BEC0185-D8C2-4AFF-9FBF-BE7ADA891B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470025"/>
          </a:xfrm>
        </p:spPr>
        <p:txBody>
          <a:bodyPr anchor="ctr"/>
          <a:lstStyle/>
          <a:p>
            <a:r>
              <a:rPr lang="sl-SI" altLang="sl-SI" sz="7200"/>
              <a:t>RUSIJA</a:t>
            </a:r>
          </a:p>
        </p:txBody>
      </p:sp>
      <p:pic>
        <p:nvPicPr>
          <p:cNvPr id="2052" name="Picture 4" descr="zastava">
            <a:extLst>
              <a:ext uri="{FF2B5EF4-FFF2-40B4-BE49-F238E27FC236}">
                <a16:creationId xmlns:a16="http://schemas.microsoft.com/office/drawing/2014/main" id="{70DCDA93-0394-4F46-883B-459BD51DC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068638"/>
            <a:ext cx="3816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D815F5AB-D486-49E2-993F-91BD544CC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4581525"/>
            <a:ext cx="8147050" cy="1544638"/>
          </a:xfrm>
        </p:spPr>
        <p:txBody>
          <a:bodyPr/>
          <a:lstStyle/>
          <a:p>
            <a:r>
              <a:rPr lang="sl-SI" altLang="sl-SI">
                <a:hlinkClick r:id="rId2"/>
              </a:rPr>
              <a:t>http://www.youtube.com/watch?v=fjGNdotSgDY</a:t>
            </a:r>
            <a:endParaRPr lang="sl-SI" altLang="sl-SI"/>
          </a:p>
          <a:p>
            <a:pPr>
              <a:buFontTx/>
              <a:buNone/>
            </a:pPr>
            <a:endParaRPr lang="sl-SI" altLang="sl-SI"/>
          </a:p>
        </p:txBody>
      </p:sp>
      <p:pic>
        <p:nvPicPr>
          <p:cNvPr id="13316" name="Picture 4" descr="babuška2">
            <a:extLst>
              <a:ext uri="{FF2B5EF4-FFF2-40B4-BE49-F238E27FC236}">
                <a16:creationId xmlns:a16="http://schemas.microsoft.com/office/drawing/2014/main" id="{A0918A02-D135-4372-8DBF-ED95F1A59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49275"/>
            <a:ext cx="429418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346FDB5-439A-4E04-A8D4-FF7EB2B63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Moskva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99F126A-84B9-4629-A2FF-8525E8AFE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Glavno mesto ter najpomembnejše kulturno in izobraževalno središče države</a:t>
            </a:r>
          </a:p>
          <a:p>
            <a:r>
              <a:rPr lang="sl-SI" altLang="sl-SI"/>
              <a:t>Stoji sredi ravnine ob reki Moskva </a:t>
            </a:r>
          </a:p>
        </p:txBody>
      </p:sp>
      <p:pic>
        <p:nvPicPr>
          <p:cNvPr id="5124" name="Picture 4" descr="kremlin5">
            <a:extLst>
              <a:ext uri="{FF2B5EF4-FFF2-40B4-BE49-F238E27FC236}">
                <a16:creationId xmlns:a16="http://schemas.microsoft.com/office/drawing/2014/main" id="{10F5957A-EA54-4EBB-814B-5E28DF009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89363"/>
            <a:ext cx="381635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B3FF706-083E-442B-A931-3B3D844E6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2C11711-AE99-4A93-B01A-78F5BF5AF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0A25EA37-F161-4A16-AC96-09250B32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71438"/>
            <a:ext cx="862965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C84A949-F2AE-4838-A7AC-7AA35831C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Sankt Peterburg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D9200AD-AE8D-4A95-8B17-F551E56D2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sl-SI" altLang="sl-SI"/>
              <a:t>Od leta 1924 do 1991 se je mesto imenovalo Leningrad</a:t>
            </a:r>
          </a:p>
          <a:p>
            <a:pPr marL="609600" indent="-609600"/>
            <a:r>
              <a:rPr lang="sl-SI" altLang="sl-SI"/>
              <a:t>Je drugo najpomembnejše rusko mesto in kulturno središče.</a:t>
            </a:r>
            <a:r>
              <a:rPr lang="sl-SI" altLang="sl-SI" sz="2800"/>
              <a:t> </a:t>
            </a:r>
          </a:p>
        </p:txBody>
      </p:sp>
      <p:pic>
        <p:nvPicPr>
          <p:cNvPr id="6148" name="Picture 4" descr="nevski-prospekt">
            <a:extLst>
              <a:ext uri="{FF2B5EF4-FFF2-40B4-BE49-F238E27FC236}">
                <a16:creationId xmlns:a16="http://schemas.microsoft.com/office/drawing/2014/main" id="{7E74D2DB-2E16-4A78-9271-2F923DF8C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359251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CF374F3B-4319-4561-9B0F-7BBF7B704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02025"/>
            <a:ext cx="4138612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F140E3E-5FB6-41B2-9B94-88E96E0CC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Bajkalsko jezero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91C9136-131D-4FD8-930B-71768AF7C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Je po prostornini največje sladkovodno jezero na svetu</a:t>
            </a:r>
          </a:p>
          <a:p>
            <a:r>
              <a:rPr lang="sl-SI" altLang="sl-SI"/>
              <a:t>Globoko je do 1741 m</a:t>
            </a:r>
          </a:p>
          <a:p>
            <a:r>
              <a:rPr lang="sl-SI" altLang="sl-SI"/>
              <a:t>V njem prebivajo številne endemitske živali </a:t>
            </a:r>
            <a:r>
              <a:rPr lang="sl-SI" altLang="sl-SI" sz="1800"/>
              <a:t>(bajkalski tjulenj)</a:t>
            </a:r>
            <a:endParaRPr lang="sl-SI" altLang="sl-SI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462ADE4-C07C-43EF-923C-C7D71A23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89363"/>
            <a:ext cx="2481262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B3ED4F4-1C1B-4C08-9106-CA01512811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Kamčatka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D116AA8-7AEC-449F-9CC4-1D878FF96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Je 1200 km dolg polotok med Ohotskim in Beringovim morjem z 29 delujočimi ognjeniki in drugimi vulkanskimi pojavi</a:t>
            </a:r>
          </a:p>
          <a:p>
            <a:r>
              <a:rPr lang="sl-SI" altLang="sl-SI"/>
              <a:t>Kamčatski ognjeniki so del svetovne dediščine Unesca </a:t>
            </a:r>
          </a:p>
        </p:txBody>
      </p:sp>
      <p:pic>
        <p:nvPicPr>
          <p:cNvPr id="8196" name="Picture 4" descr="kamchatka-02">
            <a:extLst>
              <a:ext uri="{FF2B5EF4-FFF2-40B4-BE49-F238E27FC236}">
                <a16:creationId xmlns:a16="http://schemas.microsoft.com/office/drawing/2014/main" id="{C523F287-56A9-4327-8435-3BF254F27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33825"/>
            <a:ext cx="3732212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14FAB0E3-3EBB-43D3-98CD-CF186EDBB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2762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EE0E1E3-3A55-4967-9B74-258A12B5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BCBDE013-258E-4B20-9362-E74243B7091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0"/>
            <a:ext cx="5219700" cy="2870200"/>
          </a:xfrm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A33644AC-AB8F-42FA-8FFA-8EC8E794C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3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2908666E-28DB-4266-9F04-8DB2CE3D0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52738"/>
            <a:ext cx="5219700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52F6D85-DD85-424C-B134-F6CED1378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Splošni podatki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821788C-441D-4ACF-8996-0C4EF1974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Uradno ime: Российская федерация – Ruska federacija</a:t>
            </a:r>
          </a:p>
          <a:p>
            <a:r>
              <a:rPr lang="sl-SI" altLang="sl-SI"/>
              <a:t>Državna ureditev: predsedniška zvezna republika</a:t>
            </a:r>
          </a:p>
          <a:p>
            <a:r>
              <a:rPr lang="sl-SI" altLang="sl-SI"/>
              <a:t>Površina: 17.075.400 km</a:t>
            </a:r>
            <a:r>
              <a:rPr lang="en-US" altLang="sl-SI">
                <a:cs typeface="Arial" panose="020B0604020202020204" pitchFamily="34" charset="0"/>
              </a:rPr>
              <a:t>²</a:t>
            </a:r>
          </a:p>
          <a:p>
            <a:r>
              <a:rPr lang="sl-SI" altLang="sl-SI"/>
              <a:t>Število prebivalcev: 145 mil</a:t>
            </a:r>
          </a:p>
          <a:p>
            <a:r>
              <a:rPr lang="sl-SI" altLang="sl-SI"/>
              <a:t>Denarna enota: ruski rubelj (RUR)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614C9DF6-554E-45A5-BB65-881B99894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1075"/>
            <a:ext cx="6008687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7137CBE-C434-456E-AFA3-3F3727F7F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altLang="sl-SI"/>
              <a:t>Naravne razmere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FC4C98F-CD53-477E-9246-9804810DF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Rusija sega od Baltskega in Črnega morja na zahodu do Tihega oceana na vzhodu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Povezuje Evropo in Azijo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Vzhodno od Urala </a:t>
            </a:r>
            <a:r>
              <a:rPr lang="sl-SI" altLang="sl-SI" sz="2800">
                <a:sym typeface="Wingdings" panose="05000000000000000000" pitchFamily="2" charset="2"/>
              </a:rPr>
              <a:t> Sibirija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Podnebje je večinoma celinsko, na severu subarktično in arktično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najnižja temperatura v naseljenem kraju doslej,  -71,1 °C.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Volga, Severna Dvina, Pečora, Ob, Jenisej, Lena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Kaspijsko jezero je največje rusko jezero (371.000 km2), slano in brez odtoka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8FF82B15-F760-422B-8C39-C0748A5D1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704850"/>
            <a:ext cx="42862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8F166A3-C615-4855-92C0-4AA220DFE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Gospodarstvo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1588E78-4958-4908-B06A-ABF099C57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Ribištvo je razvito v nekaterih morjih (Barentsovo, Belo, Japonsko), v večjih jezerih (Kaspijsko, Bajkalsko, Oneško)</a:t>
            </a:r>
          </a:p>
          <a:p>
            <a:r>
              <a:rPr lang="sl-SI" altLang="sl-SI" sz="2800"/>
              <a:t>Zaradi onesnaženja rek je ribolov v zadnjih letih močno upadel</a:t>
            </a:r>
          </a:p>
          <a:p>
            <a:r>
              <a:rPr lang="sl-SI" altLang="sl-SI" sz="2800"/>
              <a:t>Ruski kaviar </a:t>
            </a:r>
          </a:p>
          <a:p>
            <a:r>
              <a:rPr lang="sl-SI" altLang="sl-SI" sz="2800"/>
              <a:t>Rusija ima največje gozdne površine na svetu </a:t>
            </a:r>
          </a:p>
          <a:p>
            <a:r>
              <a:rPr lang="sl-SI" altLang="sl-SI" sz="2800"/>
              <a:t>Deli Sirije zaradi težke dostopnosti še dokaj nedotaknjeni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490719B7-7F43-42F6-AECA-280182ADE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6264275"/>
          </a:xfrm>
        </p:spPr>
        <p:txBody>
          <a:bodyPr/>
          <a:lstStyle/>
          <a:p>
            <a:r>
              <a:rPr lang="sl-SI" altLang="sl-SI" sz="2800"/>
              <a:t>Rusija je med vodilnimi na svetu pri proizvajanju železove rude, diamantov, zlata, platine, kositra, cinka in srebra </a:t>
            </a:r>
          </a:p>
          <a:p>
            <a:r>
              <a:rPr lang="sl-SI" altLang="sl-SI" sz="2800"/>
              <a:t>največja črpališča nafte in zemeljskega plina so v  Zahodnosibirskem nižavju </a:t>
            </a:r>
          </a:p>
          <a:p>
            <a:r>
              <a:rPr lang="sl-SI" altLang="sl-SI" sz="2800"/>
              <a:t>Rusija je četrta na svetu po proizvodnji električne energije (70% v TE)</a:t>
            </a:r>
          </a:p>
          <a:p>
            <a:r>
              <a:rPr lang="sl-SI" altLang="sl-SI" sz="2800"/>
              <a:t>Cestni promet je razvit le v evropskem delu </a:t>
            </a:r>
          </a:p>
          <a:p>
            <a:r>
              <a:rPr lang="sl-SI" altLang="sl-SI" sz="2800"/>
              <a:t>Železniški promet </a:t>
            </a:r>
            <a:r>
              <a:rPr lang="sl-SI" altLang="sl-SI" sz="2800">
                <a:sym typeface="Wingdings" panose="05000000000000000000" pitchFamily="2" charset="2"/>
              </a:rPr>
              <a:t> Transsibirska železnica </a:t>
            </a:r>
          </a:p>
          <a:p>
            <a:r>
              <a:rPr lang="sl-SI" altLang="sl-SI" sz="2800">
                <a:sym typeface="Wingdings" panose="05000000000000000000" pitchFamily="2" charset="2"/>
              </a:rPr>
              <a:t>Pomembna pristanišča v Rusiji so Vladivostok ob Tihem oceanu in Kaliningrad ter Sankt Peterburg ob Baltskem morju.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TransSiberian">
            <a:extLst>
              <a:ext uri="{FF2B5EF4-FFF2-40B4-BE49-F238E27FC236}">
                <a16:creationId xmlns:a16="http://schemas.microsoft.com/office/drawing/2014/main" id="{2509FC69-E7E0-4ECD-A095-779D0B449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59864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C5FDB49-D617-4536-A549-CDB4F7D6F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Znamenitosti in zanimivosti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5423C8A-BF2D-4B78-B767-D0052AC9A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Razen Sankt Peterburga in Moskve je Rusija turistično šibko razvita </a:t>
            </a:r>
          </a:p>
          <a:p>
            <a:r>
              <a:rPr lang="sl-SI" altLang="sl-SI"/>
              <a:t>Samovar: poseben ruski čajnik</a:t>
            </a:r>
          </a:p>
          <a:p>
            <a:r>
              <a:rPr lang="sl-SI" altLang="sl-SI"/>
              <a:t>Babuška</a:t>
            </a:r>
          </a:p>
          <a:p>
            <a:r>
              <a:rPr lang="sl-SI" altLang="sl-SI"/>
              <a:t>Kazačok – ruski ples</a:t>
            </a:r>
          </a:p>
          <a:p>
            <a:r>
              <a:rPr lang="sl-SI" altLang="sl-SI"/>
              <a:t>Zmaga na evroviziji 2008 </a:t>
            </a:r>
          </a:p>
        </p:txBody>
      </p:sp>
      <p:pic>
        <p:nvPicPr>
          <p:cNvPr id="4100" name="Picture 4" descr="samovar">
            <a:extLst>
              <a:ext uri="{FF2B5EF4-FFF2-40B4-BE49-F238E27FC236}">
                <a16:creationId xmlns:a16="http://schemas.microsoft.com/office/drawing/2014/main" id="{645DE7E7-2085-406E-A0C6-046E9F655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13100"/>
            <a:ext cx="24860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Privzeti načrt</vt:lpstr>
      <vt:lpstr>RUSIJA</vt:lpstr>
      <vt:lpstr>Splošni podatki</vt:lpstr>
      <vt:lpstr>PowerPoint Presentation</vt:lpstr>
      <vt:lpstr>Naravne razmere</vt:lpstr>
      <vt:lpstr>PowerPoint Presentation</vt:lpstr>
      <vt:lpstr>Gospodarstvo</vt:lpstr>
      <vt:lpstr>PowerPoint Presentation</vt:lpstr>
      <vt:lpstr>PowerPoint Presentation</vt:lpstr>
      <vt:lpstr>Znamenitosti in zanimivosti</vt:lpstr>
      <vt:lpstr>PowerPoint Presentation</vt:lpstr>
      <vt:lpstr>Moskva</vt:lpstr>
      <vt:lpstr>PowerPoint Presentation</vt:lpstr>
      <vt:lpstr>Sankt Peterburg</vt:lpstr>
      <vt:lpstr>Bajkalsko jezero</vt:lpstr>
      <vt:lpstr>Kamčatka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2019-05-31T08:40:57Z</dcterms:created>
  <dcterms:modified xsi:type="dcterms:W3CDTF">2019-05-31T08:40:57Z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