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1" r:id="rId5"/>
    <p:sldId id="276" r:id="rId6"/>
    <p:sldId id="259" r:id="rId7"/>
    <p:sldId id="277" r:id="rId8"/>
    <p:sldId id="278" r:id="rId9"/>
    <p:sldId id="262" r:id="rId10"/>
    <p:sldId id="279" r:id="rId11"/>
    <p:sldId id="260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54" d="100"/>
          <a:sy n="154" d="100"/>
        </p:scale>
        <p:origin x="12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ACE0C7A3-511D-42E5-A99F-E29A1F72F6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FA9C682F-DA9D-4C00-B960-61C609F7AE9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D2B30C-E5D0-4515-9BCE-311F095E2D0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B2BE0532-9AAD-45B0-9D0D-C3EEE5E8D5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F5C9A199-1827-4DBF-9D55-3D4E4B54C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6644141E-B151-4DA5-B039-00D023C4D1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C8D9D6DC-57CF-4318-A733-D2B9B27CFA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F4ABC1-F593-4DDD-9DE9-2607EEDE9AA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grada stranske slike 1">
            <a:extLst>
              <a:ext uri="{FF2B5EF4-FFF2-40B4-BE49-F238E27FC236}">
                <a16:creationId xmlns:a16="http://schemas.microsoft.com/office/drawing/2014/main" id="{40C3A3FB-D6BD-4109-A10C-A5BD67E9A0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Ograda opomb 2">
            <a:extLst>
              <a:ext uri="{FF2B5EF4-FFF2-40B4-BE49-F238E27FC236}">
                <a16:creationId xmlns:a16="http://schemas.microsoft.com/office/drawing/2014/main" id="{2FC312A5-997B-4E35-BB6E-07D43FD004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7652" name="Ograda številke diapozitiva 3">
            <a:extLst>
              <a:ext uri="{FF2B5EF4-FFF2-40B4-BE49-F238E27FC236}">
                <a16:creationId xmlns:a16="http://schemas.microsoft.com/office/drawing/2014/main" id="{31C283A3-42EF-417B-B3F5-AA68E8C7A6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5AE56C2-ECD9-4792-B576-4A70D616CC9F}" type="slidenum">
              <a:rPr lang="sl-SI" altLang="sl-SI"/>
              <a:pPr/>
              <a:t>13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A3ECCA8-D170-4C4D-948F-9033A69C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6A4D-36DF-453A-9ED9-837D6654A33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32BC596-8D24-480D-9968-FA042934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A3C6053-B9C8-4C52-AE76-B3D85521A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71329-9368-4B8E-8970-40DABF564F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199311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9BAA515-4128-48B9-B52F-F27D642E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5FFB-C50A-464D-BE74-0AA1FE36D55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45AE60C-5CDE-48C2-BC13-53B792C0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CD632F1-CC58-4534-B7B6-DFA99012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21295-7407-478F-8655-127A610953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36335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99EC854-2274-4E58-B023-74D16381A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E9EDC-7BCD-4F83-B1D2-FD0125A507F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0E419CD-D305-4A1C-9B35-04813679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9140F32-6BA2-4404-AD2F-086E45BB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53D2-11BB-4F5A-8CA6-F9872232E3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211641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A6CBD86-1268-49B5-8F19-0FD50669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73EA7-9078-4FAD-9C2B-BA3985B2D81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5EAE666-A192-4A57-BAA3-17CED5A5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C32C511-3FE3-48D9-B635-92C684A2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8EEE8-D428-4779-A292-9866FA6C8D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376183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195177E-FA3E-4487-A470-8A216393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D05DC-0FAB-416E-9F1F-05EE47D4E43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22B608E-08AF-4576-81D2-DD5FB40A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909C5C4-CC3E-488A-A904-493380A5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BAA10-6DB2-44A0-A39C-E310E47247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98140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877742A-67FC-4639-8CB1-A004DBB5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9BC-79DC-4446-8FE1-A2C023EA456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72B8388-68CF-4AF0-8495-6F2C2915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D26E748-8258-4196-9122-87BCCC3C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6C972-BA76-4251-9697-8297E5A0F2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429844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3C77F122-E41A-4B57-8960-A5CB0DDF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4935C-9260-48AA-B9EB-9F1C8EFDD97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38EFBAA5-0112-48EE-B80E-26F8602B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3876AEF6-3CA6-4167-8DAE-402B9488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099C-12F8-4871-9579-57B7960DB8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039145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15B0C535-DDE1-45CC-A528-B5903111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588E-5680-42EA-BCE2-94175CE2B0F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2912D4FB-FE53-425C-8E0E-3517D4A70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10602BAB-06B7-4E9F-B28F-3FEA8E52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BECD1-5898-4453-9819-59D757E6C4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456149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3C475A8E-D5B5-484F-9C23-01994D1D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B270-0154-45FD-9A5A-B27AE0E4CBC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F927B71A-00BA-4254-9D34-00E35A9B3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7D2F8537-1244-4375-BA40-ED3F44A2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C04FE-DCEF-4526-AC39-5E8767E354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050716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50B6A3E-E479-4D35-BC4E-A4DA42DA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A9CE2-C1E1-464D-83B8-A28457B0AFA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EDB3999-5B14-4BEA-AAE3-3CABA8549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20B591E-4D58-46C5-A077-9D31D3E1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EDBEF-3CA9-4FDB-8BD7-29B68D38D3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033757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7631BB5-937E-4D97-96FD-A82E5F69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CF85E-7DF7-43B8-A574-787A0838334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26A9971-9B65-4EAD-9E3C-CA586EED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2FD0D8C-CC77-409F-AAF1-A15102EA2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9E56C-A1C6-4A46-8895-96CA600B0C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912079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D8960753-E4E9-4D9D-8924-E5BC1CCB56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640F00CF-B1C7-49B8-87A1-E2913CFED9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AFDA317-1518-4F5C-B371-5CCF19124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F57A9B-3C28-473A-8997-514649341D4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E0DF381-0163-4F88-A50C-19CA58CC2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9D08336-C926-41DF-9199-6887C9B01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5311EA1-1C1A-499E-990A-1D0F3248247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D030F251-67E7-4EE9-868D-9736F2C58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499600" cy="645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Naslov 1">
            <a:extLst>
              <a:ext uri="{FF2B5EF4-FFF2-40B4-BE49-F238E27FC236}">
                <a16:creationId xmlns:a16="http://schemas.microsoft.com/office/drawing/2014/main" id="{C61D1F32-F267-46D3-BFB9-55F9D1FB3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693988"/>
            <a:ext cx="7772400" cy="1470025"/>
          </a:xfrm>
        </p:spPr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Rusija</a:t>
            </a:r>
          </a:p>
        </p:txBody>
      </p:sp>
      <p:sp>
        <p:nvSpPr>
          <p:cNvPr id="2053" name="PoljeZBesedilom 4">
            <a:extLst>
              <a:ext uri="{FF2B5EF4-FFF2-40B4-BE49-F238E27FC236}">
                <a16:creationId xmlns:a16="http://schemas.microsoft.com/office/drawing/2014/main" id="{22E2251D-604A-4406-A505-9EC5C63D5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8713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</a:t>
            </a:r>
            <a:r>
              <a:rPr lang="sl-SI" altLang="sl-SI" sz="1000"/>
              <a:t>: http://upload.wikimedia.org/wikipedia/hr/thumb/0/01/Zastava_Ruske_Federacije.svg/250px-Zastava_Ruske_Federacije.svg.png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65FE1B9-5C95-4167-957E-46FF8C0043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9FC07EF0-CD14-4F23-AEAC-0BDB3A6D5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Vodne razmere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A78E3B3-2AEC-4878-8DFA-76F4E7E7C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endParaRPr lang="sl-SI" sz="3300" dirty="0"/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3300" dirty="0"/>
              <a:t>Ob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3300" dirty="0" err="1"/>
              <a:t>Anadir</a:t>
            </a:r>
            <a:endParaRPr lang="sl-SI" sz="3300" dirty="0"/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3300" dirty="0" err="1"/>
              <a:t>Argun</a:t>
            </a:r>
            <a:endParaRPr lang="sl-SI" sz="3300" b="1" dirty="0"/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3300" dirty="0"/>
              <a:t>Desna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3300" dirty="0" err="1"/>
              <a:t>Dnjeper</a:t>
            </a:r>
            <a:endParaRPr lang="sl-SI" sz="3300" b="1" dirty="0"/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3300" dirty="0" err="1"/>
              <a:t>Ilek</a:t>
            </a:r>
            <a:endParaRPr lang="sl-SI" sz="3300" dirty="0"/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3300" dirty="0"/>
              <a:t>Volga 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3300" dirty="0"/>
              <a:t>Neva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3300" b="1" dirty="0"/>
              <a:t>…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br>
              <a:rPr lang="sl-SI" sz="3300" dirty="0"/>
            </a:br>
            <a:endParaRPr lang="sl-SI" sz="3300" dirty="0"/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endParaRPr lang="sl-SI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0028CB7-160E-4627-819A-C4D9437B9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2276475"/>
            <a:ext cx="313848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PoljeZBesedilom 4">
            <a:extLst>
              <a:ext uri="{FF2B5EF4-FFF2-40B4-BE49-F238E27FC236}">
                <a16:creationId xmlns:a16="http://schemas.microsoft.com/office/drawing/2014/main" id="{5B929172-3052-4A03-B9CB-26406D5AF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381750"/>
            <a:ext cx="8208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http://upload.wikimedia.org/wikipedia/commons/8/89/Volga_Ulyanovsk-oliv.jpg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77A275BF-0E04-47AA-9D28-E4496733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Moskva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D2AFF4D6-CDCD-4906-8600-C139DC03B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Največje rusko mesto.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55°45′S, 37°37′V.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880 km</a:t>
            </a:r>
            <a:r>
              <a:rPr lang="sl-SI" altLang="sl-SI" sz="2800" baseline="30000"/>
              <a:t>2.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Ob reki Moskva.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11,2 milijona prebivalcev.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Cerkev Sv. Vasilija Blaženega.</a:t>
            </a:r>
            <a:br>
              <a:rPr lang="sl-SI" altLang="sl-SI" sz="2800"/>
            </a:br>
            <a:endParaRPr lang="sl-SI" altLang="sl-SI" sz="280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F01CE6A-9AF6-4117-AFB9-E5BF66905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1916113"/>
            <a:ext cx="2592388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PoljeZBesedilom 4">
            <a:extLst>
              <a:ext uri="{FF2B5EF4-FFF2-40B4-BE49-F238E27FC236}">
                <a16:creationId xmlns:a16="http://schemas.microsoft.com/office/drawing/2014/main" id="{CD39723B-4B1D-4F52-B486-4471CC487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6362700"/>
            <a:ext cx="8064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http://www.happytours.eu/images/destinations/moskva_majhna.jpg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E89EA82C-96F3-47D6-A701-8AFB79D2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Površje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2323C24-DE4A-48E1-986B-0B4B65B76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dirty="0"/>
              <a:t>Elbrus(5642m). 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dirty="0"/>
              <a:t>Spreminja se zelo počasi. 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dirty="0"/>
              <a:t>Velika površina omogoča raznolike geografske enote.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dirty="0"/>
              <a:t>Zahod leži na Baltskem ščitu in Ruski plošči(Vzhodnoevropsko nižavje).</a:t>
            </a:r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endParaRPr lang="sl-SI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800" dirty="0"/>
          </a:p>
        </p:txBody>
      </p:sp>
      <p:sp>
        <p:nvSpPr>
          <p:cNvPr id="13316" name="PoljeZBesedilom 4">
            <a:extLst>
              <a:ext uri="{FF2B5EF4-FFF2-40B4-BE49-F238E27FC236}">
                <a16:creationId xmlns:a16="http://schemas.microsoft.com/office/drawing/2014/main" id="{87FF9AAA-1F2C-407C-833B-55E247F16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88113"/>
            <a:ext cx="856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http://mapagents.com/images/Raised%20Relief/RussiaDetail2.jpg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959EB6E-440E-4B0D-8458-F2BC4894C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52888"/>
            <a:ext cx="360045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307DF769-843E-461B-B0A6-1B4229D27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Podnebje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AB70CDE6-FF27-4BB9-BC14-0EFA820DE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Večinoma celinsko.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Sever: Subarktično in arktično.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Količina padavin se zmanjšuje od zahoda proti vzhodu.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  <p:sp>
        <p:nvSpPr>
          <p:cNvPr id="14340" name="PoljeZBesedilom 4">
            <a:extLst>
              <a:ext uri="{FF2B5EF4-FFF2-40B4-BE49-F238E27FC236}">
                <a16:creationId xmlns:a16="http://schemas.microsoft.com/office/drawing/2014/main" id="{16ABB93C-8B32-4B6A-955C-72C9739BB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6434138"/>
            <a:ext cx="8281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http://www.gis.si/egw/GSS_T05_P07/img/moskva.jpg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03D59CF-7DDB-4D26-92B8-826A4C1D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13100"/>
            <a:ext cx="26511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410D4F46-851F-4A59-B161-5F5F05C7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Rastlinstvo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4EC157DB-FE7D-422B-A3A4-7BC772213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68413"/>
            <a:ext cx="8229600" cy="4525962"/>
          </a:xfrm>
        </p:spPr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Skrajni Sever:Le tundrsko rastlinstvo, ki proti jugu počasi preide v lesotundro (gozdno tundro), nato pa v iglasti gozd.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Iglasti gozd Rusi imenujejo »tajga«, v njem pa raste tudi breza.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Južno od pasu tajge raste mešani gozd, ki kasneje preide v gozdno stepo, kjer je dreves vedno manj.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Stepsko rastlinstvo na jugu preide v polpuščavsko, nato pa v puščavsko rastlinstvo.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endParaRPr lang="sl-SI" alt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8248117-9524-4F36-A121-F0990DF09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013325"/>
            <a:ext cx="12954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PoljeZBesedilom 4">
            <a:extLst>
              <a:ext uri="{FF2B5EF4-FFF2-40B4-BE49-F238E27FC236}">
                <a16:creationId xmlns:a16="http://schemas.microsoft.com/office/drawing/2014/main" id="{BB279787-E35F-4FAC-9247-762549EC1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383338"/>
            <a:ext cx="6551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http://upload.wikimedia.org/wikipedia/commons/thumb/3/34/DSC03269.JPG/250px-DSC03269.JPG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35750708-16E3-41F0-A881-6D567AA6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Poselitev 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49D3DB0B-473B-46EF-B39F-F103EE335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Večnacionalna država, kjer živi vsaj 120 narodov, od katerih je največ Rusov. Gostota prebivalstva znaša 8,3/km².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Prebivalstvo je razporejeno neenakomerno. Tri četrtine prebivalstva živijo v evropskem delu, kjer so najpogosteje poseljena osrednja območja. 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73A382D6-65A7-4BB9-AC32-6B7692732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Gospodarstvo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5346329-1A8E-4CF7-81F0-3440627B5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3292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b="1" dirty="0"/>
              <a:t>Rudarstvo-</a:t>
            </a:r>
            <a:r>
              <a:rPr lang="sl-SI" sz="2800" dirty="0"/>
              <a:t>Rusija je bogata z rudami. Večina zalog je v azijskem delu države.</a:t>
            </a:r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b="1" dirty="0"/>
              <a:t>Energetika</a:t>
            </a:r>
            <a:r>
              <a:rPr lang="sl-SI" sz="2800" dirty="0"/>
              <a:t>-Energetika je ena izmed strateških panog Rusije, saj Evropa uvozi polovico energije prav iz te države.</a:t>
            </a:r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b="1" dirty="0"/>
              <a:t>Industrija</a:t>
            </a:r>
            <a:r>
              <a:rPr lang="sl-SI" sz="2800" dirty="0"/>
              <a:t>-V času Sovjetske zveze se je razvijala težka industrija, predvsem železarstva in jeklarstva. Še leta 1989 so bili prvi na svetu. </a:t>
            </a:r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b="1" dirty="0"/>
              <a:t>Nafta&amp;Zemeljski plin</a:t>
            </a:r>
            <a:r>
              <a:rPr lang="sl-SI" sz="2800" dirty="0"/>
              <a:t>-Največja nahajališča nafte in zemeljskega plina so v </a:t>
            </a:r>
            <a:r>
              <a:rPr lang="sl-SI" sz="2800" dirty="0" err="1"/>
              <a:t>Zahodnosibirskem</a:t>
            </a:r>
            <a:r>
              <a:rPr lang="sl-SI" sz="2800" dirty="0"/>
              <a:t> nižavju. Rusija je po načrpanem zemeljskem plinu na prvem mestu, po nafti pa na tretjem mestu na svetu.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800" dirty="0"/>
          </a:p>
          <a:p>
            <a:pPr fontAlgn="auto">
              <a:spcAft>
                <a:spcPts val="0"/>
              </a:spcAft>
              <a:defRPr/>
            </a:pPr>
            <a:endParaRPr lang="sl-SI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800" dirty="0"/>
          </a:p>
          <a:p>
            <a:pPr fontAlgn="auto">
              <a:spcAft>
                <a:spcPts val="0"/>
              </a:spcAft>
              <a:defRPr/>
            </a:pPr>
            <a:endParaRPr lang="sl-SI" sz="2800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53AACB8C-06AB-41DB-AFA6-FD4EE4B8A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ZOI Sochi 2014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64890A10-A1FB-4B51-930F-74D8CE822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ZOI potekajo v mestu Soči v Rusiji od 7. do 23 februarja 2014. To so 22. zimske olimpijske igre zapovrstjo. Tekmovalci in tekmovalke bodo skupno tekmovali na 98-tih tekmah v 15-tih disciplinah.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Za organizacijo iger leta 2014 so se potegovala še mesta Bern-Švica, Pjeongčang-Južna Koreja in Salzburg-Avstrija.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CCB4D3C-B21C-4096-B92E-2DC5E495E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4262438"/>
            <a:ext cx="3421063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PoljeZBesedilom 4">
            <a:extLst>
              <a:ext uri="{FF2B5EF4-FFF2-40B4-BE49-F238E27FC236}">
                <a16:creationId xmlns:a16="http://schemas.microsoft.com/office/drawing/2014/main" id="{2D4F62BC-66DE-4806-ABF8-6B9EBDE96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365875"/>
            <a:ext cx="7129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http://designcollector.net/files/sochi2012.jpg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1F8E928C-7089-4873-842F-52F67412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Vladimir Putin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E52813A-4B96-4135-B9DF-4F8D11E82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dirty="0"/>
              <a:t>Rojen Vladimir </a:t>
            </a:r>
            <a:r>
              <a:rPr lang="sl-SI" sz="2800" dirty="0" err="1"/>
              <a:t>Vladimirovič</a:t>
            </a:r>
            <a:r>
              <a:rPr lang="sl-SI" sz="2800" dirty="0"/>
              <a:t> Putin.</a:t>
            </a:r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800" dirty="0"/>
              <a:t>2. predsednik ruske konfederacije.</a:t>
            </a:r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da-DK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7. november 1952 (61 let)</a:t>
            </a:r>
            <a:endParaRPr lang="sl-SI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endParaRPr lang="sl-SI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endParaRPr lang="da-DK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endParaRPr lang="sl-SI" sz="2800" dirty="0">
              <a:solidFill>
                <a:srgbClr val="FF0000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A279793-6544-4E24-89CE-6E7E1FA69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947988"/>
            <a:ext cx="251936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PoljeZBesedilom 5">
            <a:extLst>
              <a:ext uri="{FF2B5EF4-FFF2-40B4-BE49-F238E27FC236}">
                <a16:creationId xmlns:a16="http://schemas.microsoft.com/office/drawing/2014/main" id="{FE820FB1-250E-4434-A539-749F9BB7A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03950"/>
            <a:ext cx="7343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http://upload.wikimedia.org/wikipedia/commons/thumb/a/a9/Vladimir_Putin_official_portrait.jpg/160px-Vladimir_Putin_official_portrait.jpg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46764D39-3DE6-4998-88F7-D5E731C5F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Irina Shayk</a:t>
            </a: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A4DE3F38-FE3E-4427-9CE5-7D0AEC1C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Ruska manekenka.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Žena Cristiana Ronalda.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Rojena Irina Shaykhlislamova.</a:t>
            </a:r>
          </a:p>
          <a:p>
            <a:pPr algn="just">
              <a:buFont typeface="Calibri" panose="020F0502020204030204" pitchFamily="34" charset="0"/>
              <a:buChar char="◊"/>
            </a:pPr>
            <a:r>
              <a:rPr lang="sl-SI" altLang="sl-SI" sz="2800"/>
              <a:t>6. Januar</a:t>
            </a:r>
            <a:r>
              <a:rPr lang="en-US" altLang="sl-SI" sz="2800"/>
              <a:t>, 1986 (28</a:t>
            </a:r>
            <a:r>
              <a:rPr lang="sl-SI" altLang="sl-SI" sz="2800"/>
              <a:t> let</a:t>
            </a:r>
            <a:r>
              <a:rPr lang="en-US" altLang="sl-SI" sz="2800"/>
              <a:t>)</a:t>
            </a:r>
            <a:r>
              <a:rPr lang="sl-SI" altLang="sl-SI" sz="2800"/>
              <a:t>.</a:t>
            </a:r>
          </a:p>
          <a:p>
            <a:pPr algn="just"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AC91837-8D70-434D-8C68-E9C66C3CD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236788"/>
            <a:ext cx="2492375" cy="378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PoljeZBesedilom 5">
            <a:extLst>
              <a:ext uri="{FF2B5EF4-FFF2-40B4-BE49-F238E27FC236}">
                <a16:creationId xmlns:a16="http://schemas.microsoft.com/office/drawing/2014/main" id="{E2201E8F-0680-40AF-A818-E9077E467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6237288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http://upload.wikimedia.org/wikipedia/commons/thumb/b/ba/Irina_Shayk_%28Straighten_Crop%29.jpg/220px-Irina_Shayk_%28Straighten_Crop%29.jpg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9B82B6D2-8C71-4F9D-B689-54ACE953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Kazalo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6638927-A8E8-4DE3-B6F4-B23E4589E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60648" y="1268760"/>
            <a:ext cx="8229600" cy="5517232"/>
          </a:xfrm>
        </p:spPr>
        <p:txBody>
          <a:bodyPr rtlCol="0">
            <a:normAutofit/>
          </a:bodyPr>
          <a:lstStyle/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Zemljevid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Zastava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Denarna enota&amp;EU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Prebivalstvo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Vera 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Jeziki&amp;Narodi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Sosednje države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Vodne razmere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Površje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Podnebje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Rastlinstvo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Poselitev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Moskva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Gospodarstvo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r>
              <a:rPr lang="sl-SI" dirty="0"/>
              <a:t>Zanimivosti/Znamenitosti</a:t>
            </a:r>
          </a:p>
          <a:p>
            <a:pPr lvl="7" algn="ctr">
              <a:buFont typeface="Calibri" panose="020F0502020204030204" pitchFamily="34" charset="0"/>
              <a:buChar char="◊"/>
              <a:defRPr/>
            </a:pPr>
            <a:endParaRPr lang="sl-SI" sz="1600" dirty="0"/>
          </a:p>
          <a:p>
            <a:pPr lvl="7" algn="ctr">
              <a:buFont typeface="Calibri" panose="020F0502020204030204" pitchFamily="34" charset="0"/>
              <a:buChar char="◊"/>
              <a:defRPr/>
            </a:pPr>
            <a:endParaRPr lang="sl-SI" sz="2800" dirty="0"/>
          </a:p>
          <a:p>
            <a:pPr lvl="7" algn="ctr">
              <a:buFont typeface="Calibri" panose="020F0502020204030204" pitchFamily="34" charset="0"/>
              <a:buChar char="◊"/>
              <a:defRPr/>
            </a:pPr>
            <a:endParaRPr lang="sl-SI" sz="2800" dirty="0"/>
          </a:p>
          <a:p>
            <a:pPr lvl="7" algn="ctr">
              <a:buFont typeface="Calibri" panose="020F0502020204030204" pitchFamily="34" charset="0"/>
              <a:buChar char="◊"/>
              <a:defRPr/>
            </a:pPr>
            <a:endParaRPr lang="sl-SI" sz="2800" dirty="0"/>
          </a:p>
          <a:p>
            <a:pPr lvl="7" algn="ctr">
              <a:buFont typeface="Calibri" panose="020F0502020204030204" pitchFamily="34" charset="0"/>
              <a:buChar char="◊"/>
              <a:defRPr/>
            </a:pPr>
            <a:endParaRPr lang="sl-SI" sz="2800" dirty="0"/>
          </a:p>
          <a:p>
            <a:pPr lvl="7" algn="ctr">
              <a:buFont typeface="Calibri" panose="020F0502020204030204" pitchFamily="34" charset="0"/>
              <a:buChar char="◊"/>
              <a:defRPr/>
            </a:pPr>
            <a:endParaRPr lang="sl-SI" sz="2800" dirty="0"/>
          </a:p>
          <a:p>
            <a:pPr lvl="7" algn="ctr">
              <a:buFont typeface="Calibri" panose="020F0502020204030204" pitchFamily="34" charset="0"/>
              <a:buChar char="◊"/>
              <a:defRPr/>
            </a:pPr>
            <a:endParaRPr lang="sl-SI" sz="2800" dirty="0"/>
          </a:p>
          <a:p>
            <a:pPr lvl="7">
              <a:buFont typeface="Calibri" panose="020F0502020204030204" pitchFamily="34" charset="0"/>
              <a:buChar char="◊"/>
              <a:defRPr/>
            </a:pPr>
            <a:endParaRPr lang="sl-SI" sz="2800" dirty="0"/>
          </a:p>
          <a:p>
            <a:pPr lvl="7">
              <a:buFont typeface="Calibri" panose="020F0502020204030204" pitchFamily="34" charset="0"/>
              <a:buChar char="◊"/>
              <a:defRPr/>
            </a:pPr>
            <a:endParaRPr lang="sl-SI" sz="2800" dirty="0"/>
          </a:p>
          <a:p>
            <a:pPr lvl="7" algn="ctr">
              <a:buFont typeface="Calibri" panose="020F0502020204030204" pitchFamily="34" charset="0"/>
              <a:buChar char="◊"/>
              <a:defRPr/>
            </a:pPr>
            <a:endParaRPr lang="sl-SI" sz="2800"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>
            <a:extLst>
              <a:ext uri="{FF2B5EF4-FFF2-40B4-BE49-F238E27FC236}">
                <a16:creationId xmlns:a16="http://schemas.microsoft.com/office/drawing/2014/main" id="{E3DD4149-E69E-486D-A43A-1BB538D3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Maria Sharapova</a:t>
            </a: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22A66E45-5667-4E09-809E-B96811E33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Rojena Maria Yuryevna Sharapova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Profesionalna teniška igralka.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5. na svetovni lestvici(bila tudi 1.)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19. April</a:t>
            </a:r>
            <a:r>
              <a:rPr lang="en-US" altLang="sl-SI" sz="2800"/>
              <a:t>, 1987 (26</a:t>
            </a:r>
            <a:r>
              <a:rPr lang="sl-SI" altLang="sl-SI" sz="2800"/>
              <a:t> let</a:t>
            </a:r>
            <a:r>
              <a:rPr lang="en-US" altLang="sl-SI" sz="2800"/>
              <a:t>)</a:t>
            </a:r>
            <a:r>
              <a:rPr lang="sl-SI" altLang="sl-SI" sz="2800"/>
              <a:t>.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AE84065-E3E2-4739-9062-1937B8D78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2060575"/>
            <a:ext cx="260508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PoljeZBesedilom 5">
            <a:extLst>
              <a:ext uri="{FF2B5EF4-FFF2-40B4-BE49-F238E27FC236}">
                <a16:creationId xmlns:a16="http://schemas.microsoft.com/office/drawing/2014/main" id="{8A604090-5A9B-488B-ADF1-544D3B315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6327775"/>
            <a:ext cx="72723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http://upload.wikimedia.org/wikipedia/commons/thumb/c/c6/Maria_Sharapova%2C_December_2008.jpg/220px-Maria_Sharapova%2C_December_2008.jpg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>
            <a:extLst>
              <a:ext uri="{FF2B5EF4-FFF2-40B4-BE49-F238E27FC236}">
                <a16:creationId xmlns:a16="http://schemas.microsoft.com/office/drawing/2014/main" id="{BEBE1CF5-A055-460D-9870-A82D346E3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Anna Netrebko</a:t>
            </a:r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2333DEA1-E4AA-46D8-8B03-1DEC3FD18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Rojena Anna Yuryevna Netrebko.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Operna pevka.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en-US" altLang="sl-SI" sz="2800"/>
              <a:t>18</a:t>
            </a:r>
            <a:r>
              <a:rPr lang="sl-SI" altLang="sl-SI" sz="2800"/>
              <a:t>.</a:t>
            </a:r>
            <a:r>
              <a:rPr lang="en-US" altLang="sl-SI" sz="2800"/>
              <a:t> September</a:t>
            </a:r>
            <a:r>
              <a:rPr lang="sl-SI" altLang="sl-SI" sz="2800"/>
              <a:t>,</a:t>
            </a:r>
            <a:r>
              <a:rPr lang="en-US" altLang="sl-SI" sz="2800"/>
              <a:t> 1971 (</a:t>
            </a:r>
            <a:r>
              <a:rPr lang="sl-SI" altLang="sl-SI" sz="2800"/>
              <a:t>42 let</a:t>
            </a:r>
            <a:r>
              <a:rPr lang="en-US" altLang="sl-SI" sz="2800"/>
              <a:t>)</a:t>
            </a:r>
            <a:r>
              <a:rPr lang="sl-SI" altLang="sl-SI" sz="2800"/>
              <a:t>.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  <p:sp>
        <p:nvSpPr>
          <p:cNvPr id="22532" name="Rectangle 1">
            <a:extLst>
              <a:ext uri="{FF2B5EF4-FFF2-40B4-BE49-F238E27FC236}">
                <a16:creationId xmlns:a16="http://schemas.microsoft.com/office/drawing/2014/main" id="{AE61B42B-9D35-4DC4-9633-5639F1ABD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97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br>
              <a:rPr lang="sl-SI" altLang="sl-SI">
                <a:latin typeface="Arial" panose="020B0604020202020204" pitchFamily="34" charset="0"/>
              </a:rPr>
            </a:br>
            <a:endParaRPr lang="sl-SI" altLang="sl-SI">
              <a:latin typeface="Arial" panose="020B0604020202020204" pitchFamily="34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807A9C23-8801-4168-B44A-544C22F00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449513"/>
            <a:ext cx="285591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PoljeZBesedilom 6">
            <a:extLst>
              <a:ext uri="{FF2B5EF4-FFF2-40B4-BE49-F238E27FC236}">
                <a16:creationId xmlns:a16="http://schemas.microsoft.com/office/drawing/2014/main" id="{13201566-A177-44B6-B937-8C772730F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6334125"/>
            <a:ext cx="799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</a:t>
            </a:r>
            <a:r>
              <a:rPr lang="sl-SI" altLang="sl-SI" sz="1000"/>
              <a:t>http://upload.wikimedia.org/wikipedia/commons/thumb/3/34/Anna_Netrebko_as_Adina_in_Donizetti%27s_L%27Elisir_d%27Amore.jpg/220px-Anna_Netrebko_as_Adina_in_Donizetti%27s_L%27Elisir_d%27Amore.jpg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>
            <a:extLst>
              <a:ext uri="{FF2B5EF4-FFF2-40B4-BE49-F238E27FC236}">
                <a16:creationId xmlns:a16="http://schemas.microsoft.com/office/drawing/2014/main" id="{3FE4409D-233E-433B-AC57-07FC97F8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CSKA Moskva</a:t>
            </a:r>
          </a:p>
        </p:txBody>
      </p:sp>
      <p:sp>
        <p:nvSpPr>
          <p:cNvPr id="23555" name="Ograda vsebine 2">
            <a:extLst>
              <a:ext uri="{FF2B5EF4-FFF2-40B4-BE49-F238E27FC236}">
                <a16:creationId xmlns:a16="http://schemas.microsoft.com/office/drawing/2014/main" id="{C5677508-AEF9-45BE-82DC-2B815A648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Najuspešnejši ruski nogometni klub.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Letos ni bil uvrščen v Ligo Prvakov. </a:t>
            </a:r>
          </a:p>
        </p:txBody>
      </p:sp>
      <p:sp>
        <p:nvSpPr>
          <p:cNvPr id="23556" name="PoljeZBesedilom 5">
            <a:extLst>
              <a:ext uri="{FF2B5EF4-FFF2-40B4-BE49-F238E27FC236}">
                <a16:creationId xmlns:a16="http://schemas.microsoft.com/office/drawing/2014/main" id="{D668DC11-17A8-43A9-A25D-9FCAF2FC5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32550"/>
            <a:ext cx="8280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http://upload.wikimedia.org/wikipedia/en/f/fa/CSKA_Moscow_logo.png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C8933DE-9190-4C9E-9DCA-2EDD73EFC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420938"/>
            <a:ext cx="2447925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slov 1">
            <a:extLst>
              <a:ext uri="{FF2B5EF4-FFF2-40B4-BE49-F238E27FC236}">
                <a16:creationId xmlns:a16="http://schemas.microsoft.com/office/drawing/2014/main" id="{DA3BBE08-C515-4880-9B3F-8ECC260A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Navajanje virov</a:t>
            </a:r>
          </a:p>
        </p:txBody>
      </p:sp>
      <p:sp>
        <p:nvSpPr>
          <p:cNvPr id="24579" name="Ograda vsebine 2">
            <a:extLst>
              <a:ext uri="{FF2B5EF4-FFF2-40B4-BE49-F238E27FC236}">
                <a16:creationId xmlns:a16="http://schemas.microsoft.com/office/drawing/2014/main" id="{B9A67EF5-B268-4AAD-9701-2AC7F9D16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alibri" panose="020F0502020204030204" pitchFamily="34" charset="0"/>
              <a:buChar char="◊"/>
            </a:pPr>
            <a:endParaRPr lang="sl-SI" altLang="sl-SI" sz="2800" u="sng"/>
          </a:p>
          <a:p>
            <a:pPr algn="ctr">
              <a:buFont typeface="Calibri" panose="020F0502020204030204" pitchFamily="34" charset="0"/>
              <a:buChar char="◊"/>
            </a:pPr>
            <a:endParaRPr lang="sl-SI" altLang="sl-SI" sz="2800" u="sng"/>
          </a:p>
          <a:p>
            <a:pPr algn="ctr">
              <a:buFont typeface="Calibri" panose="020F0502020204030204" pitchFamily="34" charset="0"/>
              <a:buChar char="◊"/>
            </a:pPr>
            <a:endParaRPr lang="sl-SI" altLang="sl-SI" sz="2800" u="sng"/>
          </a:p>
          <a:p>
            <a:pPr algn="ctr">
              <a:buFont typeface="Calibri" panose="020F0502020204030204" pitchFamily="34" charset="0"/>
              <a:buChar char="◊"/>
            </a:pPr>
            <a:r>
              <a:rPr lang="sl-SI" altLang="sl-SI" sz="2800" u="sng"/>
              <a:t>http://sl.wikipedia.org/wiki/Rusija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 u="sng">
              <a:solidFill>
                <a:srgbClr val="FF00FF"/>
              </a:solidFill>
            </a:endParaRP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 u="sng">
              <a:solidFill>
                <a:srgbClr val="FF00FF"/>
              </a:solidFill>
            </a:endParaRP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 u="sng">
              <a:solidFill>
                <a:srgbClr val="FF00FF"/>
              </a:solidFill>
            </a:endParaRP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>
            <a:extLst>
              <a:ext uri="{FF2B5EF4-FFF2-40B4-BE49-F238E27FC236}">
                <a16:creationId xmlns:a16="http://schemas.microsoft.com/office/drawing/2014/main" id="{1EFFC07F-9DAB-4A71-9D4F-66F1EB04E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-301625"/>
            <a:ext cx="6121400" cy="6899275"/>
          </a:xfrm>
        </p:spPr>
      </p:pic>
      <p:sp>
        <p:nvSpPr>
          <p:cNvPr id="25603" name="PoljeZBesedilom 1">
            <a:extLst>
              <a:ext uri="{FF2B5EF4-FFF2-40B4-BE49-F238E27FC236}">
                <a16:creationId xmlns:a16="http://schemas.microsoft.com/office/drawing/2014/main" id="{D7125FDB-A3BA-4BC9-9ADF-2E2C29EC1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526213"/>
            <a:ext cx="856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http://www.google.com/imghp?hl=sl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E92A3D2D-5496-4E96-8EB2-941F610B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Zemljevid</a:t>
            </a:r>
          </a:p>
        </p:txBody>
      </p:sp>
      <p:sp>
        <p:nvSpPr>
          <p:cNvPr id="4099" name="Ograda vsebine 4">
            <a:extLst>
              <a:ext uri="{FF2B5EF4-FFF2-40B4-BE49-F238E27FC236}">
                <a16:creationId xmlns:a16="http://schemas.microsoft.com/office/drawing/2014/main" id="{4598B5B2-966F-4329-9840-D118321AE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Čezcelinska država. (Evropa, Azija)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Obsega velik del severne Evrazije. 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Površina: 17.075.400 km².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Največja država na svetu.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60</a:t>
            </a:r>
            <a:r>
              <a:rPr lang="sl-SI" altLang="sl-SI" sz="2800" b="1" i="1"/>
              <a:t>°</a:t>
            </a:r>
            <a:r>
              <a:rPr lang="sl-SI" altLang="sl-SI" sz="2800"/>
              <a:t>S - 90</a:t>
            </a:r>
            <a:r>
              <a:rPr lang="sl-SI" altLang="sl-SI" sz="2800" b="1" i="1"/>
              <a:t>°</a:t>
            </a:r>
            <a:r>
              <a:rPr lang="sl-SI" altLang="sl-SI" sz="2800"/>
              <a:t>V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FA24C72-C8E3-432E-B6B2-B3CAE8A79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538"/>
            <a:ext cx="4256088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PoljeZBesedilom 2">
            <a:extLst>
              <a:ext uri="{FF2B5EF4-FFF2-40B4-BE49-F238E27FC236}">
                <a16:creationId xmlns:a16="http://schemas.microsoft.com/office/drawing/2014/main" id="{5F84CF02-F5A3-475D-B67D-7FD716E47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6237288"/>
            <a:ext cx="878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http://vijestigorila.jutarnji.hr/var/mojportal/storage/images/moj_portal/zabava_i_lifestyle/lifestyle/zemljopis_i_povijest/karta_rusije/1037690-1-cro-HR/karta_rusije_tabfull.jpg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12FF500E-E345-4F88-BB6A-473869776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Zastava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937E8817-360A-4204-801C-24EDEB25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Bela, plava, rdeča.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Grb z dvema orloma.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5CE3E5C-E7B6-46A6-BDF2-8D9AA2BD6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997200"/>
            <a:ext cx="4703762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PoljeZBesedilom 4">
            <a:extLst>
              <a:ext uri="{FF2B5EF4-FFF2-40B4-BE49-F238E27FC236}">
                <a16:creationId xmlns:a16="http://schemas.microsoft.com/office/drawing/2014/main" id="{82CE80EE-2670-4F1A-B721-89EF656D1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1750"/>
            <a:ext cx="8281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https://www.facebook.com/photo.php?fbid=733400293345397&amp;set=a.577785868906841.1073741828.577721932246568&amp;type=1&amp;theater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ED753DF2-556A-4AC8-9E4F-51012AD2E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Denarna enota&amp;EU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E41E2830-F693-4859-8EA6-449C8FDC9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Rubelj.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Tudi beloruski.</a:t>
            </a:r>
          </a:p>
          <a:p>
            <a:pPr>
              <a:buFont typeface="Calibri" panose="020F0502020204030204" pitchFamily="34" charset="0"/>
              <a:buChar char="◊"/>
            </a:pPr>
            <a:r>
              <a:rPr lang="sl-SI" altLang="sl-SI" sz="2800"/>
              <a:t>Ni članica EU.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  <p:pic>
        <p:nvPicPr>
          <p:cNvPr id="6148" name="Slika 3">
            <a:extLst>
              <a:ext uri="{FF2B5EF4-FFF2-40B4-BE49-F238E27FC236}">
                <a16:creationId xmlns:a16="http://schemas.microsoft.com/office/drawing/2014/main" id="{239C0578-D33A-414C-B018-F59656085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9363"/>
            <a:ext cx="3341688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F4A869E-5FA2-4735-8626-1C3418706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89363"/>
            <a:ext cx="334168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PoljeZBesedilom 6">
            <a:extLst>
              <a:ext uri="{FF2B5EF4-FFF2-40B4-BE49-F238E27FC236}">
                <a16:creationId xmlns:a16="http://schemas.microsoft.com/office/drawing/2014/main" id="{A8E7F076-C0D7-4CE5-B81B-AFBCC5F90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308725"/>
            <a:ext cx="8208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http://sl.wikipedia.org/wiki/Slika:Rouble-1961-Paper-1-Obverse.jpg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E1A2FA90-F125-48A1-9B07-A326831A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Prebivalstvo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0F159008-A3C5-4088-B9EC-CA9F16EF7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alibri" panose="020F0502020204030204" pitchFamily="34" charset="0"/>
              <a:buChar char="◊"/>
            </a:pPr>
            <a:r>
              <a:rPr lang="sl-SI" altLang="sl-SI" sz="2800"/>
              <a:t> Po prebivalstvu na 9. mestu med državami sveta.</a:t>
            </a:r>
          </a:p>
          <a:p>
            <a:pPr algn="ctr">
              <a:buFont typeface="Calibri" panose="020F0502020204030204" pitchFamily="34" charset="0"/>
              <a:buChar char="◊"/>
            </a:pPr>
            <a:r>
              <a:rPr lang="sl-SI" altLang="sl-SI" sz="2800"/>
              <a:t>142.754.000-približna ocena leta 2006.</a:t>
            </a:r>
          </a:p>
          <a:p>
            <a:pPr algn="ctr">
              <a:buFont typeface="Calibri" panose="020F0502020204030204" pitchFamily="34" charset="0"/>
              <a:buChar char="◊"/>
            </a:pPr>
            <a:r>
              <a:rPr lang="sl-SI" altLang="sl-SI" sz="2800"/>
              <a:t>145.274.019 -štetje leta 2002.</a:t>
            </a:r>
          </a:p>
          <a:p>
            <a:pPr algn="ctr"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 algn="ctr"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8B0ECFA-0B0E-4E58-A0AB-476AED24F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573463"/>
            <a:ext cx="3652837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PoljeZBesedilom 3">
            <a:extLst>
              <a:ext uri="{FF2B5EF4-FFF2-40B4-BE49-F238E27FC236}">
                <a16:creationId xmlns:a16="http://schemas.microsoft.com/office/drawing/2014/main" id="{59C551CF-7E23-4256-A06D-F5A61BABC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381750"/>
            <a:ext cx="8280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 </a:t>
            </a:r>
            <a:r>
              <a:rPr lang="sl-SI" altLang="sl-SI" sz="1000"/>
              <a:t>http://mss.svarog.si/geografija/econtent/images/59/10690/graf_gibanja_preb_v_rusiji_10690.jpg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F6C9D0F9-4CEF-4616-8AFA-71EAA9837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Vera 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A9CA9CFE-7416-4B3C-AB01-0945948FE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 algn="ctr"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 algn="ctr">
              <a:buFont typeface="Calibri" panose="020F0502020204030204" pitchFamily="34" charset="0"/>
              <a:buChar char="◊"/>
            </a:pPr>
            <a:r>
              <a:rPr lang="sl-SI" altLang="sl-SI" sz="2800"/>
              <a:t>Večina pravoslavcev, zaradi velikosti tudi veliko muslimanov in drugih ver.</a:t>
            </a:r>
          </a:p>
          <a:p>
            <a:pPr>
              <a:buFont typeface="Calibri" panose="020F0502020204030204" pitchFamily="34" charset="0"/>
              <a:buChar char="◊"/>
            </a:pPr>
            <a:endParaRPr lang="sl-SI" altLang="sl-SI" sz="280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96F5C29E-EBE2-4E21-9339-32911851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Jeziki&amp;narodi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0682C4DF-DFB5-4804-83DB-91A183C92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alibri" panose="020F0502020204030204" pitchFamily="34" charset="0"/>
              <a:buChar char="◊"/>
            </a:pPr>
            <a:endParaRPr lang="sl-SI" altLang="sl-SI" sz="2800"/>
          </a:p>
          <a:p>
            <a:pPr algn="ctr">
              <a:buFont typeface="Calibri" panose="020F0502020204030204" pitchFamily="34" charset="0"/>
              <a:buChar char="◊"/>
            </a:pPr>
            <a:r>
              <a:rPr lang="sl-SI" altLang="sl-SI" sz="2800"/>
              <a:t>Povsod po državi je uradni jezik ruščina. Na posameznih območjih so uradni še številni drugi jeziki.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6C72A2F8-162A-4DC3-947B-9F0F0CC41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7200">
                <a:solidFill>
                  <a:srgbClr val="FF0000"/>
                </a:solidFill>
              </a:rPr>
              <a:t>Sosednje države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CF3AC48-D831-4E6E-A6C4-98DFE793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28775"/>
            <a:ext cx="8713788" cy="45259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400" dirty="0"/>
              <a:t>Zahod:Norveška, Finska, Estonija, Latvija, Litva, </a:t>
            </a:r>
            <a:r>
              <a:rPr lang="sl-SI" sz="2400" dirty="0" err="1"/>
              <a:t>Polska</a:t>
            </a:r>
            <a:r>
              <a:rPr lang="sl-SI" sz="2400" dirty="0"/>
              <a:t>, Belorusija, Ukrajina.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400" dirty="0"/>
              <a:t>Jug: Gruzija, Azerbajdžan, Kazahstan, Mongolija, Kitajska, Severna Koreja.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400" dirty="0"/>
              <a:t>Jugovzhod: Morska meja z Japonsko.</a:t>
            </a:r>
          </a:p>
          <a:p>
            <a:pPr algn="ctr" fontAlgn="auto">
              <a:spcAft>
                <a:spcPts val="0"/>
              </a:spcAft>
              <a:buFont typeface="Calibri" panose="020F0502020204030204" pitchFamily="34" charset="0"/>
              <a:buChar char="◊"/>
              <a:defRPr/>
            </a:pPr>
            <a:r>
              <a:rPr lang="sl-SI" sz="2400" dirty="0"/>
              <a:t>Obala: Arktični Ocean, S Pacifiški Ocean, Črno Morje, Baltsko Morje, Kaspijsko Jezero.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F022A63-4A0C-4373-A9C0-36212888E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437063"/>
            <a:ext cx="273685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PoljeZBesedilom 4">
            <a:extLst>
              <a:ext uri="{FF2B5EF4-FFF2-40B4-BE49-F238E27FC236}">
                <a16:creationId xmlns:a16="http://schemas.microsoft.com/office/drawing/2014/main" id="{6E074976-978A-4312-A30F-52B2373C4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6369050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Vir:</a:t>
            </a:r>
            <a:r>
              <a:rPr lang="sl-SI" altLang="sl-SI" sz="1000"/>
              <a:t> http://vijestigorila.jutarnji.hr/var/mojportal/storage/images/moj_portal/zabava_i_lifestyle/lifestyle/zemljopis_i_povijest/karta_rusije/1037690-1-cro-HR/karta_rusije_tabfull.jpg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Office PowerPoint</Application>
  <PresentationFormat>On-screen Show (4:3)</PresentationFormat>
  <Paragraphs>161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Officeova tema</vt:lpstr>
      <vt:lpstr>Rusija</vt:lpstr>
      <vt:lpstr>Kazalo</vt:lpstr>
      <vt:lpstr>Zemljevid</vt:lpstr>
      <vt:lpstr>Zastava</vt:lpstr>
      <vt:lpstr>Denarna enota&amp;EU</vt:lpstr>
      <vt:lpstr>Prebivalstvo</vt:lpstr>
      <vt:lpstr>Vera </vt:lpstr>
      <vt:lpstr>Jeziki&amp;narodi</vt:lpstr>
      <vt:lpstr>Sosednje države</vt:lpstr>
      <vt:lpstr>Vodne razmere</vt:lpstr>
      <vt:lpstr>Moskva</vt:lpstr>
      <vt:lpstr>Površje </vt:lpstr>
      <vt:lpstr>Podnebje</vt:lpstr>
      <vt:lpstr>Rastlinstvo</vt:lpstr>
      <vt:lpstr>Poselitev </vt:lpstr>
      <vt:lpstr>Gospodarstvo </vt:lpstr>
      <vt:lpstr>ZOI Sochi 2014</vt:lpstr>
      <vt:lpstr>Vladimir Putin</vt:lpstr>
      <vt:lpstr>Irina Shayk</vt:lpstr>
      <vt:lpstr>Maria Sharapova</vt:lpstr>
      <vt:lpstr>Anna Netrebko</vt:lpstr>
      <vt:lpstr>CSKA Moskva</vt:lpstr>
      <vt:lpstr>Navajanje virov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2019-05-31T08:40:58Z</dcterms:created>
  <dcterms:modified xsi:type="dcterms:W3CDTF">2019-05-31T08:40:58Z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