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61" r:id="rId7"/>
    <p:sldId id="263" r:id="rId8"/>
    <p:sldId id="264" r:id="rId9"/>
    <p:sldId id="271" r:id="rId10"/>
    <p:sldId id="265" r:id="rId11"/>
    <p:sldId id="266" r:id="rId12"/>
    <p:sldId id="267" r:id="rId13"/>
    <p:sldId id="280" r:id="rId14"/>
    <p:sldId id="281" r:id="rId15"/>
    <p:sldId id="282" r:id="rId16"/>
    <p:sldId id="283" r:id="rId17"/>
    <p:sldId id="268" r:id="rId18"/>
    <p:sldId id="269" r:id="rId19"/>
    <p:sldId id="270" r:id="rId20"/>
    <p:sldId id="284" r:id="rId21"/>
    <p:sldId id="260" r:id="rId22"/>
    <p:sldId id="262" r:id="rId23"/>
    <p:sldId id="273" r:id="rId24"/>
    <p:sldId id="274" r:id="rId25"/>
    <p:sldId id="275" r:id="rId26"/>
    <p:sldId id="276" r:id="rId27"/>
    <p:sldId id="277" r:id="rId28"/>
    <p:sldId id="279" r:id="rId29"/>
    <p:sldId id="278" r:id="rId30"/>
    <p:sldId id="285" r:id="rId31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622E"/>
    <a:srgbClr val="A74E1D"/>
    <a:srgbClr val="833E17"/>
    <a:srgbClr val="C9987D"/>
    <a:srgbClr val="DAB9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B636B032-6337-4D86-86A7-B42684A34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E8E29-6755-40E2-AC29-9BE3ED68FB1E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2F1229B3-4F01-4549-A9F6-8E82C39B9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BB2066C1-348F-4DD7-B8EC-3D55B6C43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0F7B0-83A3-4BB8-B775-86E709C4BD7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895472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F7FCB80C-C38D-41D6-A3F8-40F6B3B63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04332-D8FA-4328-978A-9315757DBE52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240F4C52-6B51-46A5-9D79-E86B05449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C2762341-DFA1-45CF-A604-168AE664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9EECC-57BC-4FB1-9E3C-44EACA3B024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1923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28E3A011-BBC2-4DBC-8618-507759477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CAA0A-E017-4FF0-9823-E914759BED68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D6D3D10D-BB86-4E2C-9DA2-FB6C48EC6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1F568D89-6459-4403-A4A8-94DA973E6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1F6D9-C5A6-4027-B48C-24A874F4A84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901985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5EE717E1-C338-4295-8851-548B0DAAE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4991D-2CE3-4D03-B1F0-28EBA3728617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5874DB04-5C52-48A2-9085-0B9947B41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4C24796E-3CA2-4EEE-A294-00C27A9E1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3A222A-F8AE-47C3-BA47-A127A454C20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461439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71529F58-4C59-41C0-8983-930B2EF4A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94251-82ED-4C93-BC0B-220DE98C5E04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1B46B0F6-B4BB-473A-9A46-B213CA129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9ABDE0DA-1282-4E0C-94A5-CF1A49DCB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B889D1-6640-43DE-8754-4F373A364D2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131352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1D3A42AD-7577-46C4-B7E5-235F597E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23A24-8CD1-422A-ACBC-E57D2CDEAE5F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A99BB11D-71DB-4B79-97B1-A290CC024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5C2F49DA-5E82-49B2-B5C8-AA78F65A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CFD7D8-EE93-46FB-BE95-A634B4D3CCA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866084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3">
            <a:extLst>
              <a:ext uri="{FF2B5EF4-FFF2-40B4-BE49-F238E27FC236}">
                <a16:creationId xmlns:a16="http://schemas.microsoft.com/office/drawing/2014/main" id="{99DCD991-B119-4BAE-BEE2-B7AA66890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0BC59-C252-4A01-AD45-7B205FA0E559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8" name="Ograda noge 4">
            <a:extLst>
              <a:ext uri="{FF2B5EF4-FFF2-40B4-BE49-F238E27FC236}">
                <a16:creationId xmlns:a16="http://schemas.microsoft.com/office/drawing/2014/main" id="{BA224AE3-3E71-4CC0-816B-298DFC8E7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5">
            <a:extLst>
              <a:ext uri="{FF2B5EF4-FFF2-40B4-BE49-F238E27FC236}">
                <a16:creationId xmlns:a16="http://schemas.microsoft.com/office/drawing/2014/main" id="{A1DFC387-F1A6-4C87-9C0C-F788A458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CC7477-3C8D-4E0D-8AF3-E252AE217D8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64555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3">
            <a:extLst>
              <a:ext uri="{FF2B5EF4-FFF2-40B4-BE49-F238E27FC236}">
                <a16:creationId xmlns:a16="http://schemas.microsoft.com/office/drawing/2014/main" id="{E394459D-02CE-4AAF-B6EE-C7F6C4166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4064D-B658-462F-8021-1A9C0845D6BA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4" name="Ograda noge 4">
            <a:extLst>
              <a:ext uri="{FF2B5EF4-FFF2-40B4-BE49-F238E27FC236}">
                <a16:creationId xmlns:a16="http://schemas.microsoft.com/office/drawing/2014/main" id="{2376CC4B-091B-4774-BFC4-8B2F1437C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5">
            <a:extLst>
              <a:ext uri="{FF2B5EF4-FFF2-40B4-BE49-F238E27FC236}">
                <a16:creationId xmlns:a16="http://schemas.microsoft.com/office/drawing/2014/main" id="{0BA8152E-D01F-4938-82B0-F126F2C9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BA9E52-FDB4-4077-896B-E5B8A076EE4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548102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3">
            <a:extLst>
              <a:ext uri="{FF2B5EF4-FFF2-40B4-BE49-F238E27FC236}">
                <a16:creationId xmlns:a16="http://schemas.microsoft.com/office/drawing/2014/main" id="{D7014003-B635-4AD2-860D-9F6CA443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D7342-576E-48B5-B47D-EF95F4DF3F60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3" name="Ograda noge 4">
            <a:extLst>
              <a:ext uri="{FF2B5EF4-FFF2-40B4-BE49-F238E27FC236}">
                <a16:creationId xmlns:a16="http://schemas.microsoft.com/office/drawing/2014/main" id="{EE8A871F-16CA-4DF9-BA32-BC101D385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5">
            <a:extLst>
              <a:ext uri="{FF2B5EF4-FFF2-40B4-BE49-F238E27FC236}">
                <a16:creationId xmlns:a16="http://schemas.microsoft.com/office/drawing/2014/main" id="{8E60C96D-1E28-459C-9338-131DDC66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BC703-4437-40DA-B8CF-176B3D6D0CB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87225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06C4D901-ECE4-4A20-96ED-AAEE9FF35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9F508-B1B4-4A98-85A2-30F32EAFA72F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8E622F34-1474-4B33-BAA5-856C6DFAE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CD2ADB29-A484-4342-B3F0-C9EACECE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219A7-83C4-4A9D-A9EF-75487235884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8553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0F2F0765-E2C6-41C5-B197-FF829B64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A9D89-7024-4778-B4A0-64BE5D517824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9DA655C9-3B20-4B56-BE0A-1C37E031A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AD63A72D-1AFB-4EA9-9CA5-FD5280BFD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1196EF-6872-4732-9BB0-FF5A824E278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474281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9987D"/>
            </a:gs>
            <a:gs pos="10001">
              <a:srgbClr val="C9987D"/>
            </a:gs>
            <a:gs pos="24001">
              <a:srgbClr val="D49E6C"/>
            </a:gs>
            <a:gs pos="87000">
              <a:srgbClr val="C0622E"/>
            </a:gs>
            <a:gs pos="100000">
              <a:srgbClr val="A74E1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grada naslova 1">
            <a:extLst>
              <a:ext uri="{FF2B5EF4-FFF2-40B4-BE49-F238E27FC236}">
                <a16:creationId xmlns:a16="http://schemas.microsoft.com/office/drawing/2014/main" id="{A7CBBCD3-F609-4DB9-B29B-7A793226BAD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 naslova matrice</a:t>
            </a:r>
          </a:p>
        </p:txBody>
      </p:sp>
      <p:sp>
        <p:nvSpPr>
          <p:cNvPr id="1027" name="Ograda besedila 2">
            <a:extLst>
              <a:ext uri="{FF2B5EF4-FFF2-40B4-BE49-F238E27FC236}">
                <a16:creationId xmlns:a16="http://schemas.microsoft.com/office/drawing/2014/main" id="{01ED1098-6256-4204-9733-1E0BC8F663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0EB73486-8DF1-432F-8FC1-7FBF54490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92AF31-F5E5-4262-B5B9-326A686D7D92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F665C5F9-9F99-409E-B466-A508E72D54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88E40E8E-B5E9-49CB-A275-B9D21666A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8E7F03A-8ABD-4F8C-9600-33DC5F67E633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slov 1">
            <a:extLst>
              <a:ext uri="{FF2B5EF4-FFF2-40B4-BE49-F238E27FC236}">
                <a16:creationId xmlns:a16="http://schemas.microsoft.com/office/drawing/2014/main" id="{0CA17BDB-D896-4D65-B0DE-EC23E8689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8" y="620713"/>
            <a:ext cx="7772400" cy="1470025"/>
          </a:xfrm>
        </p:spPr>
        <p:txBody>
          <a:bodyPr/>
          <a:lstStyle/>
          <a:p>
            <a:r>
              <a:rPr lang="sl-SI" altLang="sl-SI" sz="8800"/>
              <a:t>SAVANA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Slika 3">
            <a:extLst>
              <a:ext uri="{FF2B5EF4-FFF2-40B4-BE49-F238E27FC236}">
                <a16:creationId xmlns:a16="http://schemas.microsoft.com/office/drawing/2014/main" id="{94855F6D-0B37-4FAA-8DBB-66B8EEC35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260350"/>
            <a:ext cx="9155113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9/9b/Thompson_gazelle.jpg">
            <a:extLst>
              <a:ext uri="{FF2B5EF4-FFF2-40B4-BE49-F238E27FC236}">
                <a16:creationId xmlns:a16="http://schemas.microsoft.com/office/drawing/2014/main" id="{4E5754AB-BA9E-4BC5-9B70-B8AA08EDE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04813"/>
            <a:ext cx="6853237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Slika 5">
            <a:extLst>
              <a:ext uri="{FF2B5EF4-FFF2-40B4-BE49-F238E27FC236}">
                <a16:creationId xmlns:a16="http://schemas.microsoft.com/office/drawing/2014/main" id="{47D862C3-8933-40B6-B4DA-5F49237EF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erengeti_bivol.JPG (1126×845)">
            <a:extLst>
              <a:ext uri="{FF2B5EF4-FFF2-40B4-BE49-F238E27FC236}">
                <a16:creationId xmlns:a16="http://schemas.microsoft.com/office/drawing/2014/main" id="{B6395D58-1FAD-45BE-BA18-88DFCA5B8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CCD1C30-0B63-46DF-B1C9-97A79B4ED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9147175" cy="731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Ostrich_Ngorongoro_05.jpg (3488×2616)">
            <a:extLst>
              <a:ext uri="{FF2B5EF4-FFF2-40B4-BE49-F238E27FC236}">
                <a16:creationId xmlns:a16="http://schemas.microsoft.com/office/drawing/2014/main" id="{27D52F37-F49D-4894-A369-85A856189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323975"/>
            <a:ext cx="10010775" cy="750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jastreb.JPG (1600×1200)">
            <a:extLst>
              <a:ext uri="{FF2B5EF4-FFF2-40B4-BE49-F238E27FC236}">
                <a16:creationId xmlns:a16="http://schemas.microsoft.com/office/drawing/2014/main" id="{B7863998-5C4F-4871-9E98-F04B56B0C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27576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Slika 3">
            <a:extLst>
              <a:ext uri="{FF2B5EF4-FFF2-40B4-BE49-F238E27FC236}">
                <a16:creationId xmlns:a16="http://schemas.microsoft.com/office/drawing/2014/main" id="{383A6618-22D3-4694-A227-5F4FFBA6B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ithjustahintofamelia.files.wordpress.com/2011/09/photos-of-cheetah-pictures-2213.jpg">
            <a:extLst>
              <a:ext uri="{FF2B5EF4-FFF2-40B4-BE49-F238E27FC236}">
                <a16:creationId xmlns:a16="http://schemas.microsoft.com/office/drawing/2014/main" id="{3DDD46B6-587F-46C8-8421-682B94BEE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ecosystema.ru/08nature/world/37ken/59.jpg">
            <a:extLst>
              <a:ext uri="{FF2B5EF4-FFF2-40B4-BE49-F238E27FC236}">
                <a16:creationId xmlns:a16="http://schemas.microsoft.com/office/drawing/2014/main" id="{7B22F4E0-7732-4F6F-B9AF-95673F494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grada vsebine 2">
            <a:extLst>
              <a:ext uri="{FF2B5EF4-FFF2-40B4-BE49-F238E27FC236}">
                <a16:creationId xmlns:a16="http://schemas.microsoft.com/office/drawing/2014/main" id="{1AB7CA49-7457-419E-B840-503FC446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765175"/>
            <a:ext cx="8229600" cy="575945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sl-SI" altLang="sl-SI">
                <a:ea typeface="Calibri" panose="020F0502020204030204" pitchFamily="34" charset="0"/>
                <a:cs typeface="Times New Roman" panose="02020603050405020304" pitchFamily="18" charset="0"/>
              </a:rPr>
              <a:t>Savana je s travo poraščena pokrajina</a:t>
            </a:r>
          </a:p>
          <a:p>
            <a:pPr>
              <a:lnSpc>
                <a:spcPct val="115000"/>
              </a:lnSpc>
            </a:pPr>
            <a:r>
              <a:rPr lang="sl-SI" altLang="sl-SI">
                <a:ea typeface="Calibri" panose="020F0502020204030204" pitchFamily="34" charset="0"/>
                <a:cs typeface="Times New Roman" panose="02020603050405020304" pitchFamily="18" charset="0"/>
              </a:rPr>
              <a:t>Rastejo tudi manjši grmi in drevesa</a:t>
            </a:r>
          </a:p>
          <a:p>
            <a:pPr>
              <a:lnSpc>
                <a:spcPct val="115000"/>
              </a:lnSpc>
            </a:pPr>
            <a:r>
              <a:rPr lang="sl-SI" altLang="sl-SI">
                <a:ea typeface="Calibri" panose="020F0502020204030204" pitchFamily="34" charset="0"/>
                <a:cs typeface="Times New Roman" panose="02020603050405020304" pitchFamily="18" charset="0"/>
              </a:rPr>
              <a:t>Je lahko gosto poraščena, obstajajo pa tudi področja, kjer dreves skoraj ni. </a:t>
            </a:r>
          </a:p>
          <a:p>
            <a:pPr>
              <a:lnSpc>
                <a:spcPct val="115000"/>
              </a:lnSpc>
            </a:pPr>
            <a:r>
              <a:rPr lang="sl-SI" altLang="sl-SI">
                <a:ea typeface="Calibri" panose="020F0502020204030204" pitchFamily="34" charset="0"/>
                <a:cs typeface="Times New Roman" panose="02020603050405020304" pitchFamily="18" charset="0"/>
              </a:rPr>
              <a:t>Zaporedno se menjavata deževno in sušno obdobje.</a:t>
            </a:r>
          </a:p>
          <a:p>
            <a:r>
              <a:rPr lang="sl-SI" altLang="sl-SI">
                <a:ea typeface="Calibri" panose="020F0502020204030204" pitchFamily="34" charset="0"/>
                <a:cs typeface="Times New Roman" panose="02020603050405020304" pitchFamily="18" charset="0"/>
              </a:rPr>
              <a:t>Savano naseljuje veliko različnih živali.</a:t>
            </a:r>
          </a:p>
          <a:p>
            <a:r>
              <a:rPr lang="sl-SI" altLang="sl-SI">
                <a:cs typeface="Times New Roman" panose="02020603050405020304" pitchFamily="18" charset="0"/>
              </a:rPr>
              <a:t>Poznamo vlažno in suho savano</a:t>
            </a:r>
            <a:endParaRPr lang="sl-SI" altLang="sl-SI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amibie_Etosha_Leopard_01edit.jpg (2106×1400)">
            <a:extLst>
              <a:ext uri="{FF2B5EF4-FFF2-40B4-BE49-F238E27FC236}">
                <a16:creationId xmlns:a16="http://schemas.microsoft.com/office/drawing/2014/main" id="{1DC3A5F0-D3C7-4101-94EC-CBF8BCCB3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765175"/>
            <a:ext cx="916622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DFB14E8F-06C9-4257-BCEA-31AD0810D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692150"/>
            <a:ext cx="8229600" cy="5184775"/>
          </a:xfrm>
        </p:spPr>
        <p:txBody>
          <a:bodyPr rtlCol="0">
            <a:normAutofit/>
          </a:bodyPr>
          <a:lstStyle/>
          <a:p>
            <a:pPr marL="0" indent="0" fontAlgn="auto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>
                <a:ea typeface="Calibri"/>
                <a:cs typeface="Times New Roman"/>
              </a:rPr>
              <a:t>(</a:t>
            </a:r>
            <a:r>
              <a:rPr lang="sl-SI" sz="2800" dirty="0">
                <a:solidFill>
                  <a:prstClr val="black"/>
                </a:solidFill>
                <a:ea typeface="Calibri"/>
                <a:cs typeface="Times New Roman"/>
              </a:rPr>
              <a:t>slon, nosorog, povodni konj, žirafa,antilopa, gazela, zebra, </a:t>
            </a:r>
            <a:r>
              <a:rPr lang="sl-SI" sz="2800" dirty="0" err="1">
                <a:solidFill>
                  <a:prstClr val="black"/>
                </a:solidFill>
                <a:ea typeface="Calibri"/>
                <a:cs typeface="Times New Roman"/>
              </a:rPr>
              <a:t>gnuj</a:t>
            </a:r>
            <a:r>
              <a:rPr lang="sl-SI" sz="2800" dirty="0">
                <a:solidFill>
                  <a:prstClr val="black"/>
                </a:solidFill>
                <a:ea typeface="Calibri"/>
                <a:cs typeface="Times New Roman"/>
              </a:rPr>
              <a:t>, afriški bivol,noj, </a:t>
            </a:r>
            <a:r>
              <a:rPr lang="sl-SI" sz="2800" dirty="0" err="1">
                <a:solidFill>
                  <a:prstClr val="black"/>
                </a:solidFill>
                <a:ea typeface="Calibri"/>
                <a:cs typeface="Times New Roman"/>
              </a:rPr>
              <a:t>marabuj</a:t>
            </a:r>
            <a:r>
              <a:rPr lang="sl-SI" sz="2800">
                <a:solidFill>
                  <a:prstClr val="black"/>
                </a:solidFill>
                <a:ea typeface="Calibri"/>
                <a:cs typeface="Times New Roman"/>
              </a:rPr>
              <a:t>, tkalec, mrhovinarski</a:t>
            </a:r>
            <a:r>
              <a:rPr lang="sl-SI" sz="2800" dirty="0">
                <a:solidFill>
                  <a:prstClr val="black"/>
                </a:solidFill>
                <a:ea typeface="Calibri"/>
                <a:cs typeface="Times New Roman"/>
              </a:rPr>
              <a:t> jastrebi, lev, leopard in gepard.)</a:t>
            </a:r>
          </a:p>
          <a:p>
            <a:pPr marL="0" indent="0" fontAlgn="auto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b="1" dirty="0">
                <a:ea typeface="Calibri"/>
                <a:cs typeface="Times New Roman"/>
              </a:rPr>
              <a:t>Zanašajo se na</a:t>
            </a:r>
            <a:r>
              <a:rPr lang="sl-SI" dirty="0">
                <a:ea typeface="Calibri"/>
                <a:cs typeface="Times New Roman"/>
              </a:rPr>
              <a:t>:</a:t>
            </a:r>
          </a:p>
          <a:p>
            <a:pPr fontAlgn="auto">
              <a:lnSpc>
                <a:spcPct val="115000"/>
              </a:lnSpc>
              <a:spcAft>
                <a:spcPts val="0"/>
              </a:spcAft>
              <a:defRPr/>
            </a:pPr>
            <a:r>
              <a:rPr lang="sl-SI" sz="2800" b="1" dirty="0">
                <a:ea typeface="Calibri"/>
                <a:cs typeface="Times New Roman"/>
              </a:rPr>
              <a:t>hitrost</a:t>
            </a:r>
            <a:r>
              <a:rPr lang="sl-SI" dirty="0">
                <a:ea typeface="Calibri"/>
                <a:cs typeface="Times New Roman"/>
              </a:rPr>
              <a:t>: </a:t>
            </a:r>
            <a:r>
              <a:rPr lang="sl-SI" sz="2800" dirty="0">
                <a:ea typeface="Calibri"/>
                <a:cs typeface="Times New Roman"/>
              </a:rPr>
              <a:t>saj velike odprte površine ne zagotavljajo sredstev za umik pred hitrimi plenilci</a:t>
            </a:r>
            <a:r>
              <a:rPr lang="sl-SI" sz="2400" dirty="0">
                <a:ea typeface="Calibri"/>
                <a:cs typeface="Times New Roman"/>
              </a:rPr>
              <a:t>.</a:t>
            </a:r>
            <a:r>
              <a:rPr lang="sl-SI" sz="2800" dirty="0">
                <a:ea typeface="Calibri"/>
                <a:cs typeface="Times New Roman"/>
              </a:rPr>
              <a:t>  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800" b="1" dirty="0">
                <a:ea typeface="Calibri"/>
                <a:cs typeface="Times New Roman"/>
              </a:rPr>
              <a:t>maskirne barve</a:t>
            </a:r>
            <a:r>
              <a:rPr lang="sl-SI" dirty="0">
                <a:ea typeface="Calibri"/>
                <a:cs typeface="Times New Roman"/>
              </a:rPr>
              <a:t>: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800" dirty="0">
                <a:ea typeface="Calibri"/>
                <a:cs typeface="Times New Roman"/>
              </a:rPr>
              <a:t>Plenilci jih potrebujejo, da bi se prikradli do plena. 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800" dirty="0">
                <a:ea typeface="Calibri"/>
                <a:cs typeface="Times New Roman"/>
              </a:rPr>
              <a:t>Plen pa  kot obrambni mehanizem, da se skrivajo</a:t>
            </a:r>
            <a:r>
              <a:rPr lang="sl-SI" sz="2400" dirty="0">
                <a:ea typeface="Calibri"/>
                <a:cs typeface="Times New Roman"/>
              </a:rPr>
              <a:t>. </a:t>
            </a:r>
            <a:endParaRPr lang="sl-SI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slov 1">
            <a:extLst>
              <a:ext uri="{FF2B5EF4-FFF2-40B4-BE49-F238E27FC236}">
                <a16:creationId xmlns:a16="http://schemas.microsoft.com/office/drawing/2014/main" id="{2A8768ED-5AC3-4B6E-BF5A-D24B15E04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Rastline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51FFFC9A-B128-476D-A103-2FC291AE1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fontAlgn="auto">
              <a:lnSpc>
                <a:spcPct val="115000"/>
              </a:lnSpc>
              <a:spcAft>
                <a:spcPts val="1000"/>
              </a:spcAft>
              <a:defRPr/>
            </a:pPr>
            <a:r>
              <a:rPr lang="sl-SI" dirty="0">
                <a:ea typeface="Calibri"/>
                <a:cs typeface="Times New Roman"/>
              </a:rPr>
              <a:t>Opisane so kot območja travišč z razpršenimi drevesi. </a:t>
            </a:r>
          </a:p>
          <a:p>
            <a:pPr fontAlgn="auto">
              <a:lnSpc>
                <a:spcPct val="115000"/>
              </a:lnSpc>
              <a:spcAft>
                <a:spcPts val="1000"/>
              </a:spcAft>
              <a:defRPr/>
            </a:pPr>
            <a:r>
              <a:rPr lang="sl-SI" dirty="0">
                <a:ea typeface="Calibri"/>
                <a:cs typeface="Times New Roman"/>
              </a:rPr>
              <a:t>Rastline so se prilagodile na življenje z malo vode in tople temperature.</a:t>
            </a:r>
          </a:p>
          <a:p>
            <a:pPr fontAlgn="auto">
              <a:lnSpc>
                <a:spcPct val="115000"/>
              </a:lnSpc>
              <a:spcAft>
                <a:spcPts val="1000"/>
              </a:spcAft>
              <a:defRPr/>
            </a:pPr>
            <a:r>
              <a:rPr lang="sl-SI" dirty="0">
                <a:ea typeface="Calibri"/>
                <a:cs typeface="Times New Roman"/>
              </a:rPr>
              <a:t>Trave zelo hitro rastejo v vlažni sezoni in porjavijo v sušnem obdobju (da porabijo čim manj vode). </a:t>
            </a:r>
          </a:p>
          <a:p>
            <a:pPr fontAlgn="auto">
              <a:lnSpc>
                <a:spcPct val="115000"/>
              </a:lnSpc>
              <a:spcAft>
                <a:spcPts val="1000"/>
              </a:spcAft>
              <a:defRPr/>
            </a:pPr>
            <a:r>
              <a:rPr lang="sl-SI" dirty="0">
                <a:ea typeface="Calibri"/>
                <a:cs typeface="Times New Roman"/>
              </a:rPr>
              <a:t>V savani rastejo divje trave, grmovja, akacije, baobab drevesa, v Aziji tikovec in bambus, v Avstraliji pa tudi evkaliptus.</a:t>
            </a:r>
            <a:br>
              <a:rPr lang="sl-SI" dirty="0">
                <a:ea typeface="Calibri"/>
                <a:cs typeface="Times New Roman"/>
              </a:rPr>
            </a:br>
            <a:endParaRPr lang="sl-SI" dirty="0">
              <a:ea typeface="Calibri"/>
              <a:cs typeface="Times New Roman"/>
            </a:endParaRP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Baobab_and_elephant,_Tanzania_.jpg (3072×2048)">
            <a:extLst>
              <a:ext uri="{FF2B5EF4-FFF2-40B4-BE49-F238E27FC236}">
                <a16:creationId xmlns:a16="http://schemas.microsoft.com/office/drawing/2014/main" id="{55C1960B-EDDA-4355-80EE-DF59763A4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-12700"/>
            <a:ext cx="10306051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zastavki.com/pictures/1280x800/2009/Nature_Other_Baobab_015738_.jpg">
            <a:extLst>
              <a:ext uri="{FF2B5EF4-FFF2-40B4-BE49-F238E27FC236}">
                <a16:creationId xmlns:a16="http://schemas.microsoft.com/office/drawing/2014/main" id="{40E604BA-055F-49D9-9836-FAD0B808A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0"/>
            <a:ext cx="109728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Slika 1">
            <a:extLst>
              <a:ext uri="{FF2B5EF4-FFF2-40B4-BE49-F238E27FC236}">
                <a16:creationId xmlns:a16="http://schemas.microsoft.com/office/drawing/2014/main" id="{74AADA47-FB5A-4960-A54F-BE235CE07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Slika 1">
            <a:extLst>
              <a:ext uri="{FF2B5EF4-FFF2-40B4-BE49-F238E27FC236}">
                <a16:creationId xmlns:a16="http://schemas.microsoft.com/office/drawing/2014/main" id="{18E04FFC-D8A0-4564-BCA2-B4DDF8FF8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avannaForestMosaicOgooueMaritimeProvinceSouthwesternGabon.jpg (1365×1024)">
            <a:extLst>
              <a:ext uri="{FF2B5EF4-FFF2-40B4-BE49-F238E27FC236}">
                <a16:creationId xmlns:a16="http://schemas.microsoft.com/office/drawing/2014/main" id="{D229E1C9-980A-4564-B341-31E319FD9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Slika 2">
            <a:extLst>
              <a:ext uri="{FF2B5EF4-FFF2-40B4-BE49-F238E27FC236}">
                <a16:creationId xmlns:a16="http://schemas.microsoft.com/office/drawing/2014/main" id="{C280F4BC-1156-484E-8933-45BC56CC6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822325"/>
            <a:ext cx="9144000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Slika 1">
            <a:extLst>
              <a:ext uri="{FF2B5EF4-FFF2-40B4-BE49-F238E27FC236}">
                <a16:creationId xmlns:a16="http://schemas.microsoft.com/office/drawing/2014/main" id="{704175F4-1B16-42B1-B36D-0E9F740DE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175" y="-50800"/>
            <a:ext cx="11088688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slov 1">
            <a:extLst>
              <a:ext uri="{FF2B5EF4-FFF2-40B4-BE49-F238E27FC236}">
                <a16:creationId xmlns:a16="http://schemas.microsoft.com/office/drawing/2014/main" id="{896B7A44-CB60-41DC-A0AE-AE620B2F7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Kje jih najdemo?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02E4C8DC-6459-454C-B7D0-8031E1318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5040313"/>
          </a:xfrm>
        </p:spPr>
        <p:txBody>
          <a:bodyPr rtlCol="0">
            <a:normAutofit fontScale="77500" lnSpcReduction="20000"/>
          </a:bodyPr>
          <a:lstStyle/>
          <a:p>
            <a:pPr marL="0" indent="0" fontAlgn="auto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>
                <a:ea typeface="Calibri"/>
                <a:cs typeface="Times New Roman"/>
              </a:rPr>
              <a:t>      </a:t>
            </a:r>
            <a:r>
              <a:rPr lang="sl-SI" sz="4500" dirty="0">
                <a:ea typeface="Calibri"/>
                <a:cs typeface="Times New Roman"/>
              </a:rPr>
              <a:t>Afrika</a:t>
            </a:r>
          </a:p>
          <a:p>
            <a:pPr fontAlgn="auto">
              <a:lnSpc>
                <a:spcPct val="115000"/>
              </a:lnSpc>
              <a:spcAft>
                <a:spcPts val="0"/>
              </a:spcAft>
              <a:defRPr/>
            </a:pPr>
            <a:r>
              <a:rPr lang="sl-SI" dirty="0">
                <a:ea typeface="Calibri"/>
                <a:cs typeface="Times New Roman"/>
              </a:rPr>
              <a:t>Tvorijo polkrog okoli deževnih gozdov na  območjih zahodne in osrednje Afrike. </a:t>
            </a:r>
          </a:p>
          <a:p>
            <a:pPr fontAlgn="auto">
              <a:lnSpc>
                <a:spcPct val="115000"/>
              </a:lnSpc>
              <a:spcAft>
                <a:spcPts val="0"/>
              </a:spcAft>
              <a:defRPr/>
            </a:pPr>
            <a:r>
              <a:rPr lang="sl-SI" dirty="0">
                <a:ea typeface="Calibri"/>
                <a:cs typeface="Times New Roman"/>
              </a:rPr>
              <a:t>Tudi na vzhodu in jugu dežele.</a:t>
            </a:r>
          </a:p>
          <a:p>
            <a:pPr marL="0" indent="0" fontAlgn="auto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4500" dirty="0">
                <a:ea typeface="Calibri"/>
                <a:cs typeface="Times New Roman"/>
              </a:rPr>
              <a:t>    Avstralija</a:t>
            </a:r>
          </a:p>
          <a:p>
            <a:pPr fontAlgn="auto">
              <a:lnSpc>
                <a:spcPct val="115000"/>
              </a:lnSpc>
              <a:spcAft>
                <a:spcPts val="0"/>
              </a:spcAft>
              <a:defRPr/>
            </a:pPr>
            <a:r>
              <a:rPr lang="sl-SI" dirty="0">
                <a:ea typeface="Calibri"/>
                <a:cs typeface="Times New Roman"/>
              </a:rPr>
              <a:t>Nahajajo se na vzhodni ter na severni obali</a:t>
            </a:r>
            <a:endParaRPr lang="sl-SI" sz="3600" b="1" dirty="0">
              <a:solidFill>
                <a:srgbClr val="AD7E1F"/>
              </a:solidFill>
              <a:ea typeface="Calibri"/>
              <a:cs typeface="Times New Roman"/>
            </a:endParaRPr>
          </a:p>
          <a:p>
            <a:pPr marL="0" indent="0" fontAlgn="auto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4000" dirty="0">
                <a:ea typeface="Calibri"/>
                <a:cs typeface="Times New Roman"/>
              </a:rPr>
              <a:t>    </a:t>
            </a:r>
            <a:r>
              <a:rPr lang="sl-SI" sz="4500" dirty="0">
                <a:ea typeface="Calibri"/>
                <a:cs typeface="Times New Roman"/>
              </a:rPr>
              <a:t>Južna Amerika </a:t>
            </a:r>
          </a:p>
          <a:p>
            <a:pPr fontAlgn="auto">
              <a:lnSpc>
                <a:spcPct val="115000"/>
              </a:lnSpc>
              <a:spcAft>
                <a:spcPts val="0"/>
              </a:spcAft>
              <a:defRPr/>
            </a:pPr>
            <a:r>
              <a:rPr lang="sl-SI" sz="3100" dirty="0">
                <a:ea typeface="Calibri"/>
                <a:cs typeface="Times New Roman"/>
              </a:rPr>
              <a:t>Pokriva </a:t>
            </a:r>
            <a:r>
              <a:rPr lang="sl-SI" dirty="0">
                <a:ea typeface="Calibri"/>
                <a:cs typeface="Times New Roman"/>
              </a:rPr>
              <a:t>večje dele Brazilije, Bolivije, Kolumbije in Venezuele. po vsej Srednji Ameriki  </a:t>
            </a:r>
          </a:p>
          <a:p>
            <a:pPr fontAlgn="auto">
              <a:lnSpc>
                <a:spcPct val="115000"/>
              </a:lnSpc>
              <a:spcAft>
                <a:spcPts val="0"/>
              </a:spcAft>
              <a:defRPr/>
            </a:pPr>
            <a:r>
              <a:rPr lang="sl-SI" dirty="0">
                <a:ea typeface="Calibri"/>
                <a:cs typeface="Times New Roman"/>
              </a:rPr>
              <a:t>na Kubi. </a:t>
            </a:r>
            <a:endParaRPr lang="sl-SI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3EC770-5213-4928-B267-C3F5AB21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72548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sl-SI" dirty="0"/>
              <a:t>Savana</a:t>
            </a:r>
          </a:p>
        </p:txBody>
      </p:sp>
      <p:sp>
        <p:nvSpPr>
          <p:cNvPr id="31747" name="Ograda vsebine 2">
            <a:extLst>
              <a:ext uri="{FF2B5EF4-FFF2-40B4-BE49-F238E27FC236}">
                <a16:creationId xmlns:a16="http://schemas.microsoft.com/office/drawing/2014/main" id="{1981CF68-880C-4117-B893-971CEE291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5759450"/>
          </a:xfrm>
        </p:spPr>
        <p:txBody>
          <a:bodyPr/>
          <a:lstStyle/>
          <a:p>
            <a:pPr marL="0" indent="0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sl-SI" altLang="sl-SI">
                <a:ea typeface="Calibri" panose="020F0502020204030204" pitchFamily="34" charset="0"/>
                <a:cs typeface="Times New Roman" panose="02020603050405020304" pitchFamily="18" charset="0"/>
              </a:rPr>
              <a:t>je s travo poraščena pokrajina, kjer rastejo tudi manjši grmi in drevesa. Je lahko gosto poraščena, obstajajo pa tudi področja, kjer dreves skoraj ni. V savani se zaporedno menjavata deževno in sušno obdobje.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altLang="sl-SI">
                <a:ea typeface="Calibri" panose="020F0502020204030204" pitchFamily="34" charset="0"/>
                <a:cs typeface="Times New Roman" panose="02020603050405020304" pitchFamily="18" charset="0"/>
              </a:rPr>
              <a:t>Naseljuje jih veliko različnih živali kot so:</a:t>
            </a:r>
            <a:r>
              <a:rPr lang="sl-SI" altLang="sl-SI" sz="28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slon, nosorog, žirafa, antilopa, zebra, noj, jastrebi, lev, leopard, gepard…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altLang="sl-SI" sz="2800">
                <a:solidFill>
                  <a:srgbClr val="000000"/>
                </a:solidFill>
                <a:cs typeface="Times New Roman" panose="02020603050405020304" pitchFamily="18" charset="0"/>
              </a:rPr>
              <a:t>Savane najdemo v Južni in Srednji Ameriki, Aziji, Avstraliji in Afriki.</a:t>
            </a:r>
            <a:endParaRPr lang="sl-SI" altLang="sl-SI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.uk.imwx.com/global/images/Climate/climate_tropicalSavanna.gif">
            <a:extLst>
              <a:ext uri="{FF2B5EF4-FFF2-40B4-BE49-F238E27FC236}">
                <a16:creationId xmlns:a16="http://schemas.microsoft.com/office/drawing/2014/main" id="{419791D5-6E96-4474-92CB-053BE9845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6840538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slov 1">
            <a:extLst>
              <a:ext uri="{FF2B5EF4-FFF2-40B4-BE49-F238E27FC236}">
                <a16:creationId xmlns:a16="http://schemas.microsoft.com/office/drawing/2014/main" id="{88CBBA0C-623F-4E11-864C-E3E617ADE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Podnebje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7A9B0CFB-2701-454D-AF3E-0FC1C2185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lnSpc>
                <a:spcPct val="115000"/>
              </a:lnSpc>
              <a:spcBef>
                <a:spcPts val="768"/>
              </a:spcBef>
              <a:spcAft>
                <a:spcPts val="1000"/>
              </a:spcAft>
              <a:defRPr/>
            </a:pPr>
            <a:r>
              <a:rPr lang="sl-SI" dirty="0">
                <a:ea typeface="Calibri"/>
                <a:cs typeface="Times New Roman"/>
              </a:rPr>
              <a:t>Temperature v savani se razlikujejo glede na sezono.  </a:t>
            </a:r>
          </a:p>
          <a:p>
            <a:pPr fontAlgn="auto">
              <a:lnSpc>
                <a:spcPct val="115000"/>
              </a:lnSpc>
              <a:spcBef>
                <a:spcPts val="768"/>
              </a:spcBef>
              <a:spcAft>
                <a:spcPts val="1000"/>
              </a:spcAft>
              <a:defRPr/>
            </a:pPr>
            <a:r>
              <a:rPr lang="sl-SI" dirty="0">
                <a:ea typeface="Calibri"/>
                <a:cs typeface="Times New Roman"/>
              </a:rPr>
              <a:t>V mokrem obdobju je razmeroma toplo in vlažno (1 250 mm padavin/m</a:t>
            </a:r>
            <a:r>
              <a:rPr lang="sl-SI" baseline="30000" dirty="0">
                <a:ea typeface="Calibri"/>
                <a:cs typeface="Times New Roman"/>
              </a:rPr>
              <a:t>2</a:t>
            </a:r>
            <a:r>
              <a:rPr lang="sl-SI" dirty="0">
                <a:ea typeface="Calibri"/>
                <a:cs typeface="Times New Roman"/>
              </a:rPr>
              <a:t>) </a:t>
            </a:r>
          </a:p>
          <a:p>
            <a:pPr fontAlgn="auto">
              <a:lnSpc>
                <a:spcPct val="115000"/>
              </a:lnSpc>
              <a:spcBef>
                <a:spcPts val="768"/>
              </a:spcBef>
              <a:spcAft>
                <a:spcPts val="1000"/>
              </a:spcAft>
              <a:defRPr/>
            </a:pPr>
            <a:r>
              <a:rPr lang="sl-SI" dirty="0">
                <a:ea typeface="Calibri"/>
                <a:cs typeface="Times New Roman"/>
              </a:rPr>
              <a:t>V sušnem obdobju pa je lahko zelo vroče ali zelo hladno (200 mm padavin/m</a:t>
            </a:r>
            <a:r>
              <a:rPr lang="sl-SI" baseline="30000" dirty="0">
                <a:ea typeface="Calibri"/>
                <a:cs typeface="Times New Roman"/>
              </a:rPr>
              <a:t>2</a:t>
            </a:r>
            <a:r>
              <a:rPr lang="sl-SI" dirty="0">
                <a:ea typeface="Calibri"/>
                <a:cs typeface="Times New Roman"/>
              </a:rPr>
              <a:t>)</a:t>
            </a:r>
          </a:p>
          <a:p>
            <a:pPr fontAlgn="auto">
              <a:lnSpc>
                <a:spcPct val="115000"/>
              </a:lnSpc>
              <a:spcBef>
                <a:spcPts val="768"/>
              </a:spcBef>
              <a:spcAft>
                <a:spcPts val="1000"/>
              </a:spcAft>
              <a:defRPr/>
            </a:pPr>
            <a:r>
              <a:rPr lang="sl-SI" dirty="0">
                <a:ea typeface="Calibri"/>
                <a:cs typeface="Times New Roman"/>
              </a:rPr>
              <a:t>V savani pade v povprečju 750 mm padavin/m</a:t>
            </a:r>
            <a:r>
              <a:rPr lang="sl-SI" baseline="30000" dirty="0">
                <a:ea typeface="Calibri"/>
                <a:cs typeface="Times New Roman"/>
              </a:rPr>
              <a:t>2</a:t>
            </a:r>
            <a:r>
              <a:rPr lang="sl-SI" dirty="0">
                <a:ea typeface="Calibri"/>
                <a:cs typeface="Times New Roman"/>
              </a:rPr>
              <a:t> letno.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slov 1">
            <a:extLst>
              <a:ext uri="{FF2B5EF4-FFF2-40B4-BE49-F238E27FC236}">
                <a16:creationId xmlns:a16="http://schemas.microsoft.com/office/drawing/2014/main" id="{D6067815-CBCC-478D-AAE6-A585B8C3A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Živali</a:t>
            </a:r>
          </a:p>
        </p:txBody>
      </p:sp>
      <p:pic>
        <p:nvPicPr>
          <p:cNvPr id="7171" name="Picture 2" descr="savanna animals.jpg (3648×2736)">
            <a:extLst>
              <a:ext uri="{FF2B5EF4-FFF2-40B4-BE49-F238E27FC236}">
                <a16:creationId xmlns:a16="http://schemas.microsoft.com/office/drawing/2014/main" id="{404EB087-E311-4A8F-A66F-431512DCE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9525"/>
            <a:ext cx="9156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2B6CA38B-F16B-4065-B5BC-8517711793F6}"/>
              </a:ext>
            </a:extLst>
          </p:cNvPr>
          <p:cNvSpPr txBox="1"/>
          <p:nvPr/>
        </p:nvSpPr>
        <p:spPr>
          <a:xfrm>
            <a:off x="3419475" y="2636838"/>
            <a:ext cx="2089150" cy="101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6000" dirty="0"/>
              <a:t>ŽIVALI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Slika 3">
            <a:extLst>
              <a:ext uri="{FF2B5EF4-FFF2-40B4-BE49-F238E27FC236}">
                <a16:creationId xmlns:a16="http://schemas.microsoft.com/office/drawing/2014/main" id="{9A938543-8149-4B63-B6E1-814864505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Slika 5">
            <a:extLst>
              <a:ext uri="{FF2B5EF4-FFF2-40B4-BE49-F238E27FC236}">
                <a16:creationId xmlns:a16="http://schemas.microsoft.com/office/drawing/2014/main" id="{4BE03331-5777-407C-9410-DB94C54DC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0"/>
            <a:ext cx="8575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jpegwallpapers.com/images/wallpapers/Hippo-190501.jpeg">
            <a:extLst>
              <a:ext uri="{FF2B5EF4-FFF2-40B4-BE49-F238E27FC236}">
                <a16:creationId xmlns:a16="http://schemas.microsoft.com/office/drawing/2014/main" id="{FF255704-3544-46D8-8E72-EA239175A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</Words>
  <Application>Microsoft Office PowerPoint</Application>
  <PresentationFormat>On-screen Show (4:3)</PresentationFormat>
  <Paragraphs>38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Officeova tema</vt:lpstr>
      <vt:lpstr>SAVANA</vt:lpstr>
      <vt:lpstr>PowerPoint Presentation</vt:lpstr>
      <vt:lpstr>Kje jih najdemo?</vt:lpstr>
      <vt:lpstr>PowerPoint Presentation</vt:lpstr>
      <vt:lpstr>Podnebje</vt:lpstr>
      <vt:lpstr>Živali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Rastline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Savana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2019-05-31T08:40:59Z</dcterms:created>
  <dcterms:modified xsi:type="dcterms:W3CDTF">2019-05-31T08:40:59Z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