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800080"/>
    <a:srgbClr val="339966"/>
    <a:srgbClr val="CC3300"/>
    <a:srgbClr val="99CC00"/>
    <a:srgbClr val="009900"/>
    <a:srgbClr val="CCCC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29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Rectangle 6">
            <a:extLst>
              <a:ext uri="{FF2B5EF4-FFF2-40B4-BE49-F238E27FC236}">
                <a16:creationId xmlns:a16="http://schemas.microsoft.com/office/drawing/2014/main" id="{BB13E0FF-6886-44D6-A3D7-6E862D8D510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88071" name="Rectangle 7">
            <a:extLst>
              <a:ext uri="{FF2B5EF4-FFF2-40B4-BE49-F238E27FC236}">
                <a16:creationId xmlns:a16="http://schemas.microsoft.com/office/drawing/2014/main" id="{B7E46B2A-69D0-42CF-B1E9-F533786E41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8072" name="Rectangle 8">
            <a:extLst>
              <a:ext uri="{FF2B5EF4-FFF2-40B4-BE49-F238E27FC236}">
                <a16:creationId xmlns:a16="http://schemas.microsoft.com/office/drawing/2014/main" id="{72C38860-AF98-4E17-AA79-602242E2FC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8073" name="Rectangle 9">
            <a:extLst>
              <a:ext uri="{FF2B5EF4-FFF2-40B4-BE49-F238E27FC236}">
                <a16:creationId xmlns:a16="http://schemas.microsoft.com/office/drawing/2014/main" id="{D2315AD4-F7C0-4EA5-92B4-78B7C53F8C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63E06C3-5E11-4C9B-B878-CE9C40404C26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88076" name="Group 12">
            <a:extLst>
              <a:ext uri="{FF2B5EF4-FFF2-40B4-BE49-F238E27FC236}">
                <a16:creationId xmlns:a16="http://schemas.microsoft.com/office/drawing/2014/main" id="{72A3D5F6-67E3-4479-AA4D-E292C91921F7}"/>
              </a:ext>
            </a:extLst>
          </p:cNvPr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88066" name="Oval 2">
              <a:extLst>
                <a:ext uri="{FF2B5EF4-FFF2-40B4-BE49-F238E27FC236}">
                  <a16:creationId xmlns:a16="http://schemas.microsoft.com/office/drawing/2014/main" id="{9A1D7BAA-3699-4549-A685-E47E2C03E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/>
            </a:p>
          </p:txBody>
        </p:sp>
        <p:sp>
          <p:nvSpPr>
            <p:cNvPr id="88067" name="Rectangle 3">
              <a:extLst>
                <a:ext uri="{FF2B5EF4-FFF2-40B4-BE49-F238E27FC236}">
                  <a16:creationId xmlns:a16="http://schemas.microsoft.com/office/drawing/2014/main" id="{B7DCA291-1401-485C-B4B8-FE183B3F874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88068" name="Rectangle 4">
              <a:extLst>
                <a:ext uri="{FF2B5EF4-FFF2-40B4-BE49-F238E27FC236}">
                  <a16:creationId xmlns:a16="http://schemas.microsoft.com/office/drawing/2014/main" id="{BE853295-8AFE-497C-A5BB-0B0DC7DAA17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88074" name="Freeform 10">
              <a:extLst>
                <a:ext uri="{FF2B5EF4-FFF2-40B4-BE49-F238E27FC236}">
                  <a16:creationId xmlns:a16="http://schemas.microsoft.com/office/drawing/2014/main" id="{E024E5B0-A9FE-4A34-BC39-E38387C62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8075" name="Freeform 11">
              <a:extLst>
                <a:ext uri="{FF2B5EF4-FFF2-40B4-BE49-F238E27FC236}">
                  <a16:creationId xmlns:a16="http://schemas.microsoft.com/office/drawing/2014/main" id="{36B8F28C-EE23-4FAC-B382-C095DB987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8069" name="Rectangle 5">
            <a:extLst>
              <a:ext uri="{FF2B5EF4-FFF2-40B4-BE49-F238E27FC236}">
                <a16:creationId xmlns:a16="http://schemas.microsoft.com/office/drawing/2014/main" id="{4C9E23ED-36F4-42BD-ACA9-155DEB18E9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</p:spTree>
  </p:cSld>
  <p:clrMapOvr>
    <a:masterClrMapping/>
  </p:clrMapOvr>
  <p:transition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A6BAB-7054-4861-A58E-400546D9D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3B14A9-A96D-40C1-AEBF-A9D4F7F6E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012E4-DA31-44D3-BA24-F146C2B8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932E5-5DD2-45DD-B32D-6E51D08C2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71E01-1369-4846-A549-7C81534C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4BE26-287F-4421-B7CE-BE5FB6DBD4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442916"/>
      </p:ext>
    </p:extLst>
  </p:cSld>
  <p:clrMapOvr>
    <a:masterClrMapping/>
  </p:clrMapOvr>
  <p:transition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DCC1F9-604D-4F1C-B529-EC09E4BE6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51CF13-0972-415C-BB28-D8C6B2635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B9B3D-4724-4D7F-94B7-424FBD73D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4D50F-E3F9-4DB2-AD3A-929581D8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7EC0C-E16C-4158-8311-C95D953D6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E561C-01BB-4721-9C5A-47C8873B0A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0467484"/>
      </p:ext>
    </p:extLst>
  </p:cSld>
  <p:clrMapOvr>
    <a:masterClrMapping/>
  </p:clrMapOvr>
  <p:transition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E9B34-9985-4ED4-9B1E-4BC7417B0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DA8EF-2B37-402F-AAA8-C88D281E2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514F5-A51D-4A55-9228-3BC0764E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78984-9EEA-4093-A9E1-5908B7AE2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C4D01-C02E-40DD-9B4C-B77D9AB97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C2876-E543-4230-9269-A5ED15D8F8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52328102"/>
      </p:ext>
    </p:extLst>
  </p:cSld>
  <p:clrMapOvr>
    <a:masterClrMapping/>
  </p:clrMapOvr>
  <p:transition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04BDD-8DC2-4DB3-A321-C1C4FA31F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D330A-40B7-4A51-B4BC-0AB71CAB5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824D7-B7F5-4C81-A7DA-DF79040C8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9A653-16D1-48B7-AEDC-AB57671D7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0378E-9B0D-4041-8EB7-E99D7BE8C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2BD1A-F745-4813-A19C-B3A5345A61C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8778039"/>
      </p:ext>
    </p:extLst>
  </p:cSld>
  <p:clrMapOvr>
    <a:masterClrMapping/>
  </p:clrMapOvr>
  <p:transition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29F4B-20DC-4B94-9E47-A6B1C5DB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4FFA7-933F-4292-B10D-702EC660D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0BD9D6-D4FF-48FE-AAA3-4B5A921DD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4CCE6-7F79-4329-89FB-E8600374D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47FD4-C6A6-484C-8A45-3E684995A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C7820F-A5C4-4D5B-B262-DC6642B18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2926B-F1CE-458F-98B0-754851ADF3B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50975457"/>
      </p:ext>
    </p:extLst>
  </p:cSld>
  <p:clrMapOvr>
    <a:masterClrMapping/>
  </p:clrMapOvr>
  <p:transition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EC592-739B-41B2-B221-7C3EDC8B9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F8CFA-E4E7-41E8-B737-5F11A2D8C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3621C-7C6C-4C2E-B567-9D0590F46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9D2080-A5A9-4226-BE0D-F77E07861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A1A530-2EE4-45C7-B0D1-639CA9FFB1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707254-D293-40A7-BA28-FB477308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643F-D360-48A6-A39C-826AB20DE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396609-F9D1-4DA9-AF74-F5FCFBD4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92CF0-1690-4660-A53D-37A28B30AA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0813768"/>
      </p:ext>
    </p:extLst>
  </p:cSld>
  <p:clrMapOvr>
    <a:masterClrMapping/>
  </p:clrMapOvr>
  <p:transition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F20D0-BE91-433A-962F-59C1568E4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A1487D-B6CC-4E6A-B79A-14DB858AC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6C470-EAFA-48B8-826F-5B0BC54EA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49236E-A440-42A8-9277-A7580CF08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2455B-6A1B-4A99-988E-2B045BCBFBA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54714537"/>
      </p:ext>
    </p:extLst>
  </p:cSld>
  <p:clrMapOvr>
    <a:masterClrMapping/>
  </p:clrMapOvr>
  <p:transition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DD65CC-4439-402A-8970-9D0F43E98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E3CD39-3CDB-4186-9F09-7D4427F7C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B1E56-906C-44CE-A74F-F456254E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566C0-5A38-422D-95C2-8101DD71357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0335551"/>
      </p:ext>
    </p:extLst>
  </p:cSld>
  <p:clrMapOvr>
    <a:masterClrMapping/>
  </p:clrMapOvr>
  <p:transition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413F1-90BE-41E5-91CC-8F33A3CAB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1EF61-15E3-42FC-BA02-39EC66D7A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4B0C3B-E64F-48BE-8740-4B74AEC4E9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2314A-DBEC-4E35-BA06-5F8F790E0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EC206-C3DE-4B5A-BF80-2EC69D2DF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75060-C961-46B1-BD65-20FE4B3AF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FDC80-CB66-40A2-8F2B-D48F5AB973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00718705"/>
      </p:ext>
    </p:extLst>
  </p:cSld>
  <p:clrMapOvr>
    <a:masterClrMapping/>
  </p:clrMapOvr>
  <p:transition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3B4F-F480-4E42-AEF2-C6B0DB809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E395AA-CA6C-45F6-B46C-7E7F42A03D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E82D5-14F4-45DB-A22C-328B14DA0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F5FC8-0507-48CD-9A9C-FEDF6AFB9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95ACC-6BFA-4C20-953A-FE6F7D8D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275CC-768F-46EA-836A-F6F44191F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49843-2853-4716-811E-49AC9A82249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96168847"/>
      </p:ext>
    </p:extLst>
  </p:cSld>
  <p:clrMapOvr>
    <a:masterClrMapping/>
  </p:clrMapOvr>
  <p:transition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41F3008E-53BB-4E37-A465-A69BCD2BE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l-SI" altLang="sl-SI" sz="2400">
              <a:latin typeface="Times New Roman" panose="02020603050405020304" pitchFamily="18" charset="0"/>
            </a:endParaRP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56DB70A4-BEC7-4988-BEC5-EF40C1A7B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l-SI" altLang="sl-SI" sz="2400">
              <a:latin typeface="Times New Roman" panose="02020603050405020304" pitchFamily="18" charset="0"/>
            </a:endParaRPr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D08B6BEA-93C7-4595-854C-84B753706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87045" name="Rectangle 5">
            <a:extLst>
              <a:ext uri="{FF2B5EF4-FFF2-40B4-BE49-F238E27FC236}">
                <a16:creationId xmlns:a16="http://schemas.microsoft.com/office/drawing/2014/main" id="{D8AE40D8-2C9A-48F9-8158-06D05EB97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87046" name="Rectangle 6">
            <a:extLst>
              <a:ext uri="{FF2B5EF4-FFF2-40B4-BE49-F238E27FC236}">
                <a16:creationId xmlns:a16="http://schemas.microsoft.com/office/drawing/2014/main" id="{0EB4D195-475E-4776-B940-C3C8909FF97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sl-SI" altLang="sl-SI"/>
          </a:p>
        </p:txBody>
      </p:sp>
      <p:sp>
        <p:nvSpPr>
          <p:cNvPr id="87047" name="Rectangle 7">
            <a:extLst>
              <a:ext uri="{FF2B5EF4-FFF2-40B4-BE49-F238E27FC236}">
                <a16:creationId xmlns:a16="http://schemas.microsoft.com/office/drawing/2014/main" id="{EF5F9473-BBAA-4A2A-A1AD-4021597860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sl-SI" altLang="sl-SI"/>
          </a:p>
        </p:txBody>
      </p:sp>
      <p:sp>
        <p:nvSpPr>
          <p:cNvPr id="87048" name="Rectangle 8">
            <a:extLst>
              <a:ext uri="{FF2B5EF4-FFF2-40B4-BE49-F238E27FC236}">
                <a16:creationId xmlns:a16="http://schemas.microsoft.com/office/drawing/2014/main" id="{E6FAE1E4-9DDF-4F1A-B75D-BAC0C8D88C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86DD186-A001-48F2-8D87-1630BAF9CA3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7049" name="Freeform 9">
            <a:extLst>
              <a:ext uri="{FF2B5EF4-FFF2-40B4-BE49-F238E27FC236}">
                <a16:creationId xmlns:a16="http://schemas.microsoft.com/office/drawing/2014/main" id="{ABAF5349-04B1-4B77-B19D-6173E1970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7050" name="Freeform 10">
            <a:extLst>
              <a:ext uri="{FF2B5EF4-FFF2-40B4-BE49-F238E27FC236}">
                <a16:creationId xmlns:a16="http://schemas.microsoft.com/office/drawing/2014/main" id="{F85EDF72-4FCF-4257-AB5F-2C62F36EC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>
    <p:comb dir="vert"/>
  </p:transition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entjur.s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vdc-sentjur.si/images/vdc_sentjur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WordArt 4">
            <a:extLst>
              <a:ext uri="{FF2B5EF4-FFF2-40B4-BE49-F238E27FC236}">
                <a16:creationId xmlns:a16="http://schemas.microsoft.com/office/drawing/2014/main" id="{4814E527-2BFC-444C-8642-3F7F80FD11A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03350" y="2565400"/>
            <a:ext cx="664845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7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Š E N T J U R</a:t>
            </a:r>
            <a:endParaRPr lang="sl-SI" sz="72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1  0.125 0.16655  C 0.125 0.25849  0.069 0.3331  0 0.3331  C -0.069 0.3331  -0.125 0.25849  -0.125 0.16655  C -0.125 0.07461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F3BE6C84-E96D-4E96-B45D-0CE4DFA521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L E G A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E9BF6F79-77F2-4849-A58E-4F2782D50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3406775" cy="4114800"/>
          </a:xfrm>
        </p:spPr>
        <p:txBody>
          <a:bodyPr/>
          <a:lstStyle/>
          <a:p>
            <a:r>
              <a:rPr lang="sl-SI" altLang="sl-SI" sz="2400" b="1"/>
              <a:t>Šentjur</a:t>
            </a:r>
            <a:r>
              <a:rPr lang="sl-SI" altLang="sl-SI" sz="2400"/>
              <a:t> je mesto v Sloveniji,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/>
              <a:t> </a:t>
            </a:r>
          </a:p>
          <a:p>
            <a:r>
              <a:rPr lang="sl-SI" altLang="sl-SI" sz="2400"/>
              <a:t>je središče istoimenske občine,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400"/>
          </a:p>
          <a:p>
            <a:r>
              <a:rPr lang="sl-SI" altLang="sl-SI" sz="2400"/>
              <a:t> leži okoli 11 km vzhodno od Celja.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400"/>
          </a:p>
        </p:txBody>
      </p:sp>
      <p:pic>
        <p:nvPicPr>
          <p:cNvPr id="120839" name="Picture 7" descr="Zemljevid1">
            <a:extLst>
              <a:ext uri="{FF2B5EF4-FFF2-40B4-BE49-F238E27FC236}">
                <a16:creationId xmlns:a16="http://schemas.microsoft.com/office/drawing/2014/main" id="{81CC4447-7B23-4C27-8C41-8092AD777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628775"/>
            <a:ext cx="2808287" cy="232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841" name="Picture 9" descr="obcina-sentjur_b">
            <a:extLst>
              <a:ext uri="{FF2B5EF4-FFF2-40B4-BE49-F238E27FC236}">
                <a16:creationId xmlns:a16="http://schemas.microsoft.com/office/drawing/2014/main" id="{6FC2B5FE-8E3A-4021-BA34-8A7E3E410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005263"/>
            <a:ext cx="2808287" cy="262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7DFAC0A7-7FB3-4EB4-8FAA-382499BEA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 N A Č I L N O S T I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B11BFBBB-18EC-4D93-9B3A-CE7CAD2FBB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4343400" cy="4114800"/>
          </a:xfrm>
        </p:spPr>
        <p:txBody>
          <a:bodyPr/>
          <a:lstStyle/>
          <a:p>
            <a:r>
              <a:rPr lang="sl-SI" altLang="sl-SI" sz="2400"/>
              <a:t>Ime Šentjur se prvič omenja v 14. stoletju.</a:t>
            </a:r>
          </a:p>
          <a:p>
            <a:endParaRPr lang="sl-SI" altLang="sl-SI" sz="2400"/>
          </a:p>
          <a:p>
            <a:r>
              <a:rPr lang="sl-SI" altLang="sl-SI" sz="2400"/>
              <a:t>Sam kraj sestavljata dva med seboj povezana dela: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/>
              <a:t>     - Zgornji trg, staro srednjeveško jedro,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/>
              <a:t>     - Spodnji trg, nastal v 19. stoletju. </a:t>
            </a:r>
          </a:p>
        </p:txBody>
      </p:sp>
      <p:pic>
        <p:nvPicPr>
          <p:cNvPr id="121861" name="Picture 5" descr="Mesto Šentjur">
            <a:hlinkClick r:id="rId2"/>
            <a:extLst>
              <a:ext uri="{FF2B5EF4-FFF2-40B4-BE49-F238E27FC236}">
                <a16:creationId xmlns:a16="http://schemas.microsoft.com/office/drawing/2014/main" id="{5221BE82-1EBA-4418-BDD6-75DC6FEDD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076700"/>
            <a:ext cx="3313113" cy="189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65" name="Picture 9" descr="Ob%C4%8Dina_%C5%A0entjur_pri_Celju_grb">
            <a:extLst>
              <a:ext uri="{FF2B5EF4-FFF2-40B4-BE49-F238E27FC236}">
                <a16:creationId xmlns:a16="http://schemas.microsoft.com/office/drawing/2014/main" id="{0062225C-2539-4F01-A725-BBE124D5D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844675"/>
            <a:ext cx="1524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9F7D26E5-6F16-445F-A569-D5F5BE1881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 R E B I V A L C I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7ADC82A2-1DE4-4051-995F-0257B6150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4775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/>
              <a:t>Občina Šentjur sodi med večje slovenske občine, ima skoraj 19 tisoč prebivalcev od tega v mestu Šentjur živi skoraj 4 tisoč.</a:t>
            </a:r>
          </a:p>
          <a:p>
            <a:pPr>
              <a:lnSpc>
                <a:spcPct val="90000"/>
              </a:lnSpc>
            </a:pPr>
            <a:endParaRPr lang="sl-SI" altLang="sl-SI" sz="2000"/>
          </a:p>
          <a:p>
            <a:pPr>
              <a:lnSpc>
                <a:spcPct val="90000"/>
              </a:lnSpc>
            </a:pPr>
            <a:r>
              <a:rPr lang="sl-SI" altLang="sl-SI" sz="2000"/>
              <a:t>Dobre prometne povezave so že v preteklosti omogočile razmah industrije. Tudi danes, se pospešeno razvija obrt, podjetništvo in trgovina.</a:t>
            </a:r>
          </a:p>
          <a:p>
            <a:pPr>
              <a:lnSpc>
                <a:spcPct val="90000"/>
              </a:lnSpc>
            </a:pPr>
            <a:endParaRPr lang="sl-SI" altLang="sl-SI" sz="2000"/>
          </a:p>
          <a:p>
            <a:pPr>
              <a:lnSpc>
                <a:spcPct val="90000"/>
              </a:lnSpc>
            </a:pPr>
            <a:r>
              <a:rPr lang="sl-SI" altLang="sl-SI" sz="2000"/>
              <a:t>Poudarek je na kovinski industriji, ki izstopa podjetje Alpos. </a:t>
            </a:r>
          </a:p>
        </p:txBody>
      </p:sp>
      <p:pic>
        <p:nvPicPr>
          <p:cNvPr id="123911" name="Picture 7" descr="Alpos Cevarna">
            <a:extLst>
              <a:ext uri="{FF2B5EF4-FFF2-40B4-BE49-F238E27FC236}">
                <a16:creationId xmlns:a16="http://schemas.microsoft.com/office/drawing/2014/main" id="{DC8C2BD1-C612-48BC-A0FD-BCE7727F6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860800"/>
            <a:ext cx="3024187" cy="229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913" name="Picture 9" descr="SENTJUR-09_b">
            <a:extLst>
              <a:ext uri="{FF2B5EF4-FFF2-40B4-BE49-F238E27FC236}">
                <a16:creationId xmlns:a16="http://schemas.microsoft.com/office/drawing/2014/main" id="{FDA0A183-F424-4507-B276-7D4CE12AF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484313"/>
            <a:ext cx="3168650" cy="206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123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05761C44-8EAB-431E-B593-0E5F2CBB2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J A V N E   Z G R A D B E</a:t>
            </a:r>
          </a:p>
        </p:txBody>
      </p:sp>
      <p:pic>
        <p:nvPicPr>
          <p:cNvPr id="124933" name="Picture 5" descr="vdc_sentjur">
            <a:hlinkClick r:id="rId2"/>
            <a:extLst>
              <a:ext uri="{FF2B5EF4-FFF2-40B4-BE49-F238E27FC236}">
                <a16:creationId xmlns:a16="http://schemas.microsoft.com/office/drawing/2014/main" id="{1AED022E-4CAA-488B-BACC-0280FE395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581525"/>
            <a:ext cx="2879725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37" name="Picture 9" descr="Obcinska-zgradba_b">
            <a:extLst>
              <a:ext uri="{FF2B5EF4-FFF2-40B4-BE49-F238E27FC236}">
                <a16:creationId xmlns:a16="http://schemas.microsoft.com/office/drawing/2014/main" id="{FA7D8169-C708-476C-9CBB-3FA228B8D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484313"/>
            <a:ext cx="2352675" cy="25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42" name="Rectangle 14">
            <a:extLst>
              <a:ext uri="{FF2B5EF4-FFF2-40B4-BE49-F238E27FC236}">
                <a16:creationId xmlns:a16="http://schemas.microsoft.com/office/drawing/2014/main" id="{E9CF0A96-5DA7-4EE7-BE37-4624FF9FD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4343400" cy="4184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V mestu Šentjur je veliko javnih zgradb: občinska zgradba, šole, vrtci, pošta, muzej,  lekarne, gasilski dom, zdravstveni dom in drugi javni zavodi.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4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4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99B8BB22-D513-46E5-A8FE-773965721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 N A M E N I T O S T I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6EEAB913-3758-4E05-B793-26079A85E5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54229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/>
              <a:t>Zgornji trg Šentjurja s cerkvijo Svetega Jurija je prepoznavna točka v mestu.</a:t>
            </a:r>
          </a:p>
          <a:p>
            <a:pPr>
              <a:lnSpc>
                <a:spcPct val="80000"/>
              </a:lnSpc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Hrib Rifnik, je arheološki park s temelji starokrščanskih cerkva, hiš in obzidja.</a:t>
            </a:r>
          </a:p>
          <a:p>
            <a:pPr>
              <a:lnSpc>
                <a:spcPct val="80000"/>
              </a:lnSpc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Del arheoloških najdb je sedaj razstavljen v Muzeju Šentjur, ki je v Zgornjem Trgu.</a:t>
            </a:r>
          </a:p>
          <a:p>
            <a:pPr>
              <a:lnSpc>
                <a:spcPct val="80000"/>
              </a:lnSpc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V  Šentjurju stoji rojstna hiša družine Ipavcev. Legendarna šentjurska družina se je v zgodovino zapisala predvsem zaradi glasbe in medicine.  </a:t>
            </a:r>
          </a:p>
        </p:txBody>
      </p:sp>
      <p:pic>
        <p:nvPicPr>
          <p:cNvPr id="122886" name="Picture 6" descr="rifnik_zrak">
            <a:extLst>
              <a:ext uri="{FF2B5EF4-FFF2-40B4-BE49-F238E27FC236}">
                <a16:creationId xmlns:a16="http://schemas.microsoft.com/office/drawing/2014/main" id="{EA5F2AC0-0C10-40E7-A84D-9F8992D2C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924175"/>
            <a:ext cx="24479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890" name="Picture 10" descr="9d5c54bc370841c2224951ab8b2ede2e">
            <a:extLst>
              <a:ext uri="{FF2B5EF4-FFF2-40B4-BE49-F238E27FC236}">
                <a16:creationId xmlns:a16="http://schemas.microsoft.com/office/drawing/2014/main" id="{0BBAAE06-0426-4EDD-BEA8-72D24FD30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941888"/>
            <a:ext cx="2447925" cy="163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892" name="Picture 12" descr="sv_jurij_sentjur-Resolucija-namizja_b">
            <a:extLst>
              <a:ext uri="{FF2B5EF4-FFF2-40B4-BE49-F238E27FC236}">
                <a16:creationId xmlns:a16="http://schemas.microsoft.com/office/drawing/2014/main" id="{F7886BDC-8F4F-4389-8854-923E7260A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1268413"/>
            <a:ext cx="2398713" cy="160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12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500"/>
                                        <p:tgtEl>
                                          <p:spTgt spid="12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D93F8D3D-1A0E-49CF-B213-3377184F5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 A K LJ U Č E K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0156232F-E077-4409-BCB7-CC8AA5F14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 dirty="0"/>
              <a:t>Pri pripravi predstavitve mesta Šentjur sem spoznal zelo lepo mesto in njegove znamenitosti. V meni je zaiskrila želja, da bi obiskal to prelepo slovensko mesto, enako priporočam tudi vam.</a:t>
            </a:r>
          </a:p>
          <a:p>
            <a:pPr>
              <a:lnSpc>
                <a:spcPct val="80000"/>
              </a:lnSpc>
            </a:pPr>
            <a:endParaRPr lang="sl-SI" altLang="sl-SI" sz="2000" dirty="0"/>
          </a:p>
          <a:p>
            <a:pPr>
              <a:lnSpc>
                <a:spcPct val="80000"/>
              </a:lnSpc>
            </a:pPr>
            <a:endParaRPr lang="sl-SI" altLang="sl-SI" sz="2000" dirty="0"/>
          </a:p>
          <a:p>
            <a:pPr>
              <a:lnSpc>
                <a:spcPct val="80000"/>
              </a:lnSpc>
            </a:pPr>
            <a:r>
              <a:rPr lang="sl-SI" altLang="sl-SI" sz="2000" dirty="0"/>
              <a:t>Za izvor podatkov sem uporabljal internetne strani občine Šentjur.</a:t>
            </a:r>
          </a:p>
          <a:p>
            <a:pPr>
              <a:lnSpc>
                <a:spcPct val="80000"/>
              </a:lnSpc>
            </a:pPr>
            <a:endParaRPr lang="sl-SI" altLang="sl-SI" sz="2000" dirty="0"/>
          </a:p>
          <a:p>
            <a:pPr>
              <a:lnSpc>
                <a:spcPct val="80000"/>
              </a:lnSpc>
            </a:pPr>
            <a:endParaRPr lang="sl-SI" altLang="sl-SI" sz="2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9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9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9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900"/>
              <a:t> </a:t>
            </a:r>
            <a:endParaRPr lang="sl-SI" altLang="sl-SI" sz="16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9" dur="500" fill="hold"/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</p:bldLst>
  </p:timing>
</p:sld>
</file>

<file path=ppt/theme/theme1.xml><?xml version="1.0" encoding="utf-8"?>
<a:theme xmlns:a="http://schemas.openxmlformats.org/drawingml/2006/main" name="default">
  <a:themeElements>
    <a:clrScheme name="default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8">
    <a:dk1>
      <a:srgbClr val="292929"/>
    </a:dk1>
    <a:lt1>
      <a:srgbClr val="FFFFFF"/>
    </a:lt1>
    <a:dk2>
      <a:srgbClr val="000000"/>
    </a:dk2>
    <a:lt2>
      <a:srgbClr val="808080"/>
    </a:lt2>
    <a:accent1>
      <a:srgbClr val="CC9900"/>
    </a:accent1>
    <a:accent2>
      <a:srgbClr val="CCCC99"/>
    </a:accent2>
    <a:accent3>
      <a:srgbClr val="FFFFFF"/>
    </a:accent3>
    <a:accent4>
      <a:srgbClr val="212121"/>
    </a:accent4>
    <a:accent5>
      <a:srgbClr val="E2CAAA"/>
    </a:accent5>
    <a:accent6>
      <a:srgbClr val="B9B98A"/>
    </a:accent6>
    <a:hlink>
      <a:srgbClr val="999933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322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Times New Roman</vt:lpstr>
      <vt:lpstr>Wingdings</vt:lpstr>
      <vt:lpstr>default</vt:lpstr>
      <vt:lpstr>PowerPoint Presentation</vt:lpstr>
      <vt:lpstr>L E G A</vt:lpstr>
      <vt:lpstr>Z N A Č I L N O S T I</vt:lpstr>
      <vt:lpstr>P R E B I V A L C I</vt:lpstr>
      <vt:lpstr>J A V N E   Z G R A D B E</vt:lpstr>
      <vt:lpstr>Z N A M E N I T O S T I</vt:lpstr>
      <vt:lpstr>Z A K LJ U Č E 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2019-05-31T08:41:00Z</dcterms:created>
  <dcterms:modified xsi:type="dcterms:W3CDTF">2019-05-31T08:41:00Z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