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3300"/>
    <a:srgbClr val="00FFFF"/>
    <a:srgbClr val="00FF00"/>
    <a:srgbClr val="FFFF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6" autoAdjust="0"/>
  </p:normalViewPr>
  <p:slideViewPr>
    <p:cSldViewPr>
      <p:cViewPr varScale="1">
        <p:scale>
          <a:sx n="154" d="100"/>
          <a:sy n="154" d="100"/>
        </p:scale>
        <p:origin x="129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7C407-4839-4DD1-9DAB-09AEC2075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432567-75CB-4F9C-9BF0-773B4C950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104DF-7FE5-493C-A413-56857765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DD35E-8B5B-4FA6-ACE7-F2B2D13AC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93947-F92F-42BB-B42E-BC36C2A08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9077B-57E3-4226-B1B0-1EFDA9B818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15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ED46B-7883-45D9-B65A-6B2640358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194BC-BAFA-489A-9E2B-B34DB2E8A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249F9-11FB-4E13-81BC-A9FB9B30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CFE7B-D042-4456-A5E0-0A7A918E7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09852-F6ED-498D-8E6B-9B93EDED7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4401D-08E5-4091-8044-BAFDBB124D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3839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C6B734-9E2D-403C-8A43-F4EB2DD23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4D336-382D-4F0E-85F6-37DB5B260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6BC47-FAFB-4383-A02B-254C0696A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C6A95-AD64-4EE9-A6D9-13CAFAFE0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956A1-408C-470E-86FB-44F7BDB9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74445-0A85-41A7-9717-5E185F7383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120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24FC6-73E0-415F-B7F6-EC05F71E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06E65-84E2-4552-8565-1A05FCB8D14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C928C-A393-4EEC-8431-5F3ADA658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24806-E393-4C7D-96B9-F26E6A0A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A07D2-D5FE-4EDB-A42D-7962BEBC6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ABD29-B626-4048-B8FC-4FD8786EC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275F70-2435-4C81-A89A-7C4E296AEB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029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A71C1-5F1E-473C-8299-97E486D91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8FE12-0B64-479F-A7F2-E84519B57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720FC-57C8-4AFC-9584-8AEDE71BB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C983A-53FC-4F1C-8D37-0484AD2B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012B7-0BA8-4AB8-B3AE-71406625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D64F2-D8C2-4EAF-BF13-F0BA5B4538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032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3DFE-F560-4BB9-B608-E2322977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1AA7B-4B09-4E33-81E5-73987D80E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154F9-B328-4AE9-B27A-AC2245031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516A6-496E-4930-AB3A-9D8A696A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982D3-1426-4579-9855-AEB62FDB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8D9A7-A03E-4CF0-B362-0E5B15D1BF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4591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3453B-CA63-4F35-BDD4-24EE6383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D5EDB-824C-4E3C-957E-AF0DD119F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7B71C-5CE5-49ED-B36B-B088910AB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EC634-28B2-4094-B9B9-B4D228A8B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1CE45-0019-4678-856A-A5A748FD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5D143-0199-4C4D-B53F-285551DE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74915-6882-4415-9A14-5AD0D9A643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0283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8F34E-6F27-41FD-8BB1-38F246953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4CD89-E092-4274-A53C-7F56805EC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08F24-FD42-4959-8F09-70844846D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A8A382-F4E6-4036-998B-C02614D8E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2E8148-2BB2-424D-99DA-5C22CFFAA6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B46EE2-11BD-4882-A422-E0473360C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B1F99D-2B21-4A6B-9D84-55797071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1EBD15-734A-464F-9472-EE8140F1B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0BFAF-5052-45CA-BA30-E410519B11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24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0F736-FB0A-41D2-8067-DC0388E0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665B20-40EB-48C7-8C42-3C140EBE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3A8773-9F5E-487B-B380-F8EDF765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8B0E5-387C-4293-91FE-C2402FAC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D9B38-CACB-4EC9-94C2-E742AD8CA1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18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2ABA29-8797-4C79-8194-2473596D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A30C5C-249B-4D35-917E-5621DD434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F4706-285D-44C6-BACF-F8F56A8E7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6F1EC-8CB6-46A0-98A5-1EEC3CF1F3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5134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C18CE-823C-4248-9414-6F391CCF4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8DC35-7F8F-4153-8CC0-5C7454DF0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A21B3-AE29-4197-9E82-B5F9F3C26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767D8-3B56-4A14-8DF6-1454BFD1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0F56F-E750-45E6-BD8C-F3ADEF16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B5627-D8F0-4FD9-94BA-6CA0CCAAE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68386-999C-45AC-9EEA-13A9FEA9AD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661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503D0-1504-4D57-B833-9CAFDA26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2196D2-F79F-40C0-A554-BCE1310F2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FDCE01-A5A2-4557-8BD9-9F204E258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9149A-5B13-4F50-93FB-3BDCE9714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6D64B-8DF9-496F-88BD-BA41A914E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DA654-1475-4BF2-9074-64434D4AB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F453-3CB1-44F5-8A8A-9586602720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365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CA1E21-40C6-4076-B5EF-BF317CD41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BEC894-6AA9-4EE9-BB8C-7B8C79B34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FFCC8B-074C-4985-8B91-CB4E869170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201B626-0A11-4C93-B8FD-DAC0207B5C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A1D445-C3EE-4761-9CA7-0972496117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DA87EA-16E4-412E-810F-D3378FF8201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50000">
              <a:srgbClr val="FFFF00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8DE02DC-D2EE-43AB-AFF8-593079C465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400"/>
              <a:t>Severna Evropa</a:t>
            </a:r>
            <a:br>
              <a:rPr lang="sl-SI" altLang="sl-SI" sz="4400"/>
            </a:br>
            <a:r>
              <a:rPr lang="sl-SI" altLang="sl-SI" sz="4400"/>
              <a:t>Naravne razmere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2CF77AC-C3BF-41B1-B185-7B2873D2FF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 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VIRI- www.google.com,DZS spoznavamo Evropo in </a:t>
            </a:r>
            <a:r>
              <a:rPr lang="sl-SI" altLang="sl-SI" sz="2800" dirty="0" err="1"/>
              <a:t>Azijo,Knjiga</a:t>
            </a:r>
            <a:r>
              <a:rPr lang="sl-SI" altLang="sl-SI" sz="2800" dirty="0"/>
              <a:t> Naravna čudesa sveta</a:t>
            </a:r>
          </a:p>
        </p:txBody>
      </p:sp>
    </p:spTree>
  </p:cSld>
  <p:clrMapOvr>
    <a:masterClrMapping/>
  </p:clrMapOvr>
  <p:transition spd="slow">
    <p:wheel spokes="3"/>
    <p:sndAc>
      <p:stSnd>
        <p:snd r:embed="rId2" name="explod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1500">
              <a:srgbClr val="C7AC4C"/>
            </a:gs>
            <a:gs pos="27500">
              <a:srgbClr val="E6D78A"/>
            </a:gs>
            <a:gs pos="35000">
              <a:srgbClr val="C7AC4C"/>
            </a:gs>
            <a:gs pos="44000">
              <a:srgbClr val="E6D78A"/>
            </a:gs>
            <a:gs pos="50000">
              <a:srgbClr val="E6DCAC"/>
            </a:gs>
            <a:gs pos="56000">
              <a:srgbClr val="E6D78A"/>
            </a:gs>
            <a:gs pos="65000">
              <a:srgbClr val="C7AC4C"/>
            </a:gs>
            <a:gs pos="72500">
              <a:srgbClr val="E6D78A"/>
            </a:gs>
            <a:gs pos="88500">
              <a:srgbClr val="C7AC4C"/>
            </a:gs>
            <a:gs pos="100000">
              <a:srgbClr val="E6DCA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6F4C443-E7B8-4328-8330-2850D609F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VPRAŠANJA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955143A-6FA1-4DB5-BC8A-C1BF4D156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1.Naštej naravne enote S Evrope:</a:t>
            </a:r>
          </a:p>
          <a:p>
            <a:pPr>
              <a:buFontTx/>
              <a:buNone/>
            </a:pPr>
            <a:r>
              <a:rPr lang="sl-SI" altLang="sl-SI"/>
              <a:t>-Skandinavsko gorovje</a:t>
            </a:r>
          </a:p>
          <a:p>
            <a:pPr>
              <a:buFontTx/>
              <a:buNone/>
            </a:pPr>
            <a:r>
              <a:rPr lang="sl-SI" altLang="sl-SI"/>
              <a:t>-Botnijski zaliv</a:t>
            </a:r>
          </a:p>
          <a:p>
            <a:pPr>
              <a:buFontTx/>
              <a:buNone/>
            </a:pPr>
            <a:r>
              <a:rPr lang="sl-SI" altLang="sl-SI"/>
              <a:t>-Finska plošča</a:t>
            </a:r>
          </a:p>
          <a:p>
            <a:pPr>
              <a:buFontTx/>
              <a:buNone/>
            </a:pPr>
            <a:r>
              <a:rPr lang="sl-SI" altLang="sl-SI"/>
              <a:t>-Ruska plošča</a:t>
            </a:r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1500">
              <a:srgbClr val="C7AC4C"/>
            </a:gs>
            <a:gs pos="27500">
              <a:srgbClr val="E6D78A"/>
            </a:gs>
            <a:gs pos="35000">
              <a:srgbClr val="C7AC4C"/>
            </a:gs>
            <a:gs pos="44000">
              <a:srgbClr val="E6D78A"/>
            </a:gs>
            <a:gs pos="50000">
              <a:srgbClr val="E6DCAC"/>
            </a:gs>
            <a:gs pos="56000">
              <a:srgbClr val="E6D78A"/>
            </a:gs>
            <a:gs pos="65000">
              <a:srgbClr val="C7AC4C"/>
            </a:gs>
            <a:gs pos="72500">
              <a:srgbClr val="E6D78A"/>
            </a:gs>
            <a:gs pos="88500">
              <a:srgbClr val="C7AC4C"/>
            </a:gs>
            <a:gs pos="100000">
              <a:srgbClr val="E6DCA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2BB6BE2-4743-4CE7-B93C-727841C95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VPRAŠANJA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26F6310-BF37-4BC2-834A-98AE7451C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2.Naštej morja,oceane in zalive,ki obdajajo S Evropo: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-Norveško morje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-Baltsko morje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-Atlantski ocean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-Botniški zaliv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-Riški zaliv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-Finski zaliv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6000">
              <a:srgbClr val="E6D78A"/>
            </a:gs>
            <a:gs pos="15000">
              <a:srgbClr val="C7AC4C"/>
            </a:gs>
            <a:gs pos="22500">
              <a:srgbClr val="E6D78A"/>
            </a:gs>
            <a:gs pos="38500">
              <a:srgbClr val="C7AC4C"/>
            </a:gs>
            <a:gs pos="50000">
              <a:srgbClr val="E6DCAC"/>
            </a:gs>
            <a:gs pos="61500">
              <a:srgbClr val="C7AC4C"/>
            </a:gs>
            <a:gs pos="77500">
              <a:srgbClr val="E6D78A"/>
            </a:gs>
            <a:gs pos="85000">
              <a:srgbClr val="C7AC4C"/>
            </a:gs>
            <a:gs pos="94000">
              <a:srgbClr val="E6D78A"/>
            </a:gs>
            <a:gs pos="100000">
              <a:srgbClr val="E6DCA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2756785-7C02-4945-A86B-EBE6FFE60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VPRAŠANJA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00A1F92-7F1C-4BEC-A38F-020F31A9C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3.Kaj je fjell?</a:t>
            </a:r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r>
              <a:rPr lang="sl-SI" altLang="sl-SI"/>
              <a:t>Je gorat in planotast svet v notranjosti, ki se dviguje nad fjordi.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23000">
              <a:srgbClr val="C7AC4C"/>
            </a:gs>
            <a:gs pos="55000">
              <a:srgbClr val="E6D78A"/>
            </a:gs>
            <a:gs pos="70000">
              <a:srgbClr val="C7AC4C"/>
            </a:gs>
            <a:gs pos="88000">
              <a:srgbClr val="E6D78A"/>
            </a:gs>
            <a:gs pos="100000">
              <a:srgbClr val="E6DCA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A5F85D9-5D3F-44F5-BA66-1864063661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VPRAŠANJA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DC496BB-B676-450A-A3EE-1A60C36CD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4.Katera dva tipa podnebij prevladujeta v S Evropi?</a:t>
            </a:r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r>
              <a:rPr lang="sl-SI" altLang="sl-SI"/>
              <a:t>Blago oceansko podnebje in hladno celinsko podnebje.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23000">
              <a:srgbClr val="C7AC4C"/>
            </a:gs>
            <a:gs pos="55000">
              <a:srgbClr val="E6D78A"/>
            </a:gs>
            <a:gs pos="70000">
              <a:srgbClr val="C7AC4C"/>
            </a:gs>
            <a:gs pos="88000">
              <a:srgbClr val="E6D78A"/>
            </a:gs>
            <a:gs pos="100000">
              <a:srgbClr val="E6DCA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E56B342-C628-428B-8A95-0B13FE413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VPRAŠANJA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CCE1F42-0FEB-4099-96FD-16F33181A8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5.Koliko C° je v finski savni?</a:t>
            </a:r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r>
              <a:rPr lang="sl-SI" altLang="sl-SI"/>
              <a:t>80-100 C°</a:t>
            </a: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50000">
              <a:srgbClr val="FF66CC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CDEB483-D664-4B2B-A252-654A107C0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1.POVRŠJE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6229650-F28E-4034-B5E8-831BE4BFA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a) Naravne enote:</a:t>
            </a:r>
          </a:p>
          <a:p>
            <a:pPr>
              <a:buFontTx/>
              <a:buNone/>
            </a:pPr>
            <a:r>
              <a:rPr lang="sl-SI" altLang="sl-SI"/>
              <a:t>-Skandinavsko Gorovje</a:t>
            </a:r>
          </a:p>
          <a:p>
            <a:pPr>
              <a:buFontTx/>
              <a:buNone/>
            </a:pPr>
            <a:r>
              <a:rPr lang="sl-SI" altLang="sl-SI"/>
              <a:t>-Botnijski zaliv</a:t>
            </a:r>
          </a:p>
          <a:p>
            <a:pPr>
              <a:buFontTx/>
              <a:buNone/>
            </a:pPr>
            <a:r>
              <a:rPr lang="sl-SI" altLang="sl-SI"/>
              <a:t>-Finska plošča</a:t>
            </a:r>
          </a:p>
          <a:p>
            <a:pPr>
              <a:buFontTx/>
              <a:buNone/>
            </a:pPr>
            <a:r>
              <a:rPr lang="sl-SI" altLang="sl-SI"/>
              <a:t>-Ruska plošča</a:t>
            </a:r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  <p:transition spd="slow">
    <p:wheel spokes="3"/>
    <p:sndAc>
      <p:stSnd>
        <p:snd r:embed="rId2" name="las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50000">
              <a:srgbClr val="FF3300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>
            <a:extLst>
              <a:ext uri="{FF2B5EF4-FFF2-40B4-BE49-F238E27FC236}">
                <a16:creationId xmlns:a16="http://schemas.microsoft.com/office/drawing/2014/main" id="{A25DBCF7-E0B9-4BAA-9382-7628D70AA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b) Značilnosti reliefnih oblik</a:t>
            </a:r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97DDB665-D970-4A79-8641-B29D9D0C7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Skandinavsko gorovje je bolj redko poseljeno oz. sploh ni poseljeno zaradi slabih življenjskih razmer.(Visok svet,ni možnosti za kmetijstvo)</a:t>
            </a:r>
          </a:p>
          <a:p>
            <a:pPr>
              <a:buFontTx/>
              <a:buNone/>
            </a:pPr>
            <a:r>
              <a:rPr lang="sl-SI" altLang="sl-SI"/>
              <a:t>Na J in JZ Sev. Evrope pa je večja poselitev zaradi večjih možnosti kmetijstva.(ravnina,polja,pašniki)</a:t>
            </a:r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  <p:transition spd="slow">
    <p:wedge/>
    <p:sndAc>
      <p:stSnd>
        <p:snd r:embed="rId2" name="wind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23B0F23-5908-4BA1-BAD7-CFBB5BEA9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c)Ledeniško preoblikovanost površja in odvisnost življenja ljudi od tega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1863855-9B7A-4E2A-AA94-CD4E3D02A9E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sl-SI" altLang="sl-SI" sz="2400"/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Kiparska zapuščina ledene dobe: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FJORD-značilna ledeniška koritasta dolina na Norveškem.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FJELL-gorat in planotast svet v notranjosti,ki se dviguje nad fjordi.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______________________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GEJZIR-občasen izbruh pare in vroče vode</a:t>
            </a:r>
          </a:p>
        </p:txBody>
      </p:sp>
      <p:pic>
        <p:nvPicPr>
          <p:cNvPr id="13316" name="Picture 4" descr="zz">
            <a:extLst>
              <a:ext uri="{FF2B5EF4-FFF2-40B4-BE49-F238E27FC236}">
                <a16:creationId xmlns:a16="http://schemas.microsoft.com/office/drawing/2014/main" id="{CAABFBBB-3B8E-4862-8F54-D1623645BB2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94300" y="2857500"/>
            <a:ext cx="3554413" cy="2516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mb dir="vert"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B049"/>
            </a:gs>
            <a:gs pos="8999">
              <a:srgbClr val="B43E85"/>
            </a:gs>
            <a:gs pos="15500">
              <a:srgbClr val="C50849"/>
            </a:gs>
            <a:gs pos="16500">
              <a:srgbClr val="F952A0"/>
            </a:gs>
            <a:gs pos="18500">
              <a:srgbClr val="FEE7F2"/>
            </a:gs>
            <a:gs pos="39500">
              <a:srgbClr val="F8B049"/>
            </a:gs>
            <a:gs pos="43500">
              <a:srgbClr val="F8B049"/>
            </a:gs>
            <a:gs pos="50000">
              <a:srgbClr val="FC9FCB"/>
            </a:gs>
            <a:gs pos="56500">
              <a:srgbClr val="F8B049"/>
            </a:gs>
            <a:gs pos="60501">
              <a:srgbClr val="F8B049"/>
            </a:gs>
            <a:gs pos="81500">
              <a:srgbClr val="FEE7F2"/>
            </a:gs>
            <a:gs pos="83500">
              <a:srgbClr val="F952A0"/>
            </a:gs>
            <a:gs pos="84500">
              <a:srgbClr val="C50849"/>
            </a:gs>
            <a:gs pos="91001">
              <a:srgbClr val="B43E85"/>
            </a:gs>
            <a:gs pos="100000">
              <a:srgbClr val="F8B0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C20A613-4074-4025-8735-B7F8E48BC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tx1"/>
                </a:solidFill>
              </a:rPr>
              <a:t>Kako je nastal fjord?</a:t>
            </a:r>
          </a:p>
        </p:txBody>
      </p:sp>
      <p:pic>
        <p:nvPicPr>
          <p:cNvPr id="14340" name="Picture 4" descr="fjord">
            <a:extLst>
              <a:ext uri="{FF2B5EF4-FFF2-40B4-BE49-F238E27FC236}">
                <a16:creationId xmlns:a16="http://schemas.microsoft.com/office/drawing/2014/main" id="{E4DCECCD-62A9-4F83-BE32-57A680B5A2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268413"/>
            <a:ext cx="8640762" cy="540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zoom dir="in"/>
    <p:sndAc>
      <p:stSnd>
        <p:snd r:embed="rId2" name="drumroll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2500">
              <a:srgbClr val="01A78F"/>
            </a:gs>
            <a:gs pos="25000">
              <a:srgbClr val="FFFF00"/>
            </a:gs>
            <a:gs pos="37500">
              <a:srgbClr val="FF6633"/>
            </a:gs>
            <a:gs pos="50000">
              <a:srgbClr val="FF3399"/>
            </a:gs>
            <a:gs pos="62500">
              <a:srgbClr val="FF6633"/>
            </a:gs>
            <a:gs pos="75000">
              <a:srgbClr val="FFFF00"/>
            </a:gs>
            <a:gs pos="87500">
              <a:srgbClr val="01A78F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85FE984-F89E-4524-B2B4-D45C01FAEC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2.Podnebje in rastje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C8DB583-BDBA-4CB8-9852-45655D368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a)Kako vpliva podnebje na rastje oz. kakšno rastje je tu?</a:t>
            </a:r>
          </a:p>
          <a:p>
            <a:pPr>
              <a:buFontTx/>
              <a:buNone/>
            </a:pPr>
            <a:r>
              <a:rPr lang="sl-SI" altLang="sl-SI"/>
              <a:t>-TUNDRA-mahovi,lišaji,pritlikave breze</a:t>
            </a:r>
          </a:p>
          <a:p>
            <a:pPr>
              <a:buFontTx/>
              <a:buNone/>
            </a:pPr>
            <a:r>
              <a:rPr lang="sl-SI" altLang="sl-SI"/>
              <a:t>-OBSEŽNI IGLASTI GOZDOVI-bori,smreke</a:t>
            </a:r>
          </a:p>
          <a:p>
            <a:pPr>
              <a:buFontTx/>
              <a:buNone/>
            </a:pPr>
            <a:r>
              <a:rPr lang="sl-SI" altLang="sl-SI"/>
              <a:t>-MEŠANI IN LISTNATI GOZDOVI</a:t>
            </a:r>
          </a:p>
          <a:p>
            <a:pPr>
              <a:buFontTx/>
              <a:buNone/>
            </a:pPr>
            <a:r>
              <a:rPr lang="sl-SI" altLang="sl-SI"/>
              <a:t>-TRAVNIKI IN OBDELOVALNE POVRŠINE</a:t>
            </a:r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  <p:transition spd="slow">
    <p:diamond/>
    <p:sndAc>
      <p:stSnd>
        <p:snd r:embed="rId2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8999">
              <a:srgbClr val="99CCFF"/>
            </a:gs>
            <a:gs pos="19500">
              <a:srgbClr val="CC99FF"/>
            </a:gs>
            <a:gs pos="32000">
              <a:srgbClr val="9966FF"/>
            </a:gs>
            <a:gs pos="41001">
              <a:srgbClr val="99CCFF"/>
            </a:gs>
            <a:gs pos="50000">
              <a:srgbClr val="CCCCFF"/>
            </a:gs>
            <a:gs pos="59000">
              <a:srgbClr val="99CCFF"/>
            </a:gs>
            <a:gs pos="68000">
              <a:srgbClr val="9966FF"/>
            </a:gs>
            <a:gs pos="80500">
              <a:srgbClr val="CC99FF"/>
            </a:gs>
            <a:gs pos="91001">
              <a:srgbClr val="99CC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86D54E5-5E97-4511-8AD5-8B0739607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b)Vzroki za razlike v dolžini dneva in noči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C436478-AE9A-4943-B8E3-2028CB961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    S deli nordijskih držav segajo prek 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/>
              <a:t>    tečajnika.Zmerno topli toplotni pas tu prehaja v mrzli (polarni) pas.S od 66. vzporednika se začenja območje,kjer nastopita polarni dan in polarna noč.Med vožnjo na tem območju lahko vidimo obcestne table na katerih je jasno označena namišljena črta S tečajnika.Bolj ko gremo proti S,daljše je obdobje,ko poleti Sonce ne zaide in pozimi ne vzide.Območja skrajnega S so v notranjosti celine praviloma neposeljena,ob Norveški obali pa zaradi vpliva morja stalni prebivalci živijo prav do NORDKAPPA.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/>
          </a:p>
        </p:txBody>
      </p:sp>
    </p:spTree>
  </p:cSld>
  <p:clrMapOvr>
    <a:masterClrMapping/>
  </p:clrMapOvr>
  <p:transition spd="slow">
    <p:newsflash/>
    <p:sndAc>
      <p:stSnd>
        <p:snd r:embed="rId2" name="suctio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D0808"/>
            </a:gs>
            <a:gs pos="15000">
              <a:srgbClr val="FF0300"/>
            </a:gs>
            <a:gs pos="27500">
              <a:srgbClr val="FF7A00"/>
            </a:gs>
            <a:gs pos="50000">
              <a:srgbClr val="FFF200"/>
            </a:gs>
            <a:gs pos="72500">
              <a:srgbClr val="FF7A00"/>
            </a:gs>
            <a:gs pos="85000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137BE09-3636-4984-A353-497C298CD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c) Severnoatlantski (zalivski) tok</a:t>
            </a:r>
          </a:p>
        </p:txBody>
      </p:sp>
      <p:pic>
        <p:nvPicPr>
          <p:cNvPr id="19460" name="Picture 4" descr="picture">
            <a:extLst>
              <a:ext uri="{FF2B5EF4-FFF2-40B4-BE49-F238E27FC236}">
                <a16:creationId xmlns:a16="http://schemas.microsoft.com/office/drawing/2014/main" id="{8683DCCB-2145-4802-A123-50CB809E662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2205038"/>
            <a:ext cx="6913562" cy="3600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/>
    <p:sndAc>
      <p:stSnd>
        <p:snd r:embed="rId2" name="cashreg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50000">
              <a:srgbClr val="00FF00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54A6035-1CAA-4663-A156-8DF7AE058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3.SAVNA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EBC2163-3139-4883-A445-01562996ACC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 sz="2800"/>
              <a:t>a)FINSKA SAVNA-</a:t>
            </a:r>
          </a:p>
          <a:p>
            <a:pPr>
              <a:buFontTx/>
              <a:buNone/>
            </a:pPr>
            <a:r>
              <a:rPr lang="sl-SI" altLang="sl-SI" sz="2800"/>
              <a:t>    posebna soba iz lesa,ki jo imajo skoraj pri vsaki hiši.Ljudje posedejo na lesene klopi in od časa do časa na razbeljeno kamenje vržejo nekaj vode,da povečajo količino vlage v zraku.</a:t>
            </a:r>
          </a:p>
          <a:p>
            <a:pPr>
              <a:buFontTx/>
              <a:buNone/>
            </a:pPr>
            <a:endParaRPr lang="sl-SI" altLang="sl-SI" sz="2800"/>
          </a:p>
          <a:p>
            <a:pPr>
              <a:buFontTx/>
              <a:buNone/>
            </a:pPr>
            <a:endParaRPr lang="sl-SI" altLang="sl-SI" sz="2800"/>
          </a:p>
        </p:txBody>
      </p:sp>
      <p:pic>
        <p:nvPicPr>
          <p:cNvPr id="21508" name="Picture 4" descr="cm">
            <a:extLst>
              <a:ext uri="{FF2B5EF4-FFF2-40B4-BE49-F238E27FC236}">
                <a16:creationId xmlns:a16="http://schemas.microsoft.com/office/drawing/2014/main" id="{249BC888-3AC9-42BF-B560-1F910C7936B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1484313"/>
            <a:ext cx="4392613" cy="3533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hecker dir="vert"/>
    <p:sndAc>
      <p:stSnd>
        <p:snd r:embed="rId2" name="camera.wav"/>
      </p:stSnd>
    </p:sndAc>
  </p:transition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Privzeti načrt</vt:lpstr>
      <vt:lpstr>Severna Evropa Naravne razmere</vt:lpstr>
      <vt:lpstr>1.POVRŠJE</vt:lpstr>
      <vt:lpstr>b) Značilnosti reliefnih oblik</vt:lpstr>
      <vt:lpstr>c)Ledeniško preoblikovanost površja in odvisnost življenja ljudi od tega</vt:lpstr>
      <vt:lpstr>Kako je nastal fjord?</vt:lpstr>
      <vt:lpstr>2.Podnebje in rastje</vt:lpstr>
      <vt:lpstr>b)Vzroki za razlike v dolžini dneva in noči</vt:lpstr>
      <vt:lpstr>c) Severnoatlantski (zalivski) tok</vt:lpstr>
      <vt:lpstr>3.SAVNA</vt:lpstr>
      <vt:lpstr>VPRAŠANJA</vt:lpstr>
      <vt:lpstr>VPRAŠANJA</vt:lpstr>
      <vt:lpstr>VPRAŠANJA</vt:lpstr>
      <vt:lpstr> VPRAŠANJA</vt:lpstr>
      <vt:lpstr>VPRAŠANJA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2019-05-31T08:41:01Z</dcterms:created>
  <dcterms:modified xsi:type="dcterms:W3CDTF">2019-05-31T08:41:01Z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