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0CB8"/>
    <a:srgbClr val="10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0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2975E4F-EC64-42DB-8494-82F260D1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E13C4-495A-414F-9589-30A39D4E3C7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6C9695E-84B0-4126-A78D-FFC63BEFD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694E8F2-53ED-4937-849A-8E9F1554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0396D-42D9-438D-A22A-855D070767D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7814033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A74832A-ABEF-4648-A03E-6D1EE76C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651F6-71C8-4F76-9AEB-77784662985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0B56CFE-E94F-41E6-A21F-AAFD00C4A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DE0985D-CC9B-4BAC-B2EB-853C9B70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44D26-2187-4788-81D3-C7F5BF3D175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3869400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846F9F0-182E-4EB0-808D-7009B3F1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866A2-2D70-4B3A-A517-83988289173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C1969F9-0BFD-47D0-9E8F-979BE61EE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8883A53-33B8-42BE-BDA5-899288B96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B2241-F801-4770-866B-9D78C7B084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60859369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5102C6B-5F50-4147-B0A4-2836721A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F18DD-F7AC-4E79-B519-BCE0699C4F5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D68FEAE-43F4-4EF2-A823-43E825AD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FED0564-7EE8-4B63-96A6-93ECE737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E1334-CBCE-4CCA-851D-33190DE6FBF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29112454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BB23A8A-3829-47E0-8234-BA26BA01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14184-7347-4C18-92C0-7AA657E7A63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A874F95-FED5-4FA0-9EC1-76A8BAA2D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9999253-6DB8-487D-8B6F-47DD74E4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F93EA-65FC-4A2F-A037-AF12E1790C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9200517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F911EE58-5066-4FB5-8B35-5735016BF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E186A-B7A1-43E6-947B-C0342FBDCB7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033D751-D4EA-4019-9907-682783F0B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D9A50FD-8D17-431D-A55B-06602B54B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B79F3-9BA2-4BE8-BFDC-38E36D011C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25619780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29459CAD-524D-4461-89D8-D13AD8ABB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58BD-A824-4218-821E-FF11343D6C8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B9610FC2-773C-43A2-A251-8EC52972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A9674E8C-3FA9-4CA3-B879-6CA36A610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A8EE4-9242-4FF0-B6EE-00D5E1BCD2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8011683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3A5F6126-AED4-4D08-998E-0749A2C1C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95F2-4FB2-4E20-8519-C0C3D598AF4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A4DB468B-95C9-4AC1-815D-EC66BE58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CD444CA2-B02F-45B2-9A1C-E3BE6D9A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EA118-3055-4655-9F3C-BFD195325B0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15136078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37A863B2-82DD-4E3A-BD89-BAE694FF0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36789-3A73-4604-B8C6-15C0DB914A6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44B8DC48-AAA0-4C01-AE53-66E7FB84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A23DC30D-03C9-4E50-94D6-2A5B32736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D1140-2EF1-431A-A7BF-B9CB747A5F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66396377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8212BF0-A5AA-4A2B-BCF4-9662A3E8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0A71-9702-47EB-8431-BEDC99DE1C9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EA84F0AC-B2CB-4715-9132-8A43C592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8F66A048-8133-4843-B185-4F1DF744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E210E-CE48-4164-85A7-EFC491DC187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58623910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986070E2-3520-4C42-A08D-AE50BACD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78F4-D70A-4BDE-97E3-9DE2E2EAC16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3A46BF43-1CB9-456B-80F8-70FDE86A7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DB9C1ED8-C863-4D40-A662-161430B2B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21CB1-3CEF-4B40-B378-4F0C15D2C6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40964310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A8718E23-99F4-47A3-A8FF-C5D49694B9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64B81E6E-8950-43CE-8EAD-3E02CE325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975E976-96BA-4ED4-8D18-8FF0D1086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3EA93D-F247-4DA0-B36E-C80322AAA34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7928792-6638-4BBC-8FDA-CE9CE9107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E946500-02FD-417E-99BC-2E72342F2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98F2F89-C716-4DB0-A31D-755433E667C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4327B9-46C6-452A-A248-D4EECE86E4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6600" b="1">
                <a:solidFill>
                  <a:schemeClr val="accent1">
                    <a:lumMod val="50000"/>
                  </a:schemeClr>
                </a:solidFill>
              </a:rPr>
              <a:t>SEVERNA EVROPA</a:t>
            </a:r>
            <a:endParaRPr lang="sl-SI" sz="6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51" name="Podnaslov 2">
            <a:extLst>
              <a:ext uri="{FF2B5EF4-FFF2-40B4-BE49-F238E27FC236}">
                <a16:creationId xmlns:a16="http://schemas.microsoft.com/office/drawing/2014/main" id="{4722A704-63C8-4AB3-8BA9-469A9F2391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l-SI" altLang="sl-SI" b="1">
              <a:solidFill>
                <a:schemeClr val="tx1"/>
              </a:solidFill>
            </a:endParaRPr>
          </a:p>
          <a:p>
            <a:pPr eaLnBrk="1" hangingPunct="1"/>
            <a:endParaRPr lang="sl-SI" altLang="sl-SI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4437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D5084A65-78D3-4DAD-8FF0-CEE00E5A4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VPRAŠAJA ???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93B79A38-4DAC-422A-A4C2-76F3C3430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525963"/>
          </a:xfrm>
        </p:spPr>
        <p:txBody>
          <a:bodyPr/>
          <a:lstStyle/>
          <a:p>
            <a:pPr eaLnBrk="1" hangingPunct="1"/>
            <a:r>
              <a:rPr lang="sl-SI" altLang="sl-SI" sz="1600">
                <a:latin typeface="Franklin Gothic Demi Cond" panose="020B0706030402020204" pitchFamily="34" charset="0"/>
              </a:rPr>
              <a:t>Pod katere države po navadi uvrščamo Islandijo ?</a:t>
            </a:r>
          </a:p>
          <a:p>
            <a:pPr eaLnBrk="1" hangingPunct="1"/>
            <a:r>
              <a:rPr lang="sl-SI" altLang="sl-SI" sz="1600">
                <a:latin typeface="Franklin Gothic Demi Cond" panose="020B0706030402020204" pitchFamily="34" charset="0"/>
              </a:rPr>
              <a:t>Katero jezero iz severne Evrope uvrščamo med največje na svetu?</a:t>
            </a:r>
          </a:p>
          <a:p>
            <a:pPr eaLnBrk="1" hangingPunct="1"/>
            <a:r>
              <a:rPr lang="sl-SI" altLang="sl-SI" sz="1600">
                <a:latin typeface="Franklin Gothic Demi Cond" panose="020B0706030402020204" pitchFamily="34" charset="0"/>
              </a:rPr>
              <a:t>Katera država je največja ?</a:t>
            </a:r>
          </a:p>
          <a:p>
            <a:pPr eaLnBrk="1" hangingPunct="1"/>
            <a:r>
              <a:rPr lang="sl-SI" altLang="sl-SI" sz="1600">
                <a:latin typeface="Franklin Gothic Demi Cond" panose="020B0706030402020204" pitchFamily="34" charset="0"/>
              </a:rPr>
              <a:t>Katera so najvišja gorovja v severni Evropi ?</a:t>
            </a:r>
          </a:p>
          <a:p>
            <a:pPr eaLnBrk="1" hangingPunct="1"/>
            <a:r>
              <a:rPr lang="sl-SI" altLang="sl-SI" sz="1600">
                <a:latin typeface="Franklin Gothic Demi Cond" panose="020B0706030402020204" pitchFamily="34" charset="0"/>
              </a:rPr>
              <a:t>Kakšno podnebje je v severni Evropi ?</a:t>
            </a:r>
          </a:p>
          <a:p>
            <a:pPr eaLnBrk="1" hangingPunct="1"/>
            <a:r>
              <a:rPr lang="sl-SI" altLang="sl-SI" sz="1600">
                <a:latin typeface="Franklin Gothic Demi Cond" panose="020B0706030402020204" pitchFamily="34" charset="0"/>
              </a:rPr>
              <a:t>Do kam se spustijo živo srebro pozimi (povprečno najnižje) ?</a:t>
            </a:r>
          </a:p>
          <a:p>
            <a:pPr eaLnBrk="1" hangingPunct="1"/>
            <a:r>
              <a:rPr lang="sl-SI" altLang="sl-SI" sz="1600">
                <a:latin typeface="Franklin Gothic Demi Cond" panose="020B0706030402020204" pitchFamily="34" charset="0"/>
              </a:rPr>
              <a:t>V kateri državi so izumili savno ?</a:t>
            </a:r>
          </a:p>
          <a:p>
            <a:pPr eaLnBrk="1" hangingPunct="1"/>
            <a:r>
              <a:rPr lang="sl-SI" altLang="sl-SI" sz="1600">
                <a:latin typeface="Franklin Gothic Demi Cond" panose="020B0706030402020204" pitchFamily="34" charset="0"/>
              </a:rPr>
              <a:t>Kako imenujemo občasen izbruh pare in vroče vode ?</a:t>
            </a:r>
          </a:p>
          <a:p>
            <a:pPr eaLnBrk="1" hangingPunct="1"/>
            <a:r>
              <a:rPr lang="sl-SI" altLang="sl-SI" sz="1600">
                <a:latin typeface="Franklin Gothic Demi Cond" panose="020B0706030402020204" pitchFamily="34" charset="0"/>
              </a:rPr>
              <a:t>Kako imenujemo najsevernejšo točko v Evropi ?</a:t>
            </a:r>
          </a:p>
          <a:p>
            <a:pPr eaLnBrk="1" hangingPunct="1"/>
            <a:r>
              <a:rPr lang="sl-SI" altLang="sl-SI" sz="1600">
                <a:latin typeface="Franklin Gothic Demi Cond" panose="020B0706030402020204" pitchFamily="34" charset="0"/>
              </a:rPr>
              <a:t>Kje je odvozijo največ Jantarja ?</a:t>
            </a:r>
          </a:p>
          <a:p>
            <a:pPr eaLnBrk="1" hangingPunct="1"/>
            <a:r>
              <a:rPr lang="sl-SI" altLang="sl-SI" sz="1600">
                <a:latin typeface="Franklin Gothic Demi Cond" panose="020B0706030402020204" pitchFamily="34" charset="0"/>
              </a:rPr>
              <a:t>Katere države so pribaltske ?</a:t>
            </a:r>
          </a:p>
          <a:p>
            <a:pPr eaLnBrk="1" hangingPunct="1"/>
            <a:r>
              <a:rPr lang="sl-SI" altLang="sl-SI" sz="1600">
                <a:latin typeface="Franklin Gothic Demi Cond" panose="020B0706030402020204" pitchFamily="34" charset="0"/>
              </a:rPr>
              <a:t>V katerih letnih časih se Skandinavci kopajo v lagunah ?</a:t>
            </a:r>
          </a:p>
          <a:p>
            <a:pPr eaLnBrk="1" hangingPunct="1"/>
            <a:r>
              <a:rPr lang="sl-SI" altLang="sl-SI" sz="1600">
                <a:latin typeface="Franklin Gothic Demi Cond" panose="020B0706030402020204" pitchFamily="34" charset="0"/>
              </a:rPr>
              <a:t> V katero jezikovno skupino uvrščamo severno Evropo ?</a:t>
            </a:r>
          </a:p>
          <a:p>
            <a:pPr eaLnBrk="1" hangingPunct="1"/>
            <a:r>
              <a:rPr lang="sl-SI" altLang="sl-SI" sz="1600">
                <a:latin typeface="Franklin Gothic Demi Cond" panose="020B0706030402020204" pitchFamily="34" charset="0"/>
              </a:rPr>
              <a:t>Katera dva jezika govorijo na norveškem ?</a:t>
            </a:r>
          </a:p>
          <a:p>
            <a:pPr eaLnBrk="1" hangingPunct="1"/>
            <a:r>
              <a:rPr lang="sl-SI" altLang="sl-SI" sz="1600">
                <a:latin typeface="Franklin Gothic Demi Cond" panose="020B0706030402020204" pitchFamily="34" charset="0"/>
              </a:rPr>
              <a:t>Naštej tri stvari za katere se zavzemajo v severni Evropi !</a:t>
            </a:r>
          </a:p>
          <a:p>
            <a:pPr eaLnBrk="1" hangingPunct="1"/>
            <a:r>
              <a:rPr lang="sl-SI" altLang="sl-SI" sz="1600">
                <a:latin typeface="Franklin Gothic Demi Cond" panose="020B0706030402020204" pitchFamily="34" charset="0"/>
              </a:rPr>
              <a:t>Kako imenujemo ledeniško jezero ?</a:t>
            </a:r>
            <a:br>
              <a:rPr lang="sl-SI" altLang="sl-SI" sz="1600">
                <a:latin typeface="Franklin Gothic Demi Cond" panose="020B0706030402020204" pitchFamily="34" charset="0"/>
              </a:rPr>
            </a:br>
            <a:br>
              <a:rPr lang="sl-SI" altLang="sl-SI" sz="1600">
                <a:latin typeface="Franklin Gothic Demi Cond" panose="020B0706030402020204" pitchFamily="34" charset="0"/>
              </a:rPr>
            </a:br>
            <a:br>
              <a:rPr lang="sl-SI" altLang="sl-SI" sz="1600"/>
            </a:br>
            <a:endParaRPr lang="sl-SI" altLang="sl-SI" sz="1600"/>
          </a:p>
          <a:p>
            <a:pPr eaLnBrk="1" hangingPunct="1"/>
            <a:endParaRPr lang="sl-SI" altLang="sl-SI" sz="1600"/>
          </a:p>
        </p:txBody>
      </p:sp>
    </p:spTree>
  </p:cSld>
  <p:clrMapOvr>
    <a:masterClrMapping/>
  </p:clrMapOvr>
  <p:transition spd="slow" advTm="121140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D02E301E-F91E-476A-A846-D33B1653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SLOVARČEK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890F2485-C114-4491-B217-9A7C986F1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 sz="2400" b="1" u="sng"/>
              <a:t>Pribaltske države </a:t>
            </a:r>
            <a:r>
              <a:rPr lang="sl-SI" altLang="sl-SI" sz="2400"/>
              <a:t>- skupno ime za države ob vzhodnih obalah, Baltskega morja: Litva, Latvija In Estonija</a:t>
            </a:r>
          </a:p>
          <a:p>
            <a:pPr eaLnBrk="1" hangingPunct="1"/>
            <a:r>
              <a:rPr lang="sl-SI" altLang="sl-SI" sz="2400" b="1" u="sng"/>
              <a:t>Nordijske države</a:t>
            </a:r>
            <a:r>
              <a:rPr lang="sl-SI" altLang="sl-SI" sz="2400"/>
              <a:t> -  skupno ime za Dansko, Švedsko, Norveško, Finsko in Islandijo.</a:t>
            </a:r>
          </a:p>
          <a:p>
            <a:pPr eaLnBrk="1" hangingPunct="1"/>
            <a:r>
              <a:rPr lang="sl-SI" altLang="sl-SI" sz="2400" b="1" u="sng"/>
              <a:t>Oceansko podnebje</a:t>
            </a:r>
            <a:r>
              <a:rPr lang="sl-SI" altLang="sl-SI" sz="2400"/>
              <a:t> - podnebje v zmerno toplem pasu v bližini oceana z milimi zimami in blagimi poletji.</a:t>
            </a:r>
          </a:p>
          <a:p>
            <a:pPr eaLnBrk="1" hangingPunct="1"/>
            <a:r>
              <a:rPr lang="sl-SI" altLang="sl-SI" sz="2400" b="1" u="sng"/>
              <a:t>Celinsko podnebje </a:t>
            </a:r>
            <a:r>
              <a:rPr lang="sl-SI" altLang="sl-SI" sz="2400"/>
              <a:t>- podnebje v notranjosti celine z mrzlimi zimami in vročimi poletji</a:t>
            </a:r>
          </a:p>
          <a:p>
            <a:pPr eaLnBrk="1" hangingPunct="1"/>
            <a:r>
              <a:rPr lang="sl-SI" altLang="sl-SI" sz="2400" b="1" u="sng"/>
              <a:t>Gejzir</a:t>
            </a:r>
            <a:r>
              <a:rPr lang="sl-SI" altLang="sl-SI" sz="2400"/>
              <a:t> - občasen izbruh pare in vroče vode, ki na določenem mestu brizgne z tal na površje.</a:t>
            </a:r>
          </a:p>
          <a:p>
            <a:pPr eaLnBrk="1" hangingPunct="1"/>
            <a:r>
              <a:rPr lang="sl-SI" altLang="sl-SI" sz="2400" b="1" u="sng"/>
              <a:t>Nordkapp</a:t>
            </a:r>
            <a:r>
              <a:rPr lang="sl-SI" altLang="sl-SI" sz="2400"/>
              <a:t> – najbolj severna točka v Evropi.</a:t>
            </a:r>
          </a:p>
        </p:txBody>
      </p:sp>
    </p:spTree>
  </p:cSld>
  <p:clrMapOvr>
    <a:masterClrMapping/>
  </p:clrMapOvr>
  <p:transition spd="slow" advTm="41953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17210265-A2AC-44CA-9335-B101407F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solidFill>
                  <a:srgbClr val="C00000"/>
                </a:solidFill>
              </a:rPr>
              <a:t>KONEC !!!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791BD4C-AA60-48C0-AF8E-9FCC8C5B5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643063"/>
            <a:ext cx="8229600" cy="4525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</a:t>
            </a:r>
            <a:r>
              <a:rPr lang="da-DK" sz="5400" dirty="0">
                <a:solidFill>
                  <a:srgbClr val="C00000"/>
                </a:solidFill>
              </a:rPr>
              <a:t>Jeg håber du kan lide det. Afslutningsvis er det farvel.</a:t>
            </a:r>
            <a:endParaRPr lang="sl-SI" sz="5400" dirty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</a:t>
            </a:r>
            <a:r>
              <a:rPr lang="sl-SI" sz="2800" dirty="0">
                <a:solidFill>
                  <a:srgbClr val="00B050"/>
                </a:solidFill>
              </a:rPr>
              <a:t>Kar pomeni: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>
                <a:solidFill>
                  <a:srgbClr val="00B050"/>
                </a:solidFill>
              </a:rPr>
              <a:t>Upam, da vam je bilo všeč. Za konec pa še adijo.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</p:spTree>
  </p:cSld>
  <p:clrMapOvr>
    <a:masterClrMapping/>
  </p:clrMapOvr>
  <p:transition spd="slow" advTm="13125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D9B7AC66-0B61-4AEA-9274-4CB68B8BE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DRŽAVE IN GLAVNA MESTA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C45AC0E-065E-45F1-AB91-F75FC36DD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DANSKA - Köbenhavn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FINSKA - Helsinki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ISLANDIJA - Reykjavik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NORVEŠKA - Oslo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ŠVEDSKA - Stockholm (največja)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ESTONIJA - Talin </a:t>
            </a:r>
            <a:r>
              <a:rPr lang="sl-SI" sz="2800" dirty="0"/>
              <a:t>(pribaltska država)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LATVIJA - Riga </a:t>
            </a:r>
            <a:r>
              <a:rPr lang="sl-SI" sz="2800" dirty="0"/>
              <a:t>(pribaltska država)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LITVA - Vilna </a:t>
            </a:r>
            <a:r>
              <a:rPr lang="sl-SI" sz="2800" dirty="0"/>
              <a:t>(pribaltska država)</a:t>
            </a:r>
          </a:p>
        </p:txBody>
      </p:sp>
      <p:pic>
        <p:nvPicPr>
          <p:cNvPr id="3076" name="Picture 2" descr="http://www.geologi.uio.no/nir/countries/Denmark.jpg">
            <a:extLst>
              <a:ext uri="{FF2B5EF4-FFF2-40B4-BE49-F238E27FC236}">
                <a16:creationId xmlns:a16="http://schemas.microsoft.com/office/drawing/2014/main" id="{F8A63272-FA01-4FA5-908A-2F4514B0C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500188"/>
            <a:ext cx="8572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http://www.undp.org/mdtf/one-un-funds/tanzania/images/finland.gif">
            <a:extLst>
              <a:ext uri="{FF2B5EF4-FFF2-40B4-BE49-F238E27FC236}">
                <a16:creationId xmlns:a16="http://schemas.microsoft.com/office/drawing/2014/main" id="{20F9C62F-82C1-4F1C-AE49-66B9D9B11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071688"/>
            <a:ext cx="8572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www.poslovni-utrip.si/wp-content/uploads/2008/10/iceland_flag.gif">
            <a:extLst>
              <a:ext uri="{FF2B5EF4-FFF2-40B4-BE49-F238E27FC236}">
                <a16:creationId xmlns:a16="http://schemas.microsoft.com/office/drawing/2014/main" id="{87ECA1AA-803D-4425-A4B1-C15295E35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643188"/>
            <a:ext cx="8572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http://blog.klinc.info/wp-content/uploads/2006/04/norvege.png">
            <a:extLst>
              <a:ext uri="{FF2B5EF4-FFF2-40B4-BE49-F238E27FC236}">
                <a16:creationId xmlns:a16="http://schemas.microsoft.com/office/drawing/2014/main" id="{F0CD4090-E1F1-4458-AD82-67F9BA7A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214688"/>
            <a:ext cx="8572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http://svedska.turisticnioglasnik.si/images/svedska.png">
            <a:extLst>
              <a:ext uri="{FF2B5EF4-FFF2-40B4-BE49-F238E27FC236}">
                <a16:creationId xmlns:a16="http://schemas.microsoft.com/office/drawing/2014/main" id="{77A0B63C-0300-4AFB-B134-2E38A2F54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786188"/>
            <a:ext cx="8572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4" descr="http://www.optimus-prevajanje.com/zastave/slike/estonija-prevajanje-zastava.gif">
            <a:extLst>
              <a:ext uri="{FF2B5EF4-FFF2-40B4-BE49-F238E27FC236}">
                <a16:creationId xmlns:a16="http://schemas.microsoft.com/office/drawing/2014/main" id="{441410A8-A17F-4E24-BC1B-2BFF9B05F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357688"/>
            <a:ext cx="8572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6" descr="http://www.big-east.eu/index/flags/lettland3.gif">
            <a:extLst>
              <a:ext uri="{FF2B5EF4-FFF2-40B4-BE49-F238E27FC236}">
                <a16:creationId xmlns:a16="http://schemas.microsoft.com/office/drawing/2014/main" id="{330683DD-148F-4D8F-9A1B-BD7C428F8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929188"/>
            <a:ext cx="8477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8" descr="http://sol.physik.tu-berlin.de/~jorgchi/icons/flagpic/lithuani.gif">
            <a:extLst>
              <a:ext uri="{FF2B5EF4-FFF2-40B4-BE49-F238E27FC236}">
                <a16:creationId xmlns:a16="http://schemas.microsoft.com/office/drawing/2014/main" id="{CD6AA9CC-171B-4E18-AB89-490125041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500688"/>
            <a:ext cx="85725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6719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42C057E3-894A-4C49-9C69-9DD36912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Geografska lega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8468C8B-F46D-4159-A0FF-F406E852E2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92D050"/>
                </a:solidFill>
              </a:rPr>
              <a:t>Skandinavski polotok in Islandija, ki jo zaradi skupnih značilnosti velikokrat uvrščamo med Skandinavske države.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92D050"/>
                </a:solidFill>
              </a:rPr>
              <a:t>Leži v mrzlem ali polarnem pasu, vendar ni tako zelo mrzlo.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92D050"/>
                </a:solidFill>
              </a:rPr>
              <a:t>Obdajajo ga Norveško, Severno,Baltsko,Belo in Barentsovo morje.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92D050"/>
                </a:solidFill>
              </a:rPr>
              <a:t>Poznamo pa še Finski, Botniški in Riški zaliv.</a:t>
            </a:r>
          </a:p>
        </p:txBody>
      </p:sp>
      <p:pic>
        <p:nvPicPr>
          <p:cNvPr id="4100" name="Ograda vsebine 5" descr="Northern-Europe-map.png">
            <a:extLst>
              <a:ext uri="{FF2B5EF4-FFF2-40B4-BE49-F238E27FC236}">
                <a16:creationId xmlns:a16="http://schemas.microsoft.com/office/drawing/2014/main" id="{9C554C83-1988-4F11-B9CF-21BE401774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2286000"/>
            <a:ext cx="3952875" cy="4019550"/>
          </a:xfrm>
        </p:spPr>
      </p:pic>
      <p:pic>
        <p:nvPicPr>
          <p:cNvPr id="4101" name="Picture 4" descr="http://www.scantours.com/images/Norway/norway1.jpg">
            <a:extLst>
              <a:ext uri="{FF2B5EF4-FFF2-40B4-BE49-F238E27FC236}">
                <a16:creationId xmlns:a16="http://schemas.microsoft.com/office/drawing/2014/main" id="{10891AC6-76B5-4E0B-9533-8DC1DB50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571500"/>
            <a:ext cx="1714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5047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E74199CE-79BD-4B9A-ADF7-017C9DD4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Gorovja in jezera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93EBC43-FBD8-4AA2-A738-1A9F615904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080CB8"/>
                </a:solidFill>
              </a:rPr>
              <a:t>Najvišje in edino gorovje so Skandinavsko gorstvo(na sliki spodaj), ki se razteza Norveško, Finsko in Švedsko.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rgbClr val="080CB8"/>
                </a:solidFill>
              </a:rPr>
              <a:t>V severni Evropi je veliko jezer največje je Ladoško jezero (ne leži v celoti v severni Evropi), ki spada med največja na svetu poznamo pa še Vänern, Čudsko jezero…</a:t>
            </a:r>
          </a:p>
        </p:txBody>
      </p:sp>
      <p:pic>
        <p:nvPicPr>
          <p:cNvPr id="5124" name="Ograda vsebine 4" descr="Trnovacko_jezero.jpg">
            <a:extLst>
              <a:ext uri="{FF2B5EF4-FFF2-40B4-BE49-F238E27FC236}">
                <a16:creationId xmlns:a16="http://schemas.microsoft.com/office/drawing/2014/main" id="{90F8546F-7FAD-4826-8F70-633CD68AA3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1357313"/>
            <a:ext cx="2286000" cy="1643062"/>
          </a:xfrm>
        </p:spPr>
      </p:pic>
      <p:pic>
        <p:nvPicPr>
          <p:cNvPr id="5125" name="Picture 2" descr="http://www.scandinavianmountains.com/images/galleries/01-hurrungane/01.jpg">
            <a:extLst>
              <a:ext uri="{FF2B5EF4-FFF2-40B4-BE49-F238E27FC236}">
                <a16:creationId xmlns:a16="http://schemas.microsoft.com/office/drawing/2014/main" id="{D47AA549-FA23-4ED1-A11C-3A63D6FF1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429000"/>
            <a:ext cx="38703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7140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231955DD-31B1-4720-8B0E-5CDBE2EF2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Podnebje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C8C4C4C3-A180-4439-ACC9-F9B9D0D227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V Skandinaviji je oceansko podnebje ter celinsko podnebje (Švedska, Finska).</a:t>
            </a:r>
          </a:p>
          <a:p>
            <a:pPr eaLnBrk="1" hangingPunct="1"/>
            <a:r>
              <a:rPr lang="sl-SI" altLang="sl-SI"/>
              <a:t>Letno pade v povprečju 800 mm padavin. Temperature pa se povzpnejo do 15 °C in padejo do -10°C.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</p:txBody>
      </p:sp>
      <p:sp>
        <p:nvSpPr>
          <p:cNvPr id="6148" name="Ograda vsebine 5">
            <a:extLst>
              <a:ext uri="{FF2B5EF4-FFF2-40B4-BE49-F238E27FC236}">
                <a16:creationId xmlns:a16="http://schemas.microsoft.com/office/drawing/2014/main" id="{88FA822C-5917-41F0-87A8-7B6F140D3E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6149" name="Picture 2" descr="satelitska slika IR">
            <a:extLst>
              <a:ext uri="{FF2B5EF4-FFF2-40B4-BE49-F238E27FC236}">
                <a16:creationId xmlns:a16="http://schemas.microsoft.com/office/drawing/2014/main" id="{B727A782-369C-46DB-A165-4623EFB19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571625"/>
            <a:ext cx="4357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5406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2B7D2802-480E-42EC-991F-4D4534ED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Jeziki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04DDB6E-D6C8-47F3-867F-59BF0C8A7A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400" dirty="0"/>
              <a:t>Večina prebivalstva govori GERMANSKE JEZIKE.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3400" dirty="0"/>
              <a:t>Poseben jezik je la na Islandiji, kjer govorijo poseben germanski jezik: FERSKI.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3400" dirty="0"/>
              <a:t>Norveška pa ima dva uradna jezika: Prvi je danska norveščina, ki je nastala zaradi zgodovinskih vezi z Dansko in jo uporablja skoraj štiri petine prebivalstva.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sz="3400" dirty="0"/>
              <a:t>Drugi jezik pa je nova norveščina, ki poskuša uveljaviti stara narečja iz zahodnih dolin. Vsaka občina se posebej odloči, kateri jezik bo v njej uradni.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9E652712-5AC6-4414-A6E6-6F4437E8D4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Na Finskem pa govorijo še ugrofinski jezik.</a:t>
            </a:r>
          </a:p>
        </p:txBody>
      </p:sp>
      <p:pic>
        <p:nvPicPr>
          <p:cNvPr id="7173" name="Picture 2" descr="http://www.culturalprofiles.net/Norway/Media/39_-205_50.png">
            <a:extLst>
              <a:ext uri="{FF2B5EF4-FFF2-40B4-BE49-F238E27FC236}">
                <a16:creationId xmlns:a16="http://schemas.microsoft.com/office/drawing/2014/main" id="{302E62D5-0096-46E6-ABDB-3981DD8A3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786063"/>
            <a:ext cx="2428875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0985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688187EC-21E1-4C46-9AED-A96E090E8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ZNAČILNOSTI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E281DD2-808D-4E74-9E9B-5FCCEFDFF7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/>
              <a:t>Za prebivalce Severne Evrope je značilno: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/>
              <a:t>-VISOKA STORILNOST PRI DELU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/>
              <a:t>-VISOKA STOPNJA IZOBRAZBE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/>
              <a:t>-VISOKA KULTURNA RAVEN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b="1" dirty="0"/>
              <a:t>-SKRB ZA ZDRAVO IN ČISTO OKOLJE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4" name="Ograda vsebine 3">
            <a:extLst>
              <a:ext uri="{FF2B5EF4-FFF2-40B4-BE49-F238E27FC236}">
                <a16:creationId xmlns:a16="http://schemas.microsoft.com/office/drawing/2014/main" id="{94B4C59B-6AD7-499D-9B7E-B3C88A4A83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8197" name="Picture 4" descr="http://www.gape.org/geeklog/public_html/images/articles/20040204162013448_1.jpg">
            <a:extLst>
              <a:ext uri="{FF2B5EF4-FFF2-40B4-BE49-F238E27FC236}">
                <a16:creationId xmlns:a16="http://schemas.microsoft.com/office/drawing/2014/main" id="{E003582A-86A9-430D-AA2A-829757707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357438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6515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9E7ABA0A-65F5-46D9-A26D-7594A9FC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ZANIMIVOSTI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9B77D86-42E5-48D8-A8AF-FD627F52BD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Savna je doma prav na Finskem, kjer so jo iznašli!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V Skandinaviji se nahaja najbolj severna točka v Evropi: Nordkapp.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V severni Evropi je tudi veliko Gejzirjev. Največ jih je predvsem na Islandiji.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Iz severne Evrope izhaja tudi Jantar (največja izvozna je v Litvi)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V Skandinaviji je veliko tipičnih modrih lagun, kjer se v vroči vodi kopajo tudi pozimi.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V severni Evropi je tudi veliko  fjordov ali ledeniških jezer.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</a:t>
            </a:r>
          </a:p>
        </p:txBody>
      </p:sp>
      <p:pic>
        <p:nvPicPr>
          <p:cNvPr id="9220" name="Ograda vsebine 4" descr="2945412-Sara_at_the_Top_of_Europe-Nordkapp.jpg">
            <a:extLst>
              <a:ext uri="{FF2B5EF4-FFF2-40B4-BE49-F238E27FC236}">
                <a16:creationId xmlns:a16="http://schemas.microsoft.com/office/drawing/2014/main" id="{1E88BF11-875C-4DB8-A86A-71D42E2B0A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75" y="2357438"/>
            <a:ext cx="1500188" cy="1643062"/>
          </a:xfrm>
        </p:spPr>
      </p:pic>
      <p:pic>
        <p:nvPicPr>
          <p:cNvPr id="9221" name="Picture 2" descr="http://www.mojasavna.si/tipske/finske/finska-savna-basic-ma.jpg">
            <a:extLst>
              <a:ext uri="{FF2B5EF4-FFF2-40B4-BE49-F238E27FC236}">
                <a16:creationId xmlns:a16="http://schemas.microsoft.com/office/drawing/2014/main" id="{7A98E2DD-10E8-43E5-AEF2-BDE177782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357313"/>
            <a:ext cx="12858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http://www.swisseduc.ch/stromboli/perm/yellowstone/icons/castle_geyser_3.jpg">
            <a:extLst>
              <a:ext uri="{FF2B5EF4-FFF2-40B4-BE49-F238E27FC236}">
                <a16:creationId xmlns:a16="http://schemas.microsoft.com/office/drawing/2014/main" id="{EF834225-3C0F-4A05-B9AE-B9B60E0E4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071938"/>
            <a:ext cx="2740025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5875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23A96F23-E5B0-4813-A213-5EDEB61FC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539D5900-D5A6-4894-B8E1-B52052905F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10244" name="Ograda vsebine 3">
            <a:extLst>
              <a:ext uri="{FF2B5EF4-FFF2-40B4-BE49-F238E27FC236}">
                <a16:creationId xmlns:a16="http://schemas.microsoft.com/office/drawing/2014/main" id="{76816609-1593-4DF4-B55A-7D5EADE8AF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10245" name="Picture 2" descr="http://www.svet-krizarjenj.si/uploads/destination/6_gei_3410_i.jpg">
            <a:extLst>
              <a:ext uri="{FF2B5EF4-FFF2-40B4-BE49-F238E27FC236}">
                <a16:creationId xmlns:a16="http://schemas.microsoft.com/office/drawing/2014/main" id="{AA4BCBA8-A9CD-4061-BA50-0AC705E1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http://www.condor-travel.com/fileadmin/pictures/fotogalerija/severna_evropa/nordkapp/Lofoti8.jpg">
            <a:extLst>
              <a:ext uri="{FF2B5EF4-FFF2-40B4-BE49-F238E27FC236}">
                <a16:creationId xmlns:a16="http://schemas.microsoft.com/office/drawing/2014/main" id="{3F516A0A-9200-4D1D-9DD9-51203110D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000500"/>
            <a:ext cx="37528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 descr="http://upload.wikimedia.org/wikipedia/commons/9/90/Northern-Europe-map.png">
            <a:extLst>
              <a:ext uri="{FF2B5EF4-FFF2-40B4-BE49-F238E27FC236}">
                <a16:creationId xmlns:a16="http://schemas.microsoft.com/office/drawing/2014/main" id="{709699A7-2B0C-421F-90F3-351D510F5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39528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http://www.slomedia.it/uploads/sneg_sonce.jpg">
            <a:extLst>
              <a:ext uri="{FF2B5EF4-FFF2-40B4-BE49-F238E27FC236}">
                <a16:creationId xmlns:a16="http://schemas.microsoft.com/office/drawing/2014/main" id="{8E9F3B0D-72BD-4ADC-BEEF-E9B7C885D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-357188"/>
            <a:ext cx="5715000" cy="456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 descr="http://www.revijahorizont.com/modules/clanek/datoteka/20090909_IMG_2957sr_.JPG">
            <a:extLst>
              <a:ext uri="{FF2B5EF4-FFF2-40B4-BE49-F238E27FC236}">
                <a16:creationId xmlns:a16="http://schemas.microsoft.com/office/drawing/2014/main" id="{FEC642A5-CA43-4CF1-BF2C-F050F4004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143375"/>
            <a:ext cx="307181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2" descr="http://www.norway.si/NR/rdonlyres/4A6B033000974ACCBF124B5FA6CA0594/86468/havn393.jpg">
            <a:extLst>
              <a:ext uri="{FF2B5EF4-FFF2-40B4-BE49-F238E27FC236}">
                <a16:creationId xmlns:a16="http://schemas.microsoft.com/office/drawing/2014/main" id="{D04F67B4-0512-49EB-9E6B-8B7E33B73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0"/>
            <a:ext cx="2286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5578">
    <p:fade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Razkošn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Franklin Gothic Demi Cond</vt:lpstr>
      <vt:lpstr>Officeova tema</vt:lpstr>
      <vt:lpstr>SEVERNA EVROPA</vt:lpstr>
      <vt:lpstr>DRŽAVE IN GLAVNA MESTA</vt:lpstr>
      <vt:lpstr>Geografska lega</vt:lpstr>
      <vt:lpstr>Gorovja in jezera</vt:lpstr>
      <vt:lpstr>Podnebje</vt:lpstr>
      <vt:lpstr>Jeziki</vt:lpstr>
      <vt:lpstr>ZNAČILNOSTI</vt:lpstr>
      <vt:lpstr>ZANIMIVOSTI</vt:lpstr>
      <vt:lpstr>PowerPoint Presentation</vt:lpstr>
      <vt:lpstr>VPRAŠAJA ???</vt:lpstr>
      <vt:lpstr>SLOVARČEK</vt:lpstr>
      <vt:lpstr>KONEC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2019-05-31T08:41:01Z</dcterms:created>
  <dcterms:modified xsi:type="dcterms:W3CDTF">2019-05-31T08:41:01Z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