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6"/>
  </p:notesMasterIdLst>
  <p:sldIdLst>
    <p:sldId id="256" r:id="rId2"/>
    <p:sldId id="261" r:id="rId3"/>
    <p:sldId id="258" r:id="rId4"/>
    <p:sldId id="259" r:id="rId5"/>
    <p:sldId id="260" r:id="rId6"/>
    <p:sldId id="265" r:id="rId7"/>
    <p:sldId id="262" r:id="rId8"/>
    <p:sldId id="263" r:id="rId9"/>
    <p:sldId id="257" r:id="rId10"/>
    <p:sldId id="264" r:id="rId11"/>
    <p:sldId id="268" r:id="rId12"/>
    <p:sldId id="266" r:id="rId13"/>
    <p:sldId id="269" r:id="rId14"/>
    <p:sldId id="267" r:id="rId15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129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FE91F980-7FB9-4E07-9067-436CD71CDB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CB3FE1DA-D07A-41A5-8B12-7E62B5A1DAE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6F0793E-AEF3-4E34-9FD0-D8255C93A0A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2C0508DA-F031-441E-A232-B6A4A1D9CA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056661F3-D159-416D-B6B2-2AD7FDF409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/>
              <a:t>Uredite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F888F9F1-47DE-42D6-ACD5-99FB84E4836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FA400334-8E91-4472-9755-02C6952C22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E947AF8-664B-446A-9D72-2125E3981DB7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grada stranske slike 1">
            <a:extLst>
              <a:ext uri="{FF2B5EF4-FFF2-40B4-BE49-F238E27FC236}">
                <a16:creationId xmlns:a16="http://schemas.microsoft.com/office/drawing/2014/main" id="{3164E1A7-AFF9-4973-9A17-432339EF23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Ograda opomb 2">
            <a:extLst>
              <a:ext uri="{FF2B5EF4-FFF2-40B4-BE49-F238E27FC236}">
                <a16:creationId xmlns:a16="http://schemas.microsoft.com/office/drawing/2014/main" id="{88ABAE7D-C289-4B71-9795-8BF180D6C0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0484" name="Ograda številke diapozitiva 3">
            <a:extLst>
              <a:ext uri="{FF2B5EF4-FFF2-40B4-BE49-F238E27FC236}">
                <a16:creationId xmlns:a16="http://schemas.microsoft.com/office/drawing/2014/main" id="{918C3CFC-F5C1-45F2-83E0-50D7A0EE9D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87C68C9-FD37-4C91-B72C-8D11F0A34CEB}" type="slidenum">
              <a:rPr lang="sl-SI" altLang="sl-SI">
                <a:latin typeface="Calibri" panose="020F0502020204030204" pitchFamily="34" charset="0"/>
              </a:rPr>
              <a:pPr/>
              <a:t>11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4" name="Ograda datuma 29">
            <a:extLst>
              <a:ext uri="{FF2B5EF4-FFF2-40B4-BE49-F238E27FC236}">
                <a16:creationId xmlns:a16="http://schemas.microsoft.com/office/drawing/2014/main" id="{D3D24FEC-4463-4760-9720-123512739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7D15A-F635-4C9A-8699-60AA166F471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18">
            <a:extLst>
              <a:ext uri="{FF2B5EF4-FFF2-40B4-BE49-F238E27FC236}">
                <a16:creationId xmlns:a16="http://schemas.microsoft.com/office/drawing/2014/main" id="{DDB2DAFB-E589-432E-B47D-F3B1CF740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6">
            <a:extLst>
              <a:ext uri="{FF2B5EF4-FFF2-40B4-BE49-F238E27FC236}">
                <a16:creationId xmlns:a16="http://schemas.microsoft.com/office/drawing/2014/main" id="{062BCB1F-D63C-4AB1-AC01-1424D94ED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D7B1FA8B-A934-4804-8D5F-5411A36980E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744155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F987561C-CFDA-49FE-9363-3400F9AD6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19C8C-DD67-40FE-ADC9-BF419F9002B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DFFE649C-77D9-4440-AD54-C6DD81582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12C00B1E-6270-4072-9025-F9640CB89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325988-F794-4595-9199-696E6DD0062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25708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36B13ED7-648E-40E7-9572-9E9DFF9A7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8E7AB-24F7-4335-AB23-D0E18F8C096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7706A984-7202-49E9-B9FF-77A85313F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2CBED411-3DC3-4E61-81A7-47216498D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F48E2-0F1B-4127-9CBB-F00C8C72F09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57383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745BDA00-1F25-4A82-98B1-FB9F3F633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EE16E-D178-4323-BE7C-BEBA9A4C83C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148327AC-5689-4DF9-9B4A-DDB0E6E95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829E7D61-243A-486C-933F-F4FB42819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AD617-ACE2-4F13-9429-39EFD42BB0F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0065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4EAC9522-4091-47E7-81A5-5D50FC3A7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40199-D59A-49F2-B441-39798CFE6B8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659CC1B6-17B4-49C7-BC01-C924F7CC0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091885E3-ED26-4023-BF32-649911F75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650BC2E9-DAA2-4170-92CB-E8327E03BE4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395992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9">
            <a:extLst>
              <a:ext uri="{FF2B5EF4-FFF2-40B4-BE49-F238E27FC236}">
                <a16:creationId xmlns:a16="http://schemas.microsoft.com/office/drawing/2014/main" id="{9EFC298F-1DB8-4C57-A3A8-3D9D45D4A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551FC-2528-4239-A790-A46910490D8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21">
            <a:extLst>
              <a:ext uri="{FF2B5EF4-FFF2-40B4-BE49-F238E27FC236}">
                <a16:creationId xmlns:a16="http://schemas.microsoft.com/office/drawing/2014/main" id="{585A4B09-4715-45CB-8D2C-7D726A3D6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17">
            <a:extLst>
              <a:ext uri="{FF2B5EF4-FFF2-40B4-BE49-F238E27FC236}">
                <a16:creationId xmlns:a16="http://schemas.microsoft.com/office/drawing/2014/main" id="{51AB2695-838E-4E50-96D6-7610875ED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757AC-2BED-4C46-91A9-C9270289FEA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63879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9">
            <a:extLst>
              <a:ext uri="{FF2B5EF4-FFF2-40B4-BE49-F238E27FC236}">
                <a16:creationId xmlns:a16="http://schemas.microsoft.com/office/drawing/2014/main" id="{70623090-8718-44CF-9324-284425A26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9BBBB-15FC-4C92-93CA-5ED4C45B7A9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Ograda noge 21">
            <a:extLst>
              <a:ext uri="{FF2B5EF4-FFF2-40B4-BE49-F238E27FC236}">
                <a16:creationId xmlns:a16="http://schemas.microsoft.com/office/drawing/2014/main" id="{180BEFA5-BF77-4A7A-8099-0255DDB91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17">
            <a:extLst>
              <a:ext uri="{FF2B5EF4-FFF2-40B4-BE49-F238E27FC236}">
                <a16:creationId xmlns:a16="http://schemas.microsoft.com/office/drawing/2014/main" id="{161830F3-CD14-4BAF-93CC-88B1EE812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B2B09-B751-4BD4-BE9E-C2B70DA43E7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94101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9">
            <a:extLst>
              <a:ext uri="{FF2B5EF4-FFF2-40B4-BE49-F238E27FC236}">
                <a16:creationId xmlns:a16="http://schemas.microsoft.com/office/drawing/2014/main" id="{361EE82F-265C-463A-A030-9E1770515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CA40D-5B32-4DC4-A24F-D7530E9032F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noge 21">
            <a:extLst>
              <a:ext uri="{FF2B5EF4-FFF2-40B4-BE49-F238E27FC236}">
                <a16:creationId xmlns:a16="http://schemas.microsoft.com/office/drawing/2014/main" id="{007FB406-29B6-45EB-AD4F-25BAF42ED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17">
            <a:extLst>
              <a:ext uri="{FF2B5EF4-FFF2-40B4-BE49-F238E27FC236}">
                <a16:creationId xmlns:a16="http://schemas.microsoft.com/office/drawing/2014/main" id="{7619525F-F5DA-4A41-B061-99D5AFC35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279AE-C661-45E1-98BD-BDF5443CA53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5058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9">
            <a:extLst>
              <a:ext uri="{FF2B5EF4-FFF2-40B4-BE49-F238E27FC236}">
                <a16:creationId xmlns:a16="http://schemas.microsoft.com/office/drawing/2014/main" id="{C03243C7-2B55-4B8C-A685-BF26FEEC7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C0546-03EC-43EB-855D-F70692B72B3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21">
            <a:extLst>
              <a:ext uri="{FF2B5EF4-FFF2-40B4-BE49-F238E27FC236}">
                <a16:creationId xmlns:a16="http://schemas.microsoft.com/office/drawing/2014/main" id="{1B005F05-928F-4F33-8191-A686B8860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17">
            <a:extLst>
              <a:ext uri="{FF2B5EF4-FFF2-40B4-BE49-F238E27FC236}">
                <a16:creationId xmlns:a16="http://schemas.microsoft.com/office/drawing/2014/main" id="{F9286547-F111-46EA-81FA-83DEB7F2B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42052-BBE1-4ED7-8063-5408A71D2BC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92893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9">
            <a:extLst>
              <a:ext uri="{FF2B5EF4-FFF2-40B4-BE49-F238E27FC236}">
                <a16:creationId xmlns:a16="http://schemas.microsoft.com/office/drawing/2014/main" id="{AD57B589-E09F-4F5C-816D-22824F4B7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397AD-B7B4-4ADE-B868-8B1CBD0C161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21">
            <a:extLst>
              <a:ext uri="{FF2B5EF4-FFF2-40B4-BE49-F238E27FC236}">
                <a16:creationId xmlns:a16="http://schemas.microsoft.com/office/drawing/2014/main" id="{2B7D491B-59FA-43D5-AC1C-D20DD80F1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17">
            <a:extLst>
              <a:ext uri="{FF2B5EF4-FFF2-40B4-BE49-F238E27FC236}">
                <a16:creationId xmlns:a16="http://schemas.microsoft.com/office/drawing/2014/main" id="{371AC1BF-2C70-413E-801B-60AE63724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C21D3-6661-4303-8F68-96A3EFF65F3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68115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dreži in zaokroži en kot pravokotnika 8">
            <a:extLst>
              <a:ext uri="{FF2B5EF4-FFF2-40B4-BE49-F238E27FC236}">
                <a16:creationId xmlns:a16="http://schemas.microsoft.com/office/drawing/2014/main" id="{EB489A06-3779-44AE-A3B7-BFDA5935F579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 trikotnik 11">
            <a:extLst>
              <a:ext uri="{FF2B5EF4-FFF2-40B4-BE49-F238E27FC236}">
                <a16:creationId xmlns:a16="http://schemas.microsoft.com/office/drawing/2014/main" id="{C6EDF682-3A3B-484E-9454-2DDC63E41EB6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ostoročno 9">
            <a:extLst>
              <a:ext uri="{FF2B5EF4-FFF2-40B4-BE49-F238E27FC236}">
                <a16:creationId xmlns:a16="http://schemas.microsoft.com/office/drawing/2014/main" id="{1885DEA9-88FF-4100-B357-2DB315F6FA26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Prostoročno 10">
            <a:extLst>
              <a:ext uri="{FF2B5EF4-FFF2-40B4-BE49-F238E27FC236}">
                <a16:creationId xmlns:a16="http://schemas.microsoft.com/office/drawing/2014/main" id="{EA0FA664-D3AC-480D-9646-D6CE83F5BEFE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9" name="Ograda datuma 4">
            <a:extLst>
              <a:ext uri="{FF2B5EF4-FFF2-40B4-BE49-F238E27FC236}">
                <a16:creationId xmlns:a16="http://schemas.microsoft.com/office/drawing/2014/main" id="{E36EA70F-869B-44F7-9CEE-37C6491ED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B91DF-66B4-42DC-B0D8-B1539519E45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0" name="Ograda noge 5">
            <a:extLst>
              <a:ext uri="{FF2B5EF4-FFF2-40B4-BE49-F238E27FC236}">
                <a16:creationId xmlns:a16="http://schemas.microsoft.com/office/drawing/2014/main" id="{258692B5-717C-4D3F-98AF-640AA7438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Ograda številke diapozitiva 6">
            <a:extLst>
              <a:ext uri="{FF2B5EF4-FFF2-40B4-BE49-F238E27FC236}">
                <a16:creationId xmlns:a16="http://schemas.microsoft.com/office/drawing/2014/main" id="{E87707B6-FC4F-4F54-A7EB-976338570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B37AC3C2-B83C-4137-A7B3-37FCC732249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87739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6">
            <a:extLst>
              <a:ext uri="{FF2B5EF4-FFF2-40B4-BE49-F238E27FC236}">
                <a16:creationId xmlns:a16="http://schemas.microsoft.com/office/drawing/2014/main" id="{0377793D-C733-4D5B-B947-9A1AC53D6E16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Prostoročno 7">
            <a:extLst>
              <a:ext uri="{FF2B5EF4-FFF2-40B4-BE49-F238E27FC236}">
                <a16:creationId xmlns:a16="http://schemas.microsoft.com/office/drawing/2014/main" id="{2E9B063F-C96F-4143-9F40-170F14D40015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Ograda naslova 8">
            <a:extLst>
              <a:ext uri="{FF2B5EF4-FFF2-40B4-BE49-F238E27FC236}">
                <a16:creationId xmlns:a16="http://schemas.microsoft.com/office/drawing/2014/main" id="{8ECF9E46-1716-4763-AC6C-339B3E7B662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  <a:endParaRPr lang="en-US" altLang="sl-SI"/>
          </a:p>
        </p:txBody>
      </p:sp>
      <p:sp>
        <p:nvSpPr>
          <p:cNvPr id="1029" name="Ograda besedila 29">
            <a:extLst>
              <a:ext uri="{FF2B5EF4-FFF2-40B4-BE49-F238E27FC236}">
                <a16:creationId xmlns:a16="http://schemas.microsoft.com/office/drawing/2014/main" id="{6A7632D1-04D8-49F2-84C1-5670A9430E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0" name="Ograda datuma 9">
            <a:extLst>
              <a:ext uri="{FF2B5EF4-FFF2-40B4-BE49-F238E27FC236}">
                <a16:creationId xmlns:a16="http://schemas.microsoft.com/office/drawing/2014/main" id="{5434EA6E-B9A2-4FD4-9D5F-69CC9491A8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8D1FF6-5FBA-40F0-871C-7B4321F2A8B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22" name="Ograda noge 21">
            <a:extLst>
              <a:ext uri="{FF2B5EF4-FFF2-40B4-BE49-F238E27FC236}">
                <a16:creationId xmlns:a16="http://schemas.microsoft.com/office/drawing/2014/main" id="{83C430DE-8244-45B3-A684-0785126F2A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8" name="Ograda številke diapozitiva 17">
            <a:extLst>
              <a:ext uri="{FF2B5EF4-FFF2-40B4-BE49-F238E27FC236}">
                <a16:creationId xmlns:a16="http://schemas.microsoft.com/office/drawing/2014/main" id="{C2B30CA1-7FC8-4E39-9AFF-000D551C21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fld id="{7DD06643-B808-4488-93DA-CF1CDA06D609}" type="slidenum">
              <a:rPr lang="sl-SI" altLang="sl-SI"/>
              <a:pPr/>
              <a:t>‹#›</a:t>
            </a:fld>
            <a:endParaRPr lang="sl-SI" altLang="sl-SI"/>
          </a:p>
        </p:txBody>
      </p:sp>
      <p:grpSp>
        <p:nvGrpSpPr>
          <p:cNvPr id="1033" name="Skupina 1">
            <a:extLst>
              <a:ext uri="{FF2B5EF4-FFF2-40B4-BE49-F238E27FC236}">
                <a16:creationId xmlns:a16="http://schemas.microsoft.com/office/drawing/2014/main" id="{3D44B7C6-24C0-46B5-A650-5AB4B35457FC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Prostoročno 11">
              <a:extLst>
                <a:ext uri="{FF2B5EF4-FFF2-40B4-BE49-F238E27FC236}">
                  <a16:creationId xmlns:a16="http://schemas.microsoft.com/office/drawing/2014/main" id="{3AAB050B-73E8-409C-9AF7-BB444DEF49CD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Prostoročno 12">
              <a:extLst>
                <a:ext uri="{FF2B5EF4-FFF2-40B4-BE49-F238E27FC236}">
                  <a16:creationId xmlns:a16="http://schemas.microsoft.com/office/drawing/2014/main" id="{601D864A-D448-40B1-BA27-FF16059DAC61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8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5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547784-37AF-43D8-B1C8-207D0D698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2" y="980728"/>
            <a:ext cx="7851648" cy="18288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rgbClr val="C00000"/>
                </a:solidFill>
              </a:rPr>
              <a:t>SEVERNA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>
                <a:solidFill>
                  <a:srgbClr val="C00000"/>
                </a:solidFill>
              </a:rPr>
              <a:t>EVROPA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E1CC916-42AE-4150-BF52-76D61A285E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7C7F5D6D-9A36-4ED9-9778-C31151605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>
                <a:solidFill>
                  <a:srgbClr val="FF0000"/>
                </a:solidFill>
              </a:rPr>
              <a:t>PREBIVALSTVO</a:t>
            </a:r>
          </a:p>
        </p:txBody>
      </p:sp>
      <p:sp>
        <p:nvSpPr>
          <p:cNvPr id="4" name="Ograda vsebine 3">
            <a:extLst>
              <a:ext uri="{FF2B5EF4-FFF2-40B4-BE49-F238E27FC236}">
                <a16:creationId xmlns:a16="http://schemas.microsoft.com/office/drawing/2014/main" id="{ACAB3443-E5E1-415E-AE89-193688DD0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Ljudje se zaradi slabših pogojev selijo drugam, kar pomeni da je Severna Evropa najredkeje poseljena. Tamkajšnji prebivalci imajo protestantsko veroizpoved.</a:t>
            </a:r>
          </a:p>
          <a:p>
            <a:r>
              <a:rPr lang="sl-SI" altLang="sl-SI"/>
              <a:t>Ljudje se ukvarjajo z gozdarstvom, živinorejo, ribolovom in se zaposlujejo v tovarnah. Njihovi izdelki so zelo kvalitetni. Poleg raznih izdelkov pridobivajo tudi elektriko z različnimi elektrarnami. Najpogostejše so hidroelektrarne.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rby1998\Desktop\SLIKA GEO.jpg">
            <a:extLst>
              <a:ext uri="{FF2B5EF4-FFF2-40B4-BE49-F238E27FC236}">
                <a16:creationId xmlns:a16="http://schemas.microsoft.com/office/drawing/2014/main" id="{C61BB2A1-64E7-4E36-83C1-CE7148549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81075"/>
            <a:ext cx="4294188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DC6C8D7C-6196-42EC-B85F-E7480193B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/>
            <a:r>
              <a:rPr lang="sl-SI" altLang="sl-SI">
                <a:solidFill>
                  <a:srgbClr val="FF0000"/>
                </a:solidFill>
              </a:rPr>
              <a:t>NARODNE RAZNOLIKOSTI</a:t>
            </a:r>
          </a:p>
        </p:txBody>
      </p:sp>
      <p:sp>
        <p:nvSpPr>
          <p:cNvPr id="3" name="Ograda besedila 2">
            <a:extLst>
              <a:ext uri="{FF2B5EF4-FFF2-40B4-BE49-F238E27FC236}">
                <a16:creationId xmlns:a16="http://schemas.microsoft.com/office/drawing/2014/main" id="{3A99AE78-D082-4637-8FB6-84B3DEC0E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pPr algn="ctr"/>
            <a:r>
              <a:rPr lang="sl-SI" altLang="sl-SI">
                <a:solidFill>
                  <a:srgbClr val="7030A0"/>
                </a:solidFill>
              </a:rPr>
              <a:t>GOVOR</a:t>
            </a:r>
          </a:p>
        </p:txBody>
      </p:sp>
      <p:sp>
        <p:nvSpPr>
          <p:cNvPr id="4" name="Ograda besedila 3">
            <a:extLst>
              <a:ext uri="{FF2B5EF4-FFF2-40B4-BE49-F238E27FC236}">
                <a16:creationId xmlns:a16="http://schemas.microsoft.com/office/drawing/2014/main" id="{09C19113-9677-42D4-BC67-7258485FAAA2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pPr algn="ctr"/>
            <a:r>
              <a:rPr lang="sl-SI" altLang="sl-SI"/>
              <a:t> VERA</a:t>
            </a:r>
          </a:p>
        </p:txBody>
      </p:sp>
      <p:sp>
        <p:nvSpPr>
          <p:cNvPr id="5" name="Ograda vsebine 4">
            <a:extLst>
              <a:ext uri="{FF2B5EF4-FFF2-40B4-BE49-F238E27FC236}">
                <a16:creationId xmlns:a16="http://schemas.microsoft.com/office/drawing/2014/main" id="{B26C375B-B64F-4CAD-8968-0E229CF1CCDE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6513"/>
          </a:xfrm>
        </p:spPr>
        <p:txBody>
          <a:bodyPr/>
          <a:lstStyle/>
          <a:p>
            <a:r>
              <a:rPr lang="sl-SI" altLang="sl-SI"/>
              <a:t>GERMANSKI JEZIK</a:t>
            </a:r>
          </a:p>
          <a:p>
            <a:r>
              <a:rPr lang="sl-SI" altLang="sl-SI"/>
              <a:t>SLOVANSKI JEZIK</a:t>
            </a:r>
          </a:p>
          <a:p>
            <a:r>
              <a:rPr lang="sl-SI" altLang="sl-SI"/>
              <a:t>DRUGI JEZIKI</a:t>
            </a:r>
          </a:p>
        </p:txBody>
      </p:sp>
      <p:sp>
        <p:nvSpPr>
          <p:cNvPr id="6" name="Ograda vsebine 5">
            <a:extLst>
              <a:ext uri="{FF2B5EF4-FFF2-40B4-BE49-F238E27FC236}">
                <a16:creationId xmlns:a16="http://schemas.microsoft.com/office/drawing/2014/main" id="{D0B68E0C-4021-48D0-9A9F-33F219EEE6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6513"/>
          </a:xfrm>
        </p:spPr>
        <p:txBody>
          <a:bodyPr/>
          <a:lstStyle/>
          <a:p>
            <a:r>
              <a:rPr lang="sl-SI" altLang="sl-SI"/>
              <a:t>PROTESTANTI</a:t>
            </a:r>
          </a:p>
          <a:p>
            <a:r>
              <a:rPr lang="sl-SI" altLang="sl-SI"/>
              <a:t>KATOLIČANI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0848627-243C-4DFC-9038-7EF8CF76C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25" y="3284538"/>
            <a:ext cx="3332163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0DA70B-B697-46FA-90FB-4B8EE8A1F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>
                <a:solidFill>
                  <a:srgbClr val="FF0000"/>
                </a:solidFill>
              </a:rPr>
              <a:t>NASELJA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6EF71F89-4D73-4B4C-8BA6-47444E1A6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Večja mesta so podobna našim. Le manjše vasi sestavljajo v večini lesene hiše.</a:t>
            </a:r>
          </a:p>
          <a:p>
            <a:r>
              <a:rPr lang="sl-SI" altLang="sl-SI"/>
              <a:t>Iz kraja v kraj se vozijo z vlaki, avti, avtobusi,… torej imajo cestno povezavo, polek nje pa tudi vodno po kateri se prevažajo s čolni, kanuji, splav.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FFB92E-BDFF-4577-8864-21A1DBCC8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>
                <a:solidFill>
                  <a:srgbClr val="FF0000"/>
                </a:solidFill>
              </a:rPr>
              <a:t>VIRI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9DA2EE3D-CE2F-4638-BA0A-1C09F9B14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Internet</a:t>
            </a:r>
          </a:p>
          <a:p>
            <a:r>
              <a:rPr lang="sl-SI" altLang="sl-SI"/>
              <a:t>Učbenik </a:t>
            </a:r>
          </a:p>
          <a:p>
            <a:r>
              <a:rPr lang="sl-SI" altLang="sl-SI"/>
              <a:t>Atlas sveta</a:t>
            </a:r>
          </a:p>
        </p:txBody>
      </p:sp>
      <p:pic>
        <p:nvPicPr>
          <p:cNvPr id="1026" name="Picture 2" descr="http://www.emka.si/img/product/ucbeniki-2009-10/osnovna-sola/386969/9789612413187.jpg">
            <a:extLst>
              <a:ext uri="{FF2B5EF4-FFF2-40B4-BE49-F238E27FC236}">
                <a16:creationId xmlns:a16="http://schemas.microsoft.com/office/drawing/2014/main" id="{7484AD0E-CE01-45EE-8B62-CE53F3B09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38" y="260350"/>
            <a:ext cx="2443162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fastlanepc.com/wp-content/uploads/2011/11/browsers.png">
            <a:extLst>
              <a:ext uri="{FF2B5EF4-FFF2-40B4-BE49-F238E27FC236}">
                <a16:creationId xmlns:a16="http://schemas.microsoft.com/office/drawing/2014/main" id="{5BBA1274-BB78-4EDF-BE53-2183266DE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700213"/>
            <a:ext cx="4962525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http://www.modrijanovaknjigarna.si/var/ezwebin_site/storage/images/solske-knjige/solske-knjige/osnovna-sola/6.-razred/atlas-sveta-za-osnovne-in-srednje-sole/46012-1-slv-SI/Atlas-sveta-za-osnovne-in-srednje-sole_bookfull.jpg">
            <a:extLst>
              <a:ext uri="{FF2B5EF4-FFF2-40B4-BE49-F238E27FC236}">
                <a16:creationId xmlns:a16="http://schemas.microsoft.com/office/drawing/2014/main" id="{3861C459-8483-4CBA-B4DC-5A4197FAE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716338"/>
            <a:ext cx="2205037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slov 1">
            <a:extLst>
              <a:ext uri="{FF2B5EF4-FFF2-40B4-BE49-F238E27FC236}">
                <a16:creationId xmlns:a16="http://schemas.microsoft.com/office/drawing/2014/main" id="{8926302A-1A11-4D96-A57C-97D9E20D0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pPr algn="ctr"/>
            <a:endParaRPr lang="sl-SI" altLang="sl-SI">
              <a:solidFill>
                <a:srgbClr val="FF0000"/>
              </a:solidFill>
            </a:endParaRPr>
          </a:p>
        </p:txBody>
      </p:sp>
      <p:sp>
        <p:nvSpPr>
          <p:cNvPr id="18435" name="Ograda vsebine 2">
            <a:extLst>
              <a:ext uri="{FF2B5EF4-FFF2-40B4-BE49-F238E27FC236}">
                <a16:creationId xmlns:a16="http://schemas.microsoft.com/office/drawing/2014/main" id="{4935FE33-860C-457D-B0A5-9BD875FB4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18436" name="Picture 2" descr="http://www.radiokrka.com/Portals/114232_174077_konec_sveta1.jpg">
            <a:extLst>
              <a:ext uri="{FF2B5EF4-FFF2-40B4-BE49-F238E27FC236}">
                <a16:creationId xmlns:a16="http://schemas.microsoft.com/office/drawing/2014/main" id="{506575D4-D362-4EF4-BB09-6D5331383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4F66B161-2327-47DD-8D6C-2FC2B0C23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700808"/>
            <a:ext cx="8305800" cy="158417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rgbClr val="FF0000"/>
                </a:solidFill>
              </a:rPr>
              <a:t>NARAVNOGEOGRAFSKE ZNAČILNOSTI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>
            <a:extLst>
              <a:ext uri="{FF2B5EF4-FFF2-40B4-BE49-F238E27FC236}">
                <a16:creationId xmlns:a16="http://schemas.microsoft.com/office/drawing/2014/main" id="{0B7D000C-132F-47CE-91C8-B8E0E75E0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>
                <a:solidFill>
                  <a:srgbClr val="FF0000"/>
                </a:solidFill>
              </a:rPr>
              <a:t>LEGA</a:t>
            </a:r>
          </a:p>
        </p:txBody>
      </p:sp>
      <p:sp>
        <p:nvSpPr>
          <p:cNvPr id="11" name="Ograda vsebine 10">
            <a:extLst>
              <a:ext uri="{FF2B5EF4-FFF2-40B4-BE49-F238E27FC236}">
                <a16:creationId xmlns:a16="http://schemas.microsoft.com/office/drawing/2014/main" id="{6B37B5CF-8640-48AE-9843-5BF122DE1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Mrzli pas, zmerno topli pas.</a:t>
            </a:r>
          </a:p>
          <a:p>
            <a:r>
              <a:rPr lang="sl-SI" altLang="sl-SI"/>
              <a:t>Ob Norveškem morju, Atlantski ocean, Severno morje, Baltsko morje</a:t>
            </a:r>
          </a:p>
          <a:p>
            <a:r>
              <a:rPr lang="sl-SI" altLang="sl-SI"/>
              <a:t>Najbolj severna točka celine je znamenit rt Nordkapp</a:t>
            </a:r>
          </a:p>
          <a:p>
            <a:endParaRPr lang="sl-SI" altLang="sl-SI"/>
          </a:p>
        </p:txBody>
      </p:sp>
      <p:pic>
        <p:nvPicPr>
          <p:cNvPr id="1026" name="Picture 2" descr="http://www.wanderlustore.com/site_assets/www.wanderlustore.com/images/dynamic/Northern_Europe_map.png">
            <a:extLst>
              <a:ext uri="{FF2B5EF4-FFF2-40B4-BE49-F238E27FC236}">
                <a16:creationId xmlns:a16="http://schemas.microsoft.com/office/drawing/2014/main" id="{99A83275-0D63-48FC-B3F9-E07B43054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741738"/>
            <a:ext cx="3600450" cy="311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>
            <a:extLst>
              <a:ext uri="{FF2B5EF4-FFF2-40B4-BE49-F238E27FC236}">
                <a16:creationId xmlns:a16="http://schemas.microsoft.com/office/drawing/2014/main" id="{CCBFF86E-888D-4DD1-A03C-BD400A64D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>
                <a:solidFill>
                  <a:srgbClr val="FF0000"/>
                </a:solidFill>
              </a:rPr>
              <a:t>POVRŠJE</a:t>
            </a:r>
          </a:p>
        </p:txBody>
      </p:sp>
      <p:sp>
        <p:nvSpPr>
          <p:cNvPr id="8" name="Ograda vsebine 7">
            <a:extLst>
              <a:ext uri="{FF2B5EF4-FFF2-40B4-BE49-F238E27FC236}">
                <a16:creationId xmlns:a16="http://schemas.microsoft.com/office/drawing/2014/main" id="{9EBE790A-1194-4214-9B56-45213FE3D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Ima raznoliko površje, skoraj polovica ga sestavljajo le staro nagubana gorovja, pokrit z ledeniki. Največje gorovje se imenuje Skandinavsko gorovje. Na Islandija je veliko vulkanov in gejzirjev.</a:t>
            </a:r>
          </a:p>
        </p:txBody>
      </p:sp>
      <p:pic>
        <p:nvPicPr>
          <p:cNvPr id="18436" name="Picture 4" descr="http://www2.arnes.si/~osljjk6/geografija/evropa/severna_evropa/s_ev_nargeo/s_ev_nargeo.jpg">
            <a:extLst>
              <a:ext uri="{FF2B5EF4-FFF2-40B4-BE49-F238E27FC236}">
                <a16:creationId xmlns:a16="http://schemas.microsoft.com/office/drawing/2014/main" id="{4D54EC3A-321E-4D48-9892-F0C15DC87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933825"/>
            <a:ext cx="28987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FC9E13-E550-4566-9698-E457A0023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>
                <a:solidFill>
                  <a:srgbClr val="FF0000"/>
                </a:solidFill>
              </a:rPr>
              <a:t>REKE IN JEZERA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AD34D2FF-E1F5-4F79-8936-50B131791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Najdaljša reka je Torne, ki je najdalša tudi v Evropi. Največje jezero je Vanern. Na jugu Finske, je finska jezerska plošča na kateri je več 1000 jezer.</a:t>
            </a:r>
          </a:p>
        </p:txBody>
      </p:sp>
      <p:pic>
        <p:nvPicPr>
          <p:cNvPr id="5" name="Picture 2" descr="http://emetadindon.files.wordpress.com/2009/09/img_2015.jpg?w=300&amp;h=224">
            <a:extLst>
              <a:ext uri="{FF2B5EF4-FFF2-40B4-BE49-F238E27FC236}">
                <a16:creationId xmlns:a16="http://schemas.microsoft.com/office/drawing/2014/main" id="{FB129DF2-1C58-4A98-9505-13EBA84EE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7563"/>
            <a:ext cx="457200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http://i1.treknature.com/photos/7696/picture_336.jpg">
            <a:extLst>
              <a:ext uri="{FF2B5EF4-FFF2-40B4-BE49-F238E27FC236}">
                <a16:creationId xmlns:a16="http://schemas.microsoft.com/office/drawing/2014/main" id="{78F5EAE3-77B8-4682-8556-EE14C76A6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464820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AE2624-9383-4B98-8CA1-C3968C962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>
                <a:solidFill>
                  <a:srgbClr val="FF0000"/>
                </a:solidFill>
              </a:rPr>
              <a:t>PODNEBJE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14C96C9B-89FD-4327-81EC-560FC5807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Na zahodni obali je oceansko podnebje, v notranjosti pa celinsko. Ob obalah pozimi morje nikoli ne zamrzne niti na skrajnem severu, v notranjosti celine pa je ravno obratno. Tam se izrazito vidi celinsko podnebje. Poleg oceanskega in celinskega podnebje se uveljavlja tudi podnebje tundre.</a:t>
            </a:r>
          </a:p>
        </p:txBody>
      </p:sp>
      <p:pic>
        <p:nvPicPr>
          <p:cNvPr id="20482" name="Picture 2" descr="http://i1229.photobucket.com/albums/ee476/najopustenije25/racunar/najlepse-slike-prirode-18.jpg">
            <a:extLst>
              <a:ext uri="{FF2B5EF4-FFF2-40B4-BE49-F238E27FC236}">
                <a16:creationId xmlns:a16="http://schemas.microsoft.com/office/drawing/2014/main" id="{2DD6C4C0-5511-4A90-AD19-01B66741E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4365625"/>
            <a:ext cx="39878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B6E5E8-828A-4A72-9FFF-5226918EE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>
                <a:solidFill>
                  <a:srgbClr val="FF0000"/>
                </a:solidFill>
              </a:rPr>
              <a:t>RASTJE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46D8FD56-9CC6-418F-BE63-B48B2069F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Zaradi nizkih temperatur uspevajo le iglasti gozdovi.</a:t>
            </a:r>
          </a:p>
          <a:p>
            <a:r>
              <a:rPr lang="sl-SI" altLang="sl-SI"/>
              <a:t>Rastejo tudi razna zelišča in rastline, ki so prilagojene na mraz.</a:t>
            </a:r>
          </a:p>
        </p:txBody>
      </p:sp>
      <p:pic>
        <p:nvPicPr>
          <p:cNvPr id="19460" name="Picture 4" descr="http://www.cvijet.biz/images/stories/dendrologija/cetinjace/smreke-2.jpg">
            <a:extLst>
              <a:ext uri="{FF2B5EF4-FFF2-40B4-BE49-F238E27FC236}">
                <a16:creationId xmlns:a16="http://schemas.microsoft.com/office/drawing/2014/main" id="{914DCC1A-CF10-44AF-A9F5-DCD2D6B8D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997200"/>
            <a:ext cx="5148262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AC38AC47-BC6D-4080-8B58-661C5883F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916832"/>
            <a:ext cx="9036496" cy="280831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rgbClr val="FF0000"/>
                </a:solidFill>
              </a:rPr>
              <a:t>DRUŽBENOGEOGRAFSKE ZNAČILNOSTI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51A76A-387D-4A35-B818-432854555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/>
            <a:r>
              <a:rPr lang="sl-SI" altLang="sl-SI">
                <a:solidFill>
                  <a:srgbClr val="FF0000"/>
                </a:solidFill>
              </a:rPr>
              <a:t>DRŽAVE</a:t>
            </a:r>
          </a:p>
        </p:txBody>
      </p:sp>
      <p:sp>
        <p:nvSpPr>
          <p:cNvPr id="4" name="Ograda besedila 3">
            <a:extLst>
              <a:ext uri="{FF2B5EF4-FFF2-40B4-BE49-F238E27FC236}">
                <a16:creationId xmlns:a16="http://schemas.microsoft.com/office/drawing/2014/main" id="{D3625C8F-1AB8-444E-9984-6DCE39EBC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pPr algn="ctr"/>
            <a:r>
              <a:rPr lang="sl-SI" altLang="sl-SI"/>
              <a:t>NORDIJSKE</a:t>
            </a:r>
          </a:p>
        </p:txBody>
      </p:sp>
      <p:sp>
        <p:nvSpPr>
          <p:cNvPr id="5" name="Ograda besedila 4">
            <a:extLst>
              <a:ext uri="{FF2B5EF4-FFF2-40B4-BE49-F238E27FC236}">
                <a16:creationId xmlns:a16="http://schemas.microsoft.com/office/drawing/2014/main" id="{3350C8F0-229E-435B-9127-9952F2D80F3D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pPr algn="ctr"/>
            <a:r>
              <a:rPr lang="sl-SI" altLang="sl-SI"/>
              <a:t>PRIBALTSKE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2B4C8D46-1E52-4117-8C79-547D9003D946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65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altLang="sl-SI"/>
              <a:t>Danska-Kopenhagen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/>
              <a:t>Finska- Helsinki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/>
              <a:t>Islandija - Reykjvik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/>
              <a:t>Norveška - Oslo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/>
              <a:t>Švedska- Stocholm</a:t>
            </a:r>
          </a:p>
          <a:p>
            <a:pPr>
              <a:buFont typeface="Wingdings" panose="05000000000000000000" pitchFamily="2" charset="2"/>
              <a:buChar char="Ø"/>
            </a:pPr>
            <a:endParaRPr lang="sl-SI" altLang="sl-SI"/>
          </a:p>
        </p:txBody>
      </p:sp>
      <p:sp>
        <p:nvSpPr>
          <p:cNvPr id="6" name="Ograda vsebine 5">
            <a:extLst>
              <a:ext uri="{FF2B5EF4-FFF2-40B4-BE49-F238E27FC236}">
                <a16:creationId xmlns:a16="http://schemas.microsoft.com/office/drawing/2014/main" id="{6E76394F-0F72-45B0-8F0A-FB3F96947C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65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altLang="sl-SI"/>
              <a:t>Estonija-Talin		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/>
              <a:t>Latvija-Riga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/>
              <a:t>Litva -Vilnus</a:t>
            </a:r>
          </a:p>
        </p:txBody>
      </p:sp>
      <p:pic>
        <p:nvPicPr>
          <p:cNvPr id="2050" name="Picture 2" descr="http://login.weboder.net/download/karte/Danska.png">
            <a:extLst>
              <a:ext uri="{FF2B5EF4-FFF2-40B4-BE49-F238E27FC236}">
                <a16:creationId xmlns:a16="http://schemas.microsoft.com/office/drawing/2014/main" id="{121C31CB-B229-47EE-A678-B92C379ED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292600"/>
            <a:ext cx="341947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login.weboder.net/download/karte/Finska.png">
            <a:extLst>
              <a:ext uri="{FF2B5EF4-FFF2-40B4-BE49-F238E27FC236}">
                <a16:creationId xmlns:a16="http://schemas.microsoft.com/office/drawing/2014/main" id="{CEB06DE1-52E7-4DE1-BFEE-CDC7F42DD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292600"/>
            <a:ext cx="341947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ttp://turizem.tiktak.si/files/zemljevidi/islandija.png?0">
            <a:extLst>
              <a:ext uri="{FF2B5EF4-FFF2-40B4-BE49-F238E27FC236}">
                <a16:creationId xmlns:a16="http://schemas.microsoft.com/office/drawing/2014/main" id="{CE0AF189-9D41-44FD-B6F9-C773A3280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63" y="4292600"/>
            <a:ext cx="3411537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http://upload.wikimedia.org/wikipedia/commons/thumb/4/4d/Europe_location_NOR.png/250px-Europe_location_NOR.png">
            <a:extLst>
              <a:ext uri="{FF2B5EF4-FFF2-40B4-BE49-F238E27FC236}">
                <a16:creationId xmlns:a16="http://schemas.microsoft.com/office/drawing/2014/main" id="{6B9BEB0A-BB86-43A6-84F0-36841D621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286250"/>
            <a:ext cx="34194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http://login.weboder.net/download/karte/Svedska.png">
            <a:extLst>
              <a:ext uri="{FF2B5EF4-FFF2-40B4-BE49-F238E27FC236}">
                <a16:creationId xmlns:a16="http://schemas.microsoft.com/office/drawing/2014/main" id="{A028264D-3FB1-4A29-85F0-31ECDED8D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8" y="4292600"/>
            <a:ext cx="3421062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 descr="http://www.operationworld.org/files/ow/maps/lginset/esto-LMAP-md.png">
            <a:extLst>
              <a:ext uri="{FF2B5EF4-FFF2-40B4-BE49-F238E27FC236}">
                <a16:creationId xmlns:a16="http://schemas.microsoft.com/office/drawing/2014/main" id="{C6503DC0-2312-4A04-9E14-97A03385D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292600"/>
            <a:ext cx="341947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 descr="http://upload.wikimedia.org/wikipedia/commons/thumb/5/58/EU_location_LAT.png/250px-EU_location_LAT.png">
            <a:extLst>
              <a:ext uri="{FF2B5EF4-FFF2-40B4-BE49-F238E27FC236}">
                <a16:creationId xmlns:a16="http://schemas.microsoft.com/office/drawing/2014/main" id="{9933AAD7-A04F-433F-9CAA-D572394D9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286250"/>
            <a:ext cx="34194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 descr="http://login.weboder.net/download/karte/Litva.png">
            <a:extLst>
              <a:ext uri="{FF2B5EF4-FFF2-40B4-BE49-F238E27FC236}">
                <a16:creationId xmlns:a16="http://schemas.microsoft.com/office/drawing/2014/main" id="{AA56017C-D8DE-4BC5-8CC2-77786B59C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8" y="4292600"/>
            <a:ext cx="3421062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1" dur="1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6" dur="1"/>
                                        <p:tgtEl>
                                          <p:spTgt spid="20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1" dur="1"/>
                                        <p:tgtEl>
                                          <p:spTgt spid="20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6" dur="1"/>
                                        <p:tgtEl>
                                          <p:spTgt spid="20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1" dur="1"/>
                                        <p:tgtEl>
                                          <p:spTgt spid="20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2" dur="1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6" dur="1"/>
                                        <p:tgtEl>
                                          <p:spTgt spid="20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2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7" dur="1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1" dur="1"/>
                                        <p:tgtEl>
                                          <p:spTgt spid="20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7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2" dur="1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36" dur="1"/>
                                        <p:tgtEl>
                                          <p:spTgt spid="20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tek">
  <a:themeElements>
    <a:clrScheme name="Pot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ot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ot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ot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Pot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318</Words>
  <Application>Microsoft Office PowerPoint</Application>
  <PresentationFormat>On-screen Show (4:3)</PresentationFormat>
  <Paragraphs>46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Constantia</vt:lpstr>
      <vt:lpstr>Wingdings</vt:lpstr>
      <vt:lpstr>Wingdings 2</vt:lpstr>
      <vt:lpstr>Potek</vt:lpstr>
      <vt:lpstr>SEVERNA EVROPA</vt:lpstr>
      <vt:lpstr>NARAVNOGEOGRAFSKE ZNAČILNOSTI</vt:lpstr>
      <vt:lpstr>LEGA</vt:lpstr>
      <vt:lpstr>POVRŠJE</vt:lpstr>
      <vt:lpstr>REKE IN JEZERA</vt:lpstr>
      <vt:lpstr>PODNEBJE</vt:lpstr>
      <vt:lpstr>RASTJE</vt:lpstr>
      <vt:lpstr>DRUŽBENOGEOGRAFSKE ZNAČILNOSTI</vt:lpstr>
      <vt:lpstr>DRŽAVE</vt:lpstr>
      <vt:lpstr>PREBIVALSTVO</vt:lpstr>
      <vt:lpstr>NARODNE RAZNOLIKOSTI</vt:lpstr>
      <vt:lpstr>NASELJA</vt:lpstr>
      <vt:lpstr>VIRI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2019-05-31T08:41:01Z</dcterms:created>
  <dcterms:modified xsi:type="dcterms:W3CDTF">2019-05-31T08:41:01Z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