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1"/>
  </p:sldMasterIdLst>
  <p:notesMasterIdLst>
    <p:notesMasterId r:id="rId19"/>
  </p:notesMasterIdLst>
  <p:sldIdLst>
    <p:sldId id="256" r:id="rId2"/>
    <p:sldId id="257" r:id="rId3"/>
    <p:sldId id="262" r:id="rId4"/>
    <p:sldId id="263" r:id="rId5"/>
    <p:sldId id="261" r:id="rId6"/>
    <p:sldId id="264" r:id="rId7"/>
    <p:sldId id="265" r:id="rId8"/>
    <p:sldId id="266" r:id="rId9"/>
    <p:sldId id="260" r:id="rId10"/>
    <p:sldId id="272" r:id="rId11"/>
    <p:sldId id="259" r:id="rId12"/>
    <p:sldId id="270" r:id="rId13"/>
    <p:sldId id="258" r:id="rId14"/>
    <p:sldId id="269" r:id="rId15"/>
    <p:sldId id="267" r:id="rId16"/>
    <p:sldId id="268" r:id="rId17"/>
    <p:sldId id="271" r:id="rId18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12" autoAdjust="0"/>
  </p:normalViewPr>
  <p:slideViewPr>
    <p:cSldViewPr>
      <p:cViewPr varScale="1">
        <p:scale>
          <a:sx n="154" d="100"/>
          <a:sy n="154" d="100"/>
        </p:scale>
        <p:origin x="1296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67936351-AD67-4A5F-9446-421498E2F4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33E3F1B7-E620-44F8-8C70-96931569872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F4398E3-4C4A-4158-802F-EBBDC19FEF4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4CBA78EF-52D9-4798-B504-A8889CDD3C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665959D6-87DC-4AB3-AFBA-538C782C90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4A53C5AA-EE62-47A9-9763-0FB876AE04B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36750E73-0908-4E88-8E00-CE565A5EE3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8433481-3763-49C1-BDB9-5D063BF8B0AC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grada stranske slike 1">
            <a:extLst>
              <a:ext uri="{FF2B5EF4-FFF2-40B4-BE49-F238E27FC236}">
                <a16:creationId xmlns:a16="http://schemas.microsoft.com/office/drawing/2014/main" id="{18F65C9D-8A19-49AA-8A6B-DF2E093315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Ograda opomb 2">
            <a:extLst>
              <a:ext uri="{FF2B5EF4-FFF2-40B4-BE49-F238E27FC236}">
                <a16:creationId xmlns:a16="http://schemas.microsoft.com/office/drawing/2014/main" id="{D028AAA0-068F-456A-90DD-53F1D0576A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sl-SI" altLang="sl-SI"/>
              <a:t>Ljudje so tam prijazni :P</a:t>
            </a:r>
          </a:p>
        </p:txBody>
      </p:sp>
      <p:sp>
        <p:nvSpPr>
          <p:cNvPr id="23556" name="Ograda številke diapozitiva 3">
            <a:extLst>
              <a:ext uri="{FF2B5EF4-FFF2-40B4-BE49-F238E27FC236}">
                <a16:creationId xmlns:a16="http://schemas.microsoft.com/office/drawing/2014/main" id="{3F69AFF1-70C2-468D-B835-83CC8A38C6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9C0DD109-9581-4A12-870F-873A3DDC5E2F}" type="slidenum">
              <a:rPr lang="sl-SI" altLang="sl-SI">
                <a:latin typeface="Calibri" panose="020F0502020204030204" pitchFamily="34" charset="0"/>
              </a:rPr>
              <a:pPr/>
              <a:t>3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grada stranske slike 1">
            <a:extLst>
              <a:ext uri="{FF2B5EF4-FFF2-40B4-BE49-F238E27FC236}">
                <a16:creationId xmlns:a16="http://schemas.microsoft.com/office/drawing/2014/main" id="{7777A5CF-C8B2-48DB-856F-8EA3651CA3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Ograda opomb 2">
            <a:extLst>
              <a:ext uri="{FF2B5EF4-FFF2-40B4-BE49-F238E27FC236}">
                <a16:creationId xmlns:a16="http://schemas.microsoft.com/office/drawing/2014/main" id="{6D3B9C78-1753-4E1B-B266-C8FB78784D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4580" name="Ograda številke diapozitiva 3">
            <a:extLst>
              <a:ext uri="{FF2B5EF4-FFF2-40B4-BE49-F238E27FC236}">
                <a16:creationId xmlns:a16="http://schemas.microsoft.com/office/drawing/2014/main" id="{09082A27-5AAB-4C5D-874D-3DA9C1D3B3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560C3BC1-E32F-43E3-917F-E1B48D0E70B1}" type="slidenum">
              <a:rPr lang="sl-SI" altLang="sl-SI">
                <a:latin typeface="Calibri" panose="020F0502020204030204" pitchFamily="34" charset="0"/>
              </a:rPr>
              <a:pPr/>
              <a:t>14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4" name="Ograda datuma 29">
            <a:extLst>
              <a:ext uri="{FF2B5EF4-FFF2-40B4-BE49-F238E27FC236}">
                <a16:creationId xmlns:a16="http://schemas.microsoft.com/office/drawing/2014/main" id="{BAB69450-9445-4699-8B4D-70D18EF60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861D1-1CF4-444C-BEE9-66C2466A3C49}" type="datetime1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18">
            <a:extLst>
              <a:ext uri="{FF2B5EF4-FFF2-40B4-BE49-F238E27FC236}">
                <a16:creationId xmlns:a16="http://schemas.microsoft.com/office/drawing/2014/main" id="{BA4BC10C-33D5-4550-AFCD-1BDAC88FC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6">
            <a:extLst>
              <a:ext uri="{FF2B5EF4-FFF2-40B4-BE49-F238E27FC236}">
                <a16:creationId xmlns:a16="http://schemas.microsoft.com/office/drawing/2014/main" id="{946A65C0-9F01-4F11-A048-E41FA0789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E7D66532-AA28-4E75-A26A-911B01E0452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93677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FD8F6078-C992-48D6-9088-718432C02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659FA-FDE6-4960-8039-FD25D0DBE641}" type="datetime1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51C5CAC0-1EE7-4216-96A5-63AF3DC4A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DB4B247D-9684-4B13-A2B9-936D65B17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F9E6F-521C-4F70-B26C-2CC9BADFC1F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5514378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12BF21F5-BC11-41CB-B777-86F233CE0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65BB7-03C1-4A81-9BA5-A010B0C2987C}" type="datetime1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2BE91C84-1527-4FA1-95AB-8F7CE62C5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BEA50571-A595-4296-84C8-13EE9CBDB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2FDAF-08CC-473D-9DE5-799D54949AF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2279503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226AC308-3618-44A7-AD62-050619448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17117-0264-463A-9124-40823C959FD9}" type="datetime1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462ABED8-11E1-4BCC-B228-AD6B938E7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26DB31D9-C130-4264-9FF1-0CB050EE2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B29BA-BEFF-4D2C-AE47-9352A6CEDAB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3952621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9145917B-59C6-4938-A53D-14C2E2585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CD376-09B9-494D-9FE4-D740450C5BB2}" type="datetime1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710508DE-D911-4416-84A7-ABF8E4463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D977909F-FD02-436B-9D64-10A945023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B4A2FDE2-7D0B-46AF-9C26-5C8AA12C834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30976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9">
            <a:extLst>
              <a:ext uri="{FF2B5EF4-FFF2-40B4-BE49-F238E27FC236}">
                <a16:creationId xmlns:a16="http://schemas.microsoft.com/office/drawing/2014/main" id="{2368FBED-A0EA-456C-A86E-C44F26979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D92E9-E6C9-49AB-ABD4-C9172CC67244}" type="datetime1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21">
            <a:extLst>
              <a:ext uri="{FF2B5EF4-FFF2-40B4-BE49-F238E27FC236}">
                <a16:creationId xmlns:a16="http://schemas.microsoft.com/office/drawing/2014/main" id="{9711FC93-4086-401D-B36A-9C03AD23B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17">
            <a:extLst>
              <a:ext uri="{FF2B5EF4-FFF2-40B4-BE49-F238E27FC236}">
                <a16:creationId xmlns:a16="http://schemas.microsoft.com/office/drawing/2014/main" id="{11A3C624-D808-4C6C-A428-9D7AF614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E5230-7449-4479-85CA-F4A0FB1AAE3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4328147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9">
            <a:extLst>
              <a:ext uri="{FF2B5EF4-FFF2-40B4-BE49-F238E27FC236}">
                <a16:creationId xmlns:a16="http://schemas.microsoft.com/office/drawing/2014/main" id="{7DB85E12-91A8-4DE1-A12D-B9399C46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B9FA3-4F07-472B-90FA-BCBD2454D050}" type="datetime1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noge 21">
            <a:extLst>
              <a:ext uri="{FF2B5EF4-FFF2-40B4-BE49-F238E27FC236}">
                <a16:creationId xmlns:a16="http://schemas.microsoft.com/office/drawing/2014/main" id="{27CE9430-8CA7-4815-A448-4C901C941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17">
            <a:extLst>
              <a:ext uri="{FF2B5EF4-FFF2-40B4-BE49-F238E27FC236}">
                <a16:creationId xmlns:a16="http://schemas.microsoft.com/office/drawing/2014/main" id="{7249B16E-1404-4B2F-85FC-1CF102294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EE3FF-367D-4075-9B0D-6AD4C8B1FBB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8572584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9">
            <a:extLst>
              <a:ext uri="{FF2B5EF4-FFF2-40B4-BE49-F238E27FC236}">
                <a16:creationId xmlns:a16="http://schemas.microsoft.com/office/drawing/2014/main" id="{7C1B6E31-E797-4592-BCB4-2FD51064C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F2815-3DFA-46CC-BBD8-BC5C72640319}" type="datetime1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21">
            <a:extLst>
              <a:ext uri="{FF2B5EF4-FFF2-40B4-BE49-F238E27FC236}">
                <a16:creationId xmlns:a16="http://schemas.microsoft.com/office/drawing/2014/main" id="{0BAFC9E4-45AC-4315-83C1-6089BF6B1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17">
            <a:extLst>
              <a:ext uri="{FF2B5EF4-FFF2-40B4-BE49-F238E27FC236}">
                <a16:creationId xmlns:a16="http://schemas.microsoft.com/office/drawing/2014/main" id="{5B3C8A54-60AC-4C35-9D2E-45E58E8C2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056E1-3E34-4DA3-9053-25647CFB94A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6902180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9">
            <a:extLst>
              <a:ext uri="{FF2B5EF4-FFF2-40B4-BE49-F238E27FC236}">
                <a16:creationId xmlns:a16="http://schemas.microsoft.com/office/drawing/2014/main" id="{EF9AF41A-1FD1-407F-B9DF-3BB064A7F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3FBF4-2DC9-4A76-9873-51FFF7324E28}" type="datetime1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21">
            <a:extLst>
              <a:ext uri="{FF2B5EF4-FFF2-40B4-BE49-F238E27FC236}">
                <a16:creationId xmlns:a16="http://schemas.microsoft.com/office/drawing/2014/main" id="{5EA488E7-4929-4BDE-AB5D-F3E22CE5A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17">
            <a:extLst>
              <a:ext uri="{FF2B5EF4-FFF2-40B4-BE49-F238E27FC236}">
                <a16:creationId xmlns:a16="http://schemas.microsoft.com/office/drawing/2014/main" id="{CC148537-203E-439A-9033-970B39070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B0B24-F6F6-4466-8EBC-3B6CA521F20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9785970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9">
            <a:extLst>
              <a:ext uri="{FF2B5EF4-FFF2-40B4-BE49-F238E27FC236}">
                <a16:creationId xmlns:a16="http://schemas.microsoft.com/office/drawing/2014/main" id="{EC142E6B-DAFB-4868-8FED-0CD7EC1EC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C60FC-0D50-4F9A-8EBB-1C4AB2805089}" type="datetime1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21">
            <a:extLst>
              <a:ext uri="{FF2B5EF4-FFF2-40B4-BE49-F238E27FC236}">
                <a16:creationId xmlns:a16="http://schemas.microsoft.com/office/drawing/2014/main" id="{6FF3978E-B93D-4B65-8509-63F483CF4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17">
            <a:extLst>
              <a:ext uri="{FF2B5EF4-FFF2-40B4-BE49-F238E27FC236}">
                <a16:creationId xmlns:a16="http://schemas.microsoft.com/office/drawing/2014/main" id="{6EC47079-85AA-4F0F-BEE4-BF74A92AB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C17A8-71DF-4F26-A5F5-FB3B30029BD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7327039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dreži in zaokroži en kot pravokotnika 8">
            <a:extLst>
              <a:ext uri="{FF2B5EF4-FFF2-40B4-BE49-F238E27FC236}">
                <a16:creationId xmlns:a16="http://schemas.microsoft.com/office/drawing/2014/main" id="{C669A685-4518-421C-A2F2-EB4C22A021E4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 trikotnik 11">
            <a:extLst>
              <a:ext uri="{FF2B5EF4-FFF2-40B4-BE49-F238E27FC236}">
                <a16:creationId xmlns:a16="http://schemas.microsoft.com/office/drawing/2014/main" id="{82050F1C-E3AF-40D2-96D2-9492BE5807F5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ostoročno 9">
            <a:extLst>
              <a:ext uri="{FF2B5EF4-FFF2-40B4-BE49-F238E27FC236}">
                <a16:creationId xmlns:a16="http://schemas.microsoft.com/office/drawing/2014/main" id="{0E20A51F-716C-4711-BDCB-9C3E11748C86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Prostoročno 10">
            <a:extLst>
              <a:ext uri="{FF2B5EF4-FFF2-40B4-BE49-F238E27FC236}">
                <a16:creationId xmlns:a16="http://schemas.microsoft.com/office/drawing/2014/main" id="{FC7BE91D-1EDF-40FC-82AE-08119A231B7B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9" name="Ograda datuma 4">
            <a:extLst>
              <a:ext uri="{FF2B5EF4-FFF2-40B4-BE49-F238E27FC236}">
                <a16:creationId xmlns:a16="http://schemas.microsoft.com/office/drawing/2014/main" id="{75D7698E-C722-4F6B-A73A-003DA8A3E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5E06C-2016-4D83-9BCF-39F5DA921069}" type="datetime1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0" name="Ograda noge 5">
            <a:extLst>
              <a:ext uri="{FF2B5EF4-FFF2-40B4-BE49-F238E27FC236}">
                <a16:creationId xmlns:a16="http://schemas.microsoft.com/office/drawing/2014/main" id="{181333C8-6E4D-451D-8FC7-FA34F1417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Ograda številke diapozitiva 6">
            <a:extLst>
              <a:ext uri="{FF2B5EF4-FFF2-40B4-BE49-F238E27FC236}">
                <a16:creationId xmlns:a16="http://schemas.microsoft.com/office/drawing/2014/main" id="{58C07C91-4985-4C18-B9DE-060F97EDA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A876EBBA-86C2-42B3-960B-412E71F4277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30936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>
            <a:extLst>
              <a:ext uri="{FF2B5EF4-FFF2-40B4-BE49-F238E27FC236}">
                <a16:creationId xmlns:a16="http://schemas.microsoft.com/office/drawing/2014/main" id="{DD36641A-8F24-4456-9121-96F693F8C23E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Prostoročno 7">
            <a:extLst>
              <a:ext uri="{FF2B5EF4-FFF2-40B4-BE49-F238E27FC236}">
                <a16:creationId xmlns:a16="http://schemas.microsoft.com/office/drawing/2014/main" id="{BFBA3F77-2AED-4AE4-A96D-1891A4A81C55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Ograda naslova 8">
            <a:extLst>
              <a:ext uri="{FF2B5EF4-FFF2-40B4-BE49-F238E27FC236}">
                <a16:creationId xmlns:a16="http://schemas.microsoft.com/office/drawing/2014/main" id="{856700EF-EF75-4B3E-92EE-062AE5B8ECF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  <a:endParaRPr lang="en-US" altLang="sl-SI"/>
          </a:p>
        </p:txBody>
      </p:sp>
      <p:sp>
        <p:nvSpPr>
          <p:cNvPr id="1029" name="Ograda besedila 29">
            <a:extLst>
              <a:ext uri="{FF2B5EF4-FFF2-40B4-BE49-F238E27FC236}">
                <a16:creationId xmlns:a16="http://schemas.microsoft.com/office/drawing/2014/main" id="{5B437EF6-A817-4A86-A84A-DB8E1FA45C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0" name="Ograda datuma 9">
            <a:extLst>
              <a:ext uri="{FF2B5EF4-FFF2-40B4-BE49-F238E27FC236}">
                <a16:creationId xmlns:a16="http://schemas.microsoft.com/office/drawing/2014/main" id="{A2C0D96A-86B0-486E-9B03-E80021AAD4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134F9D-6252-4813-8ED3-058AE79B9733}" type="datetime1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22" name="Ograda noge 21">
            <a:extLst>
              <a:ext uri="{FF2B5EF4-FFF2-40B4-BE49-F238E27FC236}">
                <a16:creationId xmlns:a16="http://schemas.microsoft.com/office/drawing/2014/main" id="{12D95DA8-4DCE-45F0-9FD9-D00C565618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8" name="Ograda številke diapozitiva 17">
            <a:extLst>
              <a:ext uri="{FF2B5EF4-FFF2-40B4-BE49-F238E27FC236}">
                <a16:creationId xmlns:a16="http://schemas.microsoft.com/office/drawing/2014/main" id="{4628807F-CA17-4202-AB18-ABCAF25070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fld id="{DB583E3F-78C3-41BA-8798-9DD8B2AF2DCF}" type="slidenum">
              <a:rPr lang="sl-SI" altLang="sl-SI"/>
              <a:pPr/>
              <a:t>‹#›</a:t>
            </a:fld>
            <a:endParaRPr lang="sl-SI" altLang="sl-SI"/>
          </a:p>
        </p:txBody>
      </p:sp>
      <p:grpSp>
        <p:nvGrpSpPr>
          <p:cNvPr id="1033" name="Skupina 1">
            <a:extLst>
              <a:ext uri="{FF2B5EF4-FFF2-40B4-BE49-F238E27FC236}">
                <a16:creationId xmlns:a16="http://schemas.microsoft.com/office/drawing/2014/main" id="{46E19F8B-3C11-4960-98FA-D8A2CA446D1E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Prostoročno 11">
              <a:extLst>
                <a:ext uri="{FF2B5EF4-FFF2-40B4-BE49-F238E27FC236}">
                  <a16:creationId xmlns:a16="http://schemas.microsoft.com/office/drawing/2014/main" id="{168E7A59-3300-45D5-8C60-47D0ACC2167B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Prostoročno 12">
              <a:extLst>
                <a:ext uri="{FF2B5EF4-FFF2-40B4-BE49-F238E27FC236}">
                  <a16:creationId xmlns:a16="http://schemas.microsoft.com/office/drawing/2014/main" id="{D0B9B4DC-69F4-4C64-9290-AE205485BCF8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71" r:id="rId2"/>
    <p:sldLayoutId id="2147483780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81" r:id="rId9"/>
    <p:sldLayoutId id="2147483777" r:id="rId10"/>
    <p:sldLayoutId id="2147483778" r:id="rId11"/>
  </p:sldLayoutIdLst>
  <p:transition spd="med">
    <p:fade/>
  </p:transition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sl.wikipedia.org/w/index.php?title=Flower_of_Scotland&amp;action=edit&amp;redlink=1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053F9E-48BE-42BF-80B6-3AD12D72A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592" y="2996952"/>
            <a:ext cx="7918648" cy="168361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13000" dirty="0">
                <a:solidFill>
                  <a:schemeClr val="tx1"/>
                </a:solidFill>
              </a:rPr>
              <a:t>Škotska</a:t>
            </a:r>
          </a:p>
        </p:txBody>
      </p:sp>
      <p:pic>
        <p:nvPicPr>
          <p:cNvPr id="5124" name="Slika 3" descr="140px-Flag_of_Scotland_Pantone300.png">
            <a:extLst>
              <a:ext uri="{FF2B5EF4-FFF2-40B4-BE49-F238E27FC236}">
                <a16:creationId xmlns:a16="http://schemas.microsoft.com/office/drawing/2014/main" id="{86B529E4-0C8B-40E3-AD7C-AB7B1E8FA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701">
            <a:off x="371475" y="4289425"/>
            <a:ext cx="3660775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Slika 4" descr="images (11).jpg">
            <a:extLst>
              <a:ext uri="{FF2B5EF4-FFF2-40B4-BE49-F238E27FC236}">
                <a16:creationId xmlns:a16="http://schemas.microsoft.com/office/drawing/2014/main" id="{08E8C376-0B09-4D30-87EB-63AB91D3F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3739">
            <a:off x="5024438" y="230188"/>
            <a:ext cx="3336925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Slika 5" descr="images (10).jpg">
            <a:extLst>
              <a:ext uri="{FF2B5EF4-FFF2-40B4-BE49-F238E27FC236}">
                <a16:creationId xmlns:a16="http://schemas.microsoft.com/office/drawing/2014/main" id="{B354D88B-9398-4EF9-A1B0-D04DC362F6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47233">
            <a:off x="320675" y="441325"/>
            <a:ext cx="3619500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4287F68-E326-447A-A805-ECA9A03EF5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E7845C-D460-43C8-B884-20F1AECED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88640"/>
            <a:ext cx="7772400" cy="858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7200"/>
              <a:t>Dude</a:t>
            </a:r>
          </a:p>
        </p:txBody>
      </p:sp>
      <p:sp>
        <p:nvSpPr>
          <p:cNvPr id="3" name="Ograda besedila 2">
            <a:extLst>
              <a:ext uri="{FF2B5EF4-FFF2-40B4-BE49-F238E27FC236}">
                <a16:creationId xmlns:a16="http://schemas.microsoft.com/office/drawing/2014/main" id="{BB38591D-6D6A-4C20-B7BB-BB70E5758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1341438"/>
            <a:ext cx="7991475" cy="1943100"/>
          </a:xfrm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l-SI" b="1" dirty="0"/>
              <a:t>Dude</a:t>
            </a:r>
            <a:r>
              <a:rPr lang="sl-SI" dirty="0"/>
              <a:t> so ljudsko glasbilo  (pihalo) z usnjenim mehom in eno oziroma več piščalmi dveh vrst. Na prve piščali se igra melodija, na druge pa stalen brenčeč ton. Dovod zraka v piščali je iz usnjene vreče, ki jo z ustim napihuje igralec. So eden najstarejših glasbenih inštrumentov. Izhajajo verjetno iz Male Azije. Danes so v rabi Predvsem na Škotskem, kjer so narodni instrument. Dude so uporabljali v bitkah.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sl-SI" dirty="0"/>
          </a:p>
        </p:txBody>
      </p:sp>
      <p:pic>
        <p:nvPicPr>
          <p:cNvPr id="14340" name="Slika 3" descr="images (6).jpg">
            <a:extLst>
              <a:ext uri="{FF2B5EF4-FFF2-40B4-BE49-F238E27FC236}">
                <a16:creationId xmlns:a16="http://schemas.microsoft.com/office/drawing/2014/main" id="{41E08A98-6F61-4F93-801D-6C079B0C5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429000"/>
            <a:ext cx="2303463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Slika 4" descr="images (5).jpg">
            <a:extLst>
              <a:ext uri="{FF2B5EF4-FFF2-40B4-BE49-F238E27FC236}">
                <a16:creationId xmlns:a16="http://schemas.microsoft.com/office/drawing/2014/main" id="{7988F8B0-B21D-4124-BB1E-6997DF9598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357563"/>
            <a:ext cx="2592387" cy="31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Slika 5" descr="images (7).jpg">
            <a:extLst>
              <a:ext uri="{FF2B5EF4-FFF2-40B4-BE49-F238E27FC236}">
                <a16:creationId xmlns:a16="http://schemas.microsoft.com/office/drawing/2014/main" id="{A242A969-FC05-4580-B564-F9F24138A3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357563"/>
            <a:ext cx="2376487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012E1B-53AA-4BE8-A409-C85CD1C26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88640"/>
            <a:ext cx="7772400" cy="858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err="1"/>
              <a:t>Nessie</a:t>
            </a:r>
            <a:endParaRPr lang="sl-SI"/>
          </a:p>
        </p:txBody>
      </p:sp>
      <p:sp>
        <p:nvSpPr>
          <p:cNvPr id="3" name="Ograda besedila 2">
            <a:extLst>
              <a:ext uri="{FF2B5EF4-FFF2-40B4-BE49-F238E27FC236}">
                <a16:creationId xmlns:a16="http://schemas.microsoft.com/office/drawing/2014/main" id="{AF121447-6B91-4411-A3F2-99FC1A9C3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7538" y="1268413"/>
            <a:ext cx="4608512" cy="5256212"/>
          </a:xfrm>
        </p:spPr>
        <p:txBody>
          <a:bodyPr/>
          <a:lstStyle/>
          <a:p>
            <a:r>
              <a:rPr lang="sl-SI" altLang="sl-SI"/>
              <a:t>Nessi je velika znamenitost Škotske. Znanstveniki niso dokazali da obstaja, a je veliko posnetkov od nje. Posnetki so slikani na jezeru Loch Ness. O njej je bilo že kar nekaj  dokumentarnih oddaj in filmov. Bila naj bi velika morska pošast.</a:t>
            </a:r>
          </a:p>
        </p:txBody>
      </p:sp>
      <p:pic>
        <p:nvPicPr>
          <p:cNvPr id="15364" name="Slika 4" descr="aa.jpg">
            <a:extLst>
              <a:ext uri="{FF2B5EF4-FFF2-40B4-BE49-F238E27FC236}">
                <a16:creationId xmlns:a16="http://schemas.microsoft.com/office/drawing/2014/main" id="{525B7F5E-26B8-4879-AB22-F2630E35D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4079">
            <a:off x="6424613" y="4057650"/>
            <a:ext cx="2416175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Slika 5" descr="images (5).jpg">
            <a:extLst>
              <a:ext uri="{FF2B5EF4-FFF2-40B4-BE49-F238E27FC236}">
                <a16:creationId xmlns:a16="http://schemas.microsoft.com/office/drawing/2014/main" id="{A7F18ED8-6890-4EDB-88B9-D6D8AF5F1C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0052">
            <a:off x="2590800" y="4084638"/>
            <a:ext cx="3475038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Slika 6" descr="images (4).jpg">
            <a:extLst>
              <a:ext uri="{FF2B5EF4-FFF2-40B4-BE49-F238E27FC236}">
                <a16:creationId xmlns:a16="http://schemas.microsoft.com/office/drawing/2014/main" id="{E6990377-430D-42E4-AA09-418ED858D2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5963">
            <a:off x="1023938" y="539750"/>
            <a:ext cx="2425700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Slika 7" descr="images (6).jpg">
            <a:extLst>
              <a:ext uri="{FF2B5EF4-FFF2-40B4-BE49-F238E27FC236}">
                <a16:creationId xmlns:a16="http://schemas.microsoft.com/office/drawing/2014/main" id="{298760E4-EB41-45D3-B235-F19E247E1D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575">
            <a:off x="268288" y="2738438"/>
            <a:ext cx="2138362" cy="304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04B259-941D-4AC4-BBA7-FF6440BB4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16632"/>
            <a:ext cx="7772400" cy="93610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6000"/>
              <a:t>Gorovje-Škotsko višavje</a:t>
            </a:r>
          </a:p>
        </p:txBody>
      </p:sp>
      <p:sp>
        <p:nvSpPr>
          <p:cNvPr id="3" name="Ograda besedila 2">
            <a:extLst>
              <a:ext uri="{FF2B5EF4-FFF2-40B4-BE49-F238E27FC236}">
                <a16:creationId xmlns:a16="http://schemas.microsoft.com/office/drawing/2014/main" id="{8B134484-404E-4DAC-A0FE-85F39E2B6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59338" y="1052513"/>
            <a:ext cx="4105275" cy="4968875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l-SI" dirty="0"/>
              <a:t>-Škotsko višavje delimo na </a:t>
            </a:r>
            <a:r>
              <a:rPr lang="sl-SI" dirty="0" err="1"/>
              <a:t>Grampiansko</a:t>
            </a:r>
            <a:r>
              <a:rPr lang="sl-SI" dirty="0"/>
              <a:t> gorovje in na Severozahodno višavje</a:t>
            </a:r>
            <a:r>
              <a:rPr lang="sl-SI"/>
              <a:t>. </a:t>
            </a:r>
            <a:endParaRPr lang="sl-SI" dirty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l-SI" dirty="0"/>
              <a:t>-Škotsko višavje spada med stara evropska grudasta gorovja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l-SI" dirty="0"/>
              <a:t>-Višavje obsega celoten severni del Škotske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l-SI" dirty="0"/>
              <a:t>-Gore višavja niso visoke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l-SI" dirty="0"/>
              <a:t>-</a:t>
            </a:r>
            <a:r>
              <a:rPr lang="sl-SI" dirty="0" err="1"/>
              <a:t>škotskaJe</a:t>
            </a:r>
            <a:r>
              <a:rPr lang="sl-SI" dirty="0"/>
              <a:t> povečini hribovita pokrajina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l-SI" dirty="0"/>
              <a:t>-Ben </a:t>
            </a:r>
            <a:r>
              <a:rPr lang="sl-SI" dirty="0" err="1"/>
              <a:t>Nevis</a:t>
            </a:r>
            <a:r>
              <a:rPr lang="sl-SI" dirty="0"/>
              <a:t> je gora v </a:t>
            </a:r>
            <a:r>
              <a:rPr lang="sl-SI" dirty="0" err="1"/>
              <a:t>Grampianskem</a:t>
            </a:r>
            <a:r>
              <a:rPr lang="sl-SI" dirty="0"/>
              <a:t> gorovju in je najvišja gora Britanskega otočja. Ima 1,334 m.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sl-SI" dirty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sl-SI" dirty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sl-SI" dirty="0"/>
          </a:p>
        </p:txBody>
      </p:sp>
      <p:pic>
        <p:nvPicPr>
          <p:cNvPr id="16388" name="Slika 3" descr="images (12).jpg">
            <a:extLst>
              <a:ext uri="{FF2B5EF4-FFF2-40B4-BE49-F238E27FC236}">
                <a16:creationId xmlns:a16="http://schemas.microsoft.com/office/drawing/2014/main" id="{0AA8694A-25F4-44CF-B2A9-B1A10C0FF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11485" r="12241" b="19595"/>
          <a:stretch>
            <a:fillRect/>
          </a:stretch>
        </p:blipFill>
        <p:spPr bwMode="auto">
          <a:xfrm>
            <a:off x="323850" y="1125538"/>
            <a:ext cx="33115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Slika 5" descr="images (8).jpg">
            <a:extLst>
              <a:ext uri="{FF2B5EF4-FFF2-40B4-BE49-F238E27FC236}">
                <a16:creationId xmlns:a16="http://schemas.microsoft.com/office/drawing/2014/main" id="{51CD32D6-2D66-49F5-90E8-BB834BEEFAF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9" b="3902"/>
          <a:stretch>
            <a:fillRect/>
          </a:stretch>
        </p:blipFill>
        <p:spPr bwMode="auto">
          <a:xfrm>
            <a:off x="179388" y="3429000"/>
            <a:ext cx="3240087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652074-4F49-4EA6-814A-7B0661AC1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8" y="0"/>
            <a:ext cx="8568952" cy="89148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br>
              <a:rPr lang="sl-SI"/>
            </a:br>
            <a:r>
              <a:rPr lang="sl-SI" sz="4800"/>
              <a:t>Zemljevid</a:t>
            </a:r>
          </a:p>
        </p:txBody>
      </p:sp>
      <p:sp>
        <p:nvSpPr>
          <p:cNvPr id="17411" name="Ograda besedila 2">
            <a:extLst>
              <a:ext uri="{FF2B5EF4-FFF2-40B4-BE49-F238E27FC236}">
                <a16:creationId xmlns:a16="http://schemas.microsoft.com/office/drawing/2014/main" id="{58D25EE5-8CF9-430F-A21E-E058EC613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225" y="1125538"/>
            <a:ext cx="7772400" cy="5327650"/>
          </a:xfrm>
        </p:spPr>
        <p:txBody>
          <a:bodyPr/>
          <a:lstStyle/>
          <a:p>
            <a:endParaRPr lang="sl-SI" altLang="sl-SI"/>
          </a:p>
        </p:txBody>
      </p:sp>
      <p:pic>
        <p:nvPicPr>
          <p:cNvPr id="4" name="Slika 3" descr="scan0001.jpg">
            <a:extLst>
              <a:ext uri="{FF2B5EF4-FFF2-40B4-BE49-F238E27FC236}">
                <a16:creationId xmlns:a16="http://schemas.microsoft.com/office/drawing/2014/main" id="{FC92B320-8E4F-4E32-B3C4-EA6FEC264E0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908720"/>
            <a:ext cx="7560840" cy="5803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811D7D-2F12-4AA4-A1EE-D9D2EDFF2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88640"/>
            <a:ext cx="7772400" cy="858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7200"/>
              <a:t>Vodovje</a:t>
            </a:r>
          </a:p>
        </p:txBody>
      </p:sp>
      <p:sp>
        <p:nvSpPr>
          <p:cNvPr id="3" name="Ograda besedila 2">
            <a:extLst>
              <a:ext uri="{FF2B5EF4-FFF2-40B4-BE49-F238E27FC236}">
                <a16:creationId xmlns:a16="http://schemas.microsoft.com/office/drawing/2014/main" id="{62534F6C-939B-4CEB-B7BE-F02B979DD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7900" y="1268413"/>
            <a:ext cx="4176713" cy="5256212"/>
          </a:xfrm>
        </p:spPr>
        <p:txBody>
          <a:bodyPr/>
          <a:lstStyle/>
          <a:p>
            <a:r>
              <a:rPr lang="sl-SI" altLang="sl-SI"/>
              <a:t>-Škotska ima 1732 jezer in 23 rek ki se izlivajo v morje. </a:t>
            </a:r>
          </a:p>
          <a:p>
            <a:endParaRPr lang="sl-SI" altLang="sl-SI"/>
          </a:p>
          <a:p>
            <a:r>
              <a:rPr lang="sl-SI" altLang="sl-SI"/>
              <a:t>-Največja jezera:</a:t>
            </a:r>
          </a:p>
          <a:p>
            <a:r>
              <a:rPr lang="sl-SI" altLang="sl-SI"/>
              <a:t> 1. Loch Lomond 71.1 km</a:t>
            </a:r>
            <a:r>
              <a:rPr lang="sl-SI" altLang="sl-SI" baseline="30000"/>
              <a:t>2</a:t>
            </a:r>
            <a:endParaRPr lang="sl-SI" altLang="sl-SI"/>
          </a:p>
          <a:p>
            <a:r>
              <a:rPr lang="sl-SI" altLang="sl-SI"/>
              <a:t>2. Loch Ness 56.4 km</a:t>
            </a:r>
            <a:r>
              <a:rPr lang="sl-SI" altLang="sl-SI" baseline="30000"/>
              <a:t>2</a:t>
            </a:r>
            <a:br>
              <a:rPr lang="sl-SI" altLang="sl-SI"/>
            </a:br>
            <a:r>
              <a:rPr lang="sl-SI" altLang="sl-SI"/>
              <a:t> 3. Loch Etive 38.5 km</a:t>
            </a:r>
            <a:r>
              <a:rPr lang="sl-SI" altLang="sl-SI" baseline="30000"/>
              <a:t>2</a:t>
            </a:r>
            <a:br>
              <a:rPr lang="sl-SI" altLang="sl-SI"/>
            </a:br>
            <a:endParaRPr lang="sl-SI" altLang="sl-SI"/>
          </a:p>
          <a:p>
            <a:r>
              <a:rPr lang="sl-SI" altLang="sl-SI"/>
              <a:t>-Najdaljše reke:</a:t>
            </a:r>
          </a:p>
          <a:p>
            <a:r>
              <a:rPr lang="sl-SI" altLang="sl-SI"/>
              <a:t>1. </a:t>
            </a:r>
            <a:r>
              <a:rPr lang="en-US" altLang="sl-SI"/>
              <a:t>Tay</a:t>
            </a:r>
            <a:r>
              <a:rPr lang="sl-SI" altLang="sl-SI"/>
              <a:t>-</a:t>
            </a:r>
            <a:r>
              <a:rPr lang="en-US" altLang="sl-SI"/>
              <a:t>193 km</a:t>
            </a:r>
          </a:p>
          <a:p>
            <a:r>
              <a:rPr lang="sl-SI" altLang="sl-SI"/>
              <a:t>2. </a:t>
            </a:r>
            <a:r>
              <a:rPr lang="en-US" altLang="sl-SI"/>
              <a:t>Spey</a:t>
            </a:r>
            <a:r>
              <a:rPr lang="sl-SI" altLang="sl-SI"/>
              <a:t>-</a:t>
            </a:r>
            <a:r>
              <a:rPr lang="en-US" altLang="sl-SI"/>
              <a:t>172 km</a:t>
            </a:r>
          </a:p>
          <a:p>
            <a:r>
              <a:rPr lang="sl-SI" altLang="sl-SI"/>
              <a:t>3. </a:t>
            </a:r>
            <a:r>
              <a:rPr lang="en-US" altLang="sl-SI"/>
              <a:t>Clyde</a:t>
            </a:r>
            <a:r>
              <a:rPr lang="sl-SI" altLang="sl-SI"/>
              <a:t>-</a:t>
            </a:r>
            <a:r>
              <a:rPr lang="en-US" altLang="sl-SI"/>
              <a:t>171 km</a:t>
            </a:r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</p:txBody>
      </p:sp>
      <p:pic>
        <p:nvPicPr>
          <p:cNvPr id="18436" name="Slika 3" descr="images (2)as.jpg">
            <a:extLst>
              <a:ext uri="{FF2B5EF4-FFF2-40B4-BE49-F238E27FC236}">
                <a16:creationId xmlns:a16="http://schemas.microsoft.com/office/drawing/2014/main" id="{9B228C47-5B1E-49A3-A432-99C1D8CB1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9674">
            <a:off x="509588" y="4646613"/>
            <a:ext cx="3036887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Slika 4" descr="images (11).jpg">
            <a:extLst>
              <a:ext uri="{FF2B5EF4-FFF2-40B4-BE49-F238E27FC236}">
                <a16:creationId xmlns:a16="http://schemas.microsoft.com/office/drawing/2014/main" id="{BDE1D9D6-3049-41DD-A2E2-03B9CD24E7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03274">
            <a:off x="220663" y="561975"/>
            <a:ext cx="2808287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Slika 5" descr="images.jpg">
            <a:extLst>
              <a:ext uri="{FF2B5EF4-FFF2-40B4-BE49-F238E27FC236}">
                <a16:creationId xmlns:a16="http://schemas.microsoft.com/office/drawing/2014/main" id="{9F0DACCB-1FD4-44F3-9D48-CCA56EC4CD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7" t="6616" r="6918" b="9579"/>
          <a:stretch>
            <a:fillRect/>
          </a:stretch>
        </p:blipFill>
        <p:spPr bwMode="auto">
          <a:xfrm rot="-461480">
            <a:off x="1331913" y="2682875"/>
            <a:ext cx="2808287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B3A5A7-1E4F-4FC7-9EAB-73237B19D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16632"/>
            <a:ext cx="7772400" cy="858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7200"/>
              <a:t>Viski</a:t>
            </a:r>
          </a:p>
        </p:txBody>
      </p:sp>
      <p:sp>
        <p:nvSpPr>
          <p:cNvPr id="3" name="Ograda besedila 2">
            <a:extLst>
              <a:ext uri="{FF2B5EF4-FFF2-40B4-BE49-F238E27FC236}">
                <a16:creationId xmlns:a16="http://schemas.microsoft.com/office/drawing/2014/main" id="{7CC1CB99-3C4D-4862-9665-08AA8E97D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7900" y="1557338"/>
            <a:ext cx="4176713" cy="4535487"/>
          </a:xfrm>
        </p:spPr>
        <p:txBody>
          <a:bodyPr/>
          <a:lstStyle/>
          <a:p>
            <a:r>
              <a:rPr lang="sl-SI" altLang="sl-SI" sz="2400"/>
              <a:t>Poznamo dve vrsti viskija:</a:t>
            </a:r>
          </a:p>
          <a:p>
            <a:r>
              <a:rPr lang="sl-SI" altLang="sl-SI" sz="2400"/>
              <a:t>-blended (mešani), ki je mešanica viskijev iz žitnih zrn in slada (ječmena)</a:t>
            </a:r>
          </a:p>
          <a:p>
            <a:r>
              <a:rPr lang="sl-SI" altLang="sl-SI" sz="2400"/>
              <a:t>-ter single malt (enosladni), ki je izdelan le iz slada. </a:t>
            </a:r>
          </a:p>
          <a:p>
            <a:r>
              <a:rPr lang="sl-SI" altLang="sl-SI" sz="2400"/>
              <a:t>Single malt je bilj priznan in zato tudi dražji. Viski ima približno 40 do 43% alkohola. Večino viskijev pustijo v sodih od osem do petnajst let</a:t>
            </a:r>
          </a:p>
          <a:p>
            <a:pPr algn="ctr"/>
            <a:endParaRPr lang="sl-SI" altLang="sl-SI"/>
          </a:p>
          <a:p>
            <a:endParaRPr lang="sl-SI" altLang="sl-SI"/>
          </a:p>
        </p:txBody>
      </p:sp>
      <p:pic>
        <p:nvPicPr>
          <p:cNvPr id="19460" name="Slika 3" descr="images (1).jpg">
            <a:extLst>
              <a:ext uri="{FF2B5EF4-FFF2-40B4-BE49-F238E27FC236}">
                <a16:creationId xmlns:a16="http://schemas.microsoft.com/office/drawing/2014/main" id="{D9432F9A-D232-417F-9324-AA98C0CFD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3" r="16998"/>
          <a:stretch>
            <a:fillRect/>
          </a:stretch>
        </p:blipFill>
        <p:spPr bwMode="auto">
          <a:xfrm rot="255678">
            <a:off x="395288" y="542925"/>
            <a:ext cx="2808287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Slika 4" descr="220px-Whiskies_of_VariousStyles.jpg">
            <a:extLst>
              <a:ext uri="{FF2B5EF4-FFF2-40B4-BE49-F238E27FC236}">
                <a16:creationId xmlns:a16="http://schemas.microsoft.com/office/drawing/2014/main" id="{9554C721-29EF-49B2-9DA7-1CE9431305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644900"/>
            <a:ext cx="3370263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D275D7-A7FF-44DE-AD81-2BC2F5540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1052736"/>
            <a:ext cx="6476256" cy="172819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6600"/>
              <a:t>Znani </a:t>
            </a:r>
            <a:r>
              <a:rPr lang="sl-SI" sz="6600" err="1"/>
              <a:t>Škotje</a:t>
            </a:r>
            <a:br>
              <a:rPr lang="sl-SI" sz="7200"/>
            </a:br>
            <a:endParaRPr lang="sl-SI" sz="7200"/>
          </a:p>
        </p:txBody>
      </p:sp>
      <p:sp>
        <p:nvSpPr>
          <p:cNvPr id="3" name="Ograda besedila 2">
            <a:extLst>
              <a:ext uri="{FF2B5EF4-FFF2-40B4-BE49-F238E27FC236}">
                <a16:creationId xmlns:a16="http://schemas.microsoft.com/office/drawing/2014/main" id="{24AA5975-A552-41E8-B18C-4CA5776ED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636838"/>
            <a:ext cx="9144000" cy="2447925"/>
          </a:xfrm>
        </p:spPr>
        <p:txBody>
          <a:bodyPr/>
          <a:lstStyle/>
          <a:p>
            <a:pPr algn="ctr"/>
            <a:r>
              <a:rPr lang="sl-SI" altLang="sl-SI"/>
              <a:t>-Alexander Graham Bell (izumil je telefon)</a:t>
            </a:r>
          </a:p>
          <a:p>
            <a:pPr algn="ctr"/>
            <a:r>
              <a:rPr lang="sl-SI" altLang="sl-SI"/>
              <a:t>-James Watt (izumil parni stroj)</a:t>
            </a:r>
          </a:p>
          <a:p>
            <a:pPr algn="ctr"/>
            <a:r>
              <a:rPr lang="sl-SI" altLang="sl-SI"/>
              <a:t>-Sean Connery (bolj znan kot James Bond - 007)</a:t>
            </a:r>
          </a:p>
          <a:p>
            <a:pPr algn="ctr"/>
            <a:r>
              <a:rPr lang="sl-SI" altLang="sl-SI"/>
              <a:t>-David Livingston (odkril je Viktorijine slapove-to so znani slapovi v Zambiji-Afriki)</a:t>
            </a:r>
          </a:p>
          <a:p>
            <a:pPr algn="ctr"/>
            <a:r>
              <a:rPr lang="sl-SI" altLang="sl-SI"/>
              <a:t>- David Hume( Škotski filozof 18 stoletja)</a:t>
            </a:r>
          </a:p>
          <a:p>
            <a:endParaRPr lang="sl-SI" altLang="sl-SI"/>
          </a:p>
        </p:txBody>
      </p:sp>
      <p:pic>
        <p:nvPicPr>
          <p:cNvPr id="20484" name="Slika 3" descr="images.jpg">
            <a:extLst>
              <a:ext uri="{FF2B5EF4-FFF2-40B4-BE49-F238E27FC236}">
                <a16:creationId xmlns:a16="http://schemas.microsoft.com/office/drawing/2014/main" id="{03AC987D-50D7-47CD-8D9A-AAD9E24E0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1944688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Slika 4" descr="images (2).jpg">
            <a:extLst>
              <a:ext uri="{FF2B5EF4-FFF2-40B4-BE49-F238E27FC236}">
                <a16:creationId xmlns:a16="http://schemas.microsoft.com/office/drawing/2014/main" id="{B2D1571E-7DDF-4907-808E-FAB2E77F50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5013325"/>
            <a:ext cx="2087563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Slika 5" descr="images (3).jpg">
            <a:extLst>
              <a:ext uri="{FF2B5EF4-FFF2-40B4-BE49-F238E27FC236}">
                <a16:creationId xmlns:a16="http://schemas.microsoft.com/office/drawing/2014/main" id="{ECC00A47-E423-4BFE-BBDE-4878394D40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37063"/>
            <a:ext cx="1655762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Slika 6" descr="images (4).jpg">
            <a:extLst>
              <a:ext uri="{FF2B5EF4-FFF2-40B4-BE49-F238E27FC236}">
                <a16:creationId xmlns:a16="http://schemas.microsoft.com/office/drawing/2014/main" id="{2010AB6B-58AE-4040-B69F-4C965E20A6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52963"/>
            <a:ext cx="194310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Slika 7" descr="images (1).jpg">
            <a:extLst>
              <a:ext uri="{FF2B5EF4-FFF2-40B4-BE49-F238E27FC236}">
                <a16:creationId xmlns:a16="http://schemas.microsoft.com/office/drawing/2014/main" id="{03382A5F-5460-4AA4-B480-CEFABFEBEF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908050"/>
            <a:ext cx="1800225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Raven puščični konektor 9">
            <a:extLst>
              <a:ext uri="{FF2B5EF4-FFF2-40B4-BE49-F238E27FC236}">
                <a16:creationId xmlns:a16="http://schemas.microsoft.com/office/drawing/2014/main" id="{B387D205-1054-430D-9C2D-F308C73282C2}"/>
              </a:ext>
            </a:extLst>
          </p:cNvPr>
          <p:cNvCxnSpPr>
            <a:stCxn id="8" idx="1"/>
            <a:endCxn id="3" idx="0"/>
          </p:cNvCxnSpPr>
          <p:nvPr/>
        </p:nvCxnSpPr>
        <p:spPr>
          <a:xfrm rot="10800000" flipV="1">
            <a:off x="4572000" y="1930400"/>
            <a:ext cx="2592388" cy="706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uščični konektor 11">
            <a:extLst>
              <a:ext uri="{FF2B5EF4-FFF2-40B4-BE49-F238E27FC236}">
                <a16:creationId xmlns:a16="http://schemas.microsoft.com/office/drawing/2014/main" id="{9748171E-C099-469E-B2D7-E295829E1F6E}"/>
              </a:ext>
            </a:extLst>
          </p:cNvPr>
          <p:cNvCxnSpPr/>
          <p:nvPr/>
        </p:nvCxnSpPr>
        <p:spPr>
          <a:xfrm>
            <a:off x="1979613" y="3500438"/>
            <a:ext cx="288925" cy="73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uščični konektor 13">
            <a:extLst>
              <a:ext uri="{FF2B5EF4-FFF2-40B4-BE49-F238E27FC236}">
                <a16:creationId xmlns:a16="http://schemas.microsoft.com/office/drawing/2014/main" id="{D73D27FE-1114-42A1-BAD2-4F6191CD7FFA}"/>
              </a:ext>
            </a:extLst>
          </p:cNvPr>
          <p:cNvCxnSpPr/>
          <p:nvPr/>
        </p:nvCxnSpPr>
        <p:spPr>
          <a:xfrm rot="10800000">
            <a:off x="3203575" y="4941888"/>
            <a:ext cx="288925" cy="71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en konektor 17">
            <a:extLst>
              <a:ext uri="{FF2B5EF4-FFF2-40B4-BE49-F238E27FC236}">
                <a16:creationId xmlns:a16="http://schemas.microsoft.com/office/drawing/2014/main" id="{0E148145-30F8-4A4C-AE14-795564A5267C}"/>
              </a:ext>
            </a:extLst>
          </p:cNvPr>
          <p:cNvCxnSpPr/>
          <p:nvPr/>
        </p:nvCxnSpPr>
        <p:spPr>
          <a:xfrm rot="5400000" flipH="1" flipV="1">
            <a:off x="1692275" y="3716338"/>
            <a:ext cx="1366837" cy="649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en puščični konektor 19">
            <a:extLst>
              <a:ext uri="{FF2B5EF4-FFF2-40B4-BE49-F238E27FC236}">
                <a16:creationId xmlns:a16="http://schemas.microsoft.com/office/drawing/2014/main" id="{5A76B75A-6351-48A5-8BEC-9986FCC532E0}"/>
              </a:ext>
            </a:extLst>
          </p:cNvPr>
          <p:cNvCxnSpPr/>
          <p:nvPr/>
        </p:nvCxnSpPr>
        <p:spPr>
          <a:xfrm rot="5400000" flipH="1" flipV="1">
            <a:off x="1692275" y="3716338"/>
            <a:ext cx="1366837" cy="649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en puščični konektor 21">
            <a:extLst>
              <a:ext uri="{FF2B5EF4-FFF2-40B4-BE49-F238E27FC236}">
                <a16:creationId xmlns:a16="http://schemas.microsoft.com/office/drawing/2014/main" id="{EB405E1C-F4D7-4E0D-B260-568B757C576D}"/>
              </a:ext>
            </a:extLst>
          </p:cNvPr>
          <p:cNvCxnSpPr/>
          <p:nvPr/>
        </p:nvCxnSpPr>
        <p:spPr>
          <a:xfrm rot="10800000">
            <a:off x="6084888" y="4292600"/>
            <a:ext cx="1150937" cy="1444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E6FCA0-7A1C-4A5A-8E55-C9B86A6CE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88640"/>
            <a:ext cx="7772400" cy="858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7200"/>
              <a:t>Prebivalstvo</a:t>
            </a:r>
          </a:p>
        </p:txBody>
      </p:sp>
      <p:sp>
        <p:nvSpPr>
          <p:cNvPr id="3" name="Ograda besedila 2">
            <a:extLst>
              <a:ext uri="{FF2B5EF4-FFF2-40B4-BE49-F238E27FC236}">
                <a16:creationId xmlns:a16="http://schemas.microsoft.com/office/drawing/2014/main" id="{9197FC48-0AE6-4F23-AE3D-3B27E74CC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7900" y="1268413"/>
            <a:ext cx="4176713" cy="5256212"/>
          </a:xfrm>
        </p:spPr>
        <p:txBody>
          <a:bodyPr>
            <a:normAutofit/>
          </a:bodyPr>
          <a:lstStyle/>
          <a:p>
            <a:pPr marL="0" lvl="2" indent="0" fontAlgn="auto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sl-SI" sz="2800" dirty="0"/>
              <a:t>-Po poreklu so Kelti; </a:t>
            </a:r>
            <a:r>
              <a:rPr lang="sl-SI" sz="2800" dirty="0" err="1"/>
              <a:t>Kelti</a:t>
            </a:r>
            <a:r>
              <a:rPr lang="sl-SI" sz="2800" dirty="0"/>
              <a:t> iz srednje Evrope so se naselili v Britaniji okoli leta 600 pr.n.š. </a:t>
            </a:r>
          </a:p>
          <a:p>
            <a:pPr marL="0" lvl="2" indent="0" fontAlgn="auto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sl-SI" sz="2800" dirty="0"/>
              <a:t>-Uradni jezik je škotska </a:t>
            </a:r>
            <a:r>
              <a:rPr lang="sl-SI" sz="2800" dirty="0" err="1"/>
              <a:t>gelščina</a:t>
            </a:r>
            <a:r>
              <a:rPr lang="sl-SI" sz="2800" dirty="0"/>
              <a:t>, </a:t>
            </a:r>
            <a:r>
              <a:rPr lang="sl-SI" sz="2800" dirty="0" err="1"/>
              <a:t>škotščina</a:t>
            </a:r>
            <a:r>
              <a:rPr lang="sl-SI" sz="2800" dirty="0"/>
              <a:t>, angleščina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l-SI" sz="2800" dirty="0"/>
              <a:t>-</a:t>
            </a:r>
            <a:r>
              <a:rPr lang="sl-SI" sz="2800" b="1" dirty="0"/>
              <a:t> </a:t>
            </a:r>
            <a:r>
              <a:rPr lang="sl-SI" sz="2800" dirty="0"/>
              <a:t>Pleme Škotov izhaja iz Irske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sl-SI" dirty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sl-SI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998CB8-325B-48E2-AC65-8EACD8445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3928" y="116632"/>
            <a:ext cx="2952328" cy="95779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6000"/>
              <a:t>Splošno</a:t>
            </a:r>
          </a:p>
        </p:txBody>
      </p:sp>
      <p:sp>
        <p:nvSpPr>
          <p:cNvPr id="3" name="Ograda besedila 2">
            <a:extLst>
              <a:ext uri="{FF2B5EF4-FFF2-40B4-BE49-F238E27FC236}">
                <a16:creationId xmlns:a16="http://schemas.microsoft.com/office/drawing/2014/main" id="{2BA4A17F-3E29-4EE3-A3ED-67D9E0E4F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388" y="1052513"/>
            <a:ext cx="4679950" cy="4032250"/>
          </a:xfrm>
        </p:spPr>
        <p:txBody>
          <a:bodyPr/>
          <a:lstStyle/>
          <a:p>
            <a:r>
              <a:rPr lang="sl-SI" altLang="sl-SI"/>
              <a:t>-Narodna himna je </a:t>
            </a:r>
            <a:r>
              <a:rPr lang="sl-SI" altLang="sl-SI">
                <a:hlinkClick r:id="rId2" tooltip="Flower of Scotland (stran ne obstaja)"/>
              </a:rPr>
              <a:t>Flower of Scotland</a:t>
            </a:r>
            <a:r>
              <a:rPr lang="sl-SI" altLang="sl-SI"/>
              <a:t> </a:t>
            </a:r>
          </a:p>
          <a:p>
            <a:r>
              <a:rPr lang="sl-SI" altLang="sl-SI"/>
              <a:t>-Tam živi približno 5 miljonov prebivalcev</a:t>
            </a:r>
          </a:p>
          <a:p>
            <a:r>
              <a:rPr lang="sl-SI" altLang="sl-SI"/>
              <a:t>-Škotska ima približno 79 tisoč kvadratnih kilometrov</a:t>
            </a:r>
          </a:p>
          <a:p>
            <a:r>
              <a:rPr lang="sl-SI" altLang="sl-SI"/>
              <a:t>-Je del Velike Britanije</a:t>
            </a:r>
          </a:p>
          <a:p>
            <a:r>
              <a:rPr lang="sl-SI" altLang="sl-SI"/>
              <a:t>-Kraljica je Elizabeta II</a:t>
            </a:r>
          </a:p>
          <a:p>
            <a:r>
              <a:rPr lang="sl-SI" altLang="sl-SI"/>
              <a:t>-Glavno mesto je Edinhburgh</a:t>
            </a:r>
          </a:p>
          <a:p>
            <a:r>
              <a:rPr lang="sl-SI" altLang="sl-SI"/>
              <a:t>-Škotsko delimo na Škotsko </a:t>
            </a:r>
          </a:p>
          <a:p>
            <a:r>
              <a:rPr lang="sl-SI" altLang="sl-SI"/>
              <a:t>višavje in Škotsko nižavje</a:t>
            </a:r>
          </a:p>
          <a:p>
            <a:endParaRPr lang="sl-SI" altLang="sl-SI"/>
          </a:p>
        </p:txBody>
      </p:sp>
      <p:pic>
        <p:nvPicPr>
          <p:cNvPr id="6148" name="Slika 4" descr="250px-Europe_location_SCO2.png">
            <a:extLst>
              <a:ext uri="{FF2B5EF4-FFF2-40B4-BE49-F238E27FC236}">
                <a16:creationId xmlns:a16="http://schemas.microsoft.com/office/drawing/2014/main" id="{DFFCA506-6203-45E5-9452-96E27EB8DF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3" t="3255" b="2383"/>
          <a:stretch>
            <a:fillRect/>
          </a:stretch>
        </p:blipFill>
        <p:spPr bwMode="auto">
          <a:xfrm>
            <a:off x="6227763" y="4581525"/>
            <a:ext cx="25273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Slika 5" descr="images (3).jpg">
            <a:extLst>
              <a:ext uri="{FF2B5EF4-FFF2-40B4-BE49-F238E27FC236}">
                <a16:creationId xmlns:a16="http://schemas.microsoft.com/office/drawing/2014/main" id="{D0E67709-E5B9-45E2-8645-76FD42B004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76250"/>
            <a:ext cx="2016125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Slika 6" descr="images (2).jpg">
            <a:extLst>
              <a:ext uri="{FF2B5EF4-FFF2-40B4-BE49-F238E27FC236}">
                <a16:creationId xmlns:a16="http://schemas.microsoft.com/office/drawing/2014/main" id="{8A826398-54FE-46D2-9E9E-BC8A281C6A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5"/>
          <a:stretch>
            <a:fillRect/>
          </a:stretch>
        </p:blipFill>
        <p:spPr bwMode="auto">
          <a:xfrm>
            <a:off x="3348038" y="4868863"/>
            <a:ext cx="26638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Slika 7" descr="250px-Highlands_lowlands.png">
            <a:extLst>
              <a:ext uri="{FF2B5EF4-FFF2-40B4-BE49-F238E27FC236}">
                <a16:creationId xmlns:a16="http://schemas.microsoft.com/office/drawing/2014/main" id="{A7655365-C152-49E6-ADE1-2C04B3B7A4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700213"/>
            <a:ext cx="2087563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F2BDF8-D128-4B16-8F96-4BDB9E076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88640"/>
            <a:ext cx="7772400" cy="858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7200"/>
              <a:t>Prebivalstvo</a:t>
            </a:r>
          </a:p>
        </p:txBody>
      </p:sp>
      <p:sp>
        <p:nvSpPr>
          <p:cNvPr id="3" name="Ograda besedila 2">
            <a:extLst>
              <a:ext uri="{FF2B5EF4-FFF2-40B4-BE49-F238E27FC236}">
                <a16:creationId xmlns:a16="http://schemas.microsoft.com/office/drawing/2014/main" id="{48D85624-2EFB-4941-B18B-F71C8170C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56100" y="1196975"/>
            <a:ext cx="4608513" cy="5256213"/>
          </a:xfrm>
        </p:spPr>
        <p:txBody>
          <a:bodyPr/>
          <a:lstStyle/>
          <a:p>
            <a:r>
              <a:rPr lang="sl-SI" altLang="sl-SI"/>
              <a:t>-Prebivalci škotske so Škotje</a:t>
            </a:r>
          </a:p>
          <a:p>
            <a:r>
              <a:rPr lang="sl-SI" altLang="sl-SI"/>
              <a:t>-V središči škotskega višavja je zelo malo ljudi, malo več jih je okoli škotskega višavja(od 1 do 25 na kvadraten kilometer), na jugo-vzhodnem delu škotskega višavja jih je od 25-100 ljudi na kvadraten kilometer, največ jih  prebivalstve pa je v okolici Edinburgh-a in to kar 100-200 na kvadraten kilometer.</a:t>
            </a:r>
          </a:p>
          <a:p>
            <a:r>
              <a:rPr lang="sl-SI" altLang="sl-SI"/>
              <a:t>-Prebivalstvo se povečuje</a:t>
            </a:r>
          </a:p>
          <a:p>
            <a:r>
              <a:rPr lang="sl-SI" altLang="sl-SI"/>
              <a:t>-število otrok na žensko je 1,60-1,74</a:t>
            </a:r>
          </a:p>
          <a:p>
            <a:endParaRPr lang="sl-SI" altLang="sl-SI"/>
          </a:p>
          <a:p>
            <a:endParaRPr lang="sl-SI" altLang="sl-SI"/>
          </a:p>
        </p:txBody>
      </p:sp>
      <p:pic>
        <p:nvPicPr>
          <p:cNvPr id="7172" name="Slika 3" descr="scan0002.jpg">
            <a:extLst>
              <a:ext uri="{FF2B5EF4-FFF2-40B4-BE49-F238E27FC236}">
                <a16:creationId xmlns:a16="http://schemas.microsoft.com/office/drawing/2014/main" id="{B4B7C9ED-2CFB-4749-B605-A36CFC5B2B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9" t="6631" r="5714" b="17957"/>
          <a:stretch>
            <a:fillRect/>
          </a:stretch>
        </p:blipFill>
        <p:spPr bwMode="auto">
          <a:xfrm>
            <a:off x="827088" y="1125538"/>
            <a:ext cx="2665412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Slika 4" descr="scan0003.jpg">
            <a:extLst>
              <a:ext uri="{FF2B5EF4-FFF2-40B4-BE49-F238E27FC236}">
                <a16:creationId xmlns:a16="http://schemas.microsoft.com/office/drawing/2014/main" id="{7FAD7FBF-2ED3-4284-96A1-2A2F69902D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3" t="5556" b="11111"/>
          <a:stretch>
            <a:fillRect/>
          </a:stretch>
        </p:blipFill>
        <p:spPr bwMode="auto">
          <a:xfrm>
            <a:off x="179388" y="4797425"/>
            <a:ext cx="41052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EA603C-7EA1-4F33-A87F-CC70FB7301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0"/>
            <a:ext cx="7851648" cy="98072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sz="7200" dirty="0"/>
              <a:t>Podnebje</a:t>
            </a:r>
          </a:p>
        </p:txBody>
      </p:sp>
      <p:sp>
        <p:nvSpPr>
          <p:cNvPr id="8195" name="Ograda besedila 2">
            <a:extLst>
              <a:ext uri="{FF2B5EF4-FFF2-40B4-BE49-F238E27FC236}">
                <a16:creationId xmlns:a16="http://schemas.microsoft.com/office/drawing/2014/main" id="{43A11C0E-13A4-41B2-91EF-6BF09EB2B5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6463" y="1628775"/>
            <a:ext cx="3384550" cy="4968875"/>
          </a:xfrm>
        </p:spPr>
        <p:txBody>
          <a:bodyPr/>
          <a:lstStyle/>
          <a:p>
            <a:pPr marR="0"/>
            <a:endParaRPr lang="sl-SI" altLang="sl-SI"/>
          </a:p>
          <a:p>
            <a:pPr marR="0"/>
            <a:endParaRPr lang="sl-SI" altLang="sl-SI"/>
          </a:p>
          <a:p>
            <a:pPr marR="0"/>
            <a:endParaRPr lang="sl-SI" altLang="sl-SI"/>
          </a:p>
        </p:txBody>
      </p:sp>
      <p:pic>
        <p:nvPicPr>
          <p:cNvPr id="8196" name="Slika 3" descr="scan0001.jpg">
            <a:extLst>
              <a:ext uri="{FF2B5EF4-FFF2-40B4-BE49-F238E27FC236}">
                <a16:creationId xmlns:a16="http://schemas.microsoft.com/office/drawing/2014/main" id="{05A99FDA-132B-47AD-8851-BB98E0F02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t="5754" b="22321"/>
          <a:stretch>
            <a:fillRect/>
          </a:stretch>
        </p:blipFill>
        <p:spPr bwMode="auto">
          <a:xfrm>
            <a:off x="1403350" y="4002088"/>
            <a:ext cx="3313113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Slika 4" descr="scan0002.jpg">
            <a:extLst>
              <a:ext uri="{FF2B5EF4-FFF2-40B4-BE49-F238E27FC236}">
                <a16:creationId xmlns:a16="http://schemas.microsoft.com/office/drawing/2014/main" id="{7216868C-AF62-4DDD-A556-467A1EC124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4816" r="6668"/>
          <a:stretch>
            <a:fillRect/>
          </a:stretch>
        </p:blipFill>
        <p:spPr bwMode="auto">
          <a:xfrm>
            <a:off x="6659563" y="3500438"/>
            <a:ext cx="2233612" cy="315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C51BA702-5FAD-4AB3-81C7-EF2DB8E1A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052513"/>
            <a:ext cx="8443913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sl-SI" altLang="sl-SI" b="1"/>
              <a:t>-</a:t>
            </a:r>
            <a:r>
              <a:rPr lang="sl-SI" altLang="sl-SI"/>
              <a:t>Podnebje je vlažno in blago oceansko</a:t>
            </a:r>
          </a:p>
          <a:p>
            <a:r>
              <a:rPr lang="sl-SI" altLang="sl-SI"/>
              <a:t>-Prevladujejo močni zahodni vetrovi</a:t>
            </a:r>
          </a:p>
          <a:p>
            <a:r>
              <a:rPr lang="sl-SI" altLang="sl-SI"/>
              <a:t>-Veliko nihanje zračnega pritiska</a:t>
            </a:r>
          </a:p>
          <a:p>
            <a:r>
              <a:rPr lang="sl-SI" altLang="sl-SI"/>
              <a:t>-Vetrovi na celino prinašajo; blag zrak pozimi iz JZ smeri, poleti pa hladen zrak iz SZ</a:t>
            </a:r>
          </a:p>
          <a:p>
            <a:r>
              <a:rPr lang="sl-SI" altLang="sl-SI"/>
              <a:t>-Relativna vlažnost je vseskozi visoka</a:t>
            </a:r>
          </a:p>
          <a:p>
            <a:r>
              <a:rPr lang="sl-SI" altLang="sl-SI"/>
              <a:t>-Pozimi so pogoste megle</a:t>
            </a:r>
          </a:p>
          <a:p>
            <a:r>
              <a:rPr lang="sl-SI" altLang="sl-SI"/>
              <a:t>-Poletja prijetno topla, zime blage, mraz redek</a:t>
            </a:r>
          </a:p>
          <a:p>
            <a:r>
              <a:rPr lang="sl-SI" altLang="sl-SI"/>
              <a:t>-Letni časi so neizraziti</a:t>
            </a:r>
          </a:p>
          <a:p>
            <a:r>
              <a:rPr lang="sl-SI" altLang="sl-SI"/>
              <a:t>-Pomlad je hladnejša od jeseni</a:t>
            </a:r>
          </a:p>
          <a:p>
            <a:r>
              <a:rPr lang="sl-SI" altLang="sl-SI"/>
              <a:t>-Padavine v vseh letnih časih, od 1000 do 4000 mm padavin </a:t>
            </a:r>
          </a:p>
          <a:p>
            <a:endParaRPr lang="sl-SI" altLang="sl-SI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F50892-7CE8-4ACE-89BB-C2402EBBC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88640"/>
            <a:ext cx="7772400" cy="858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8000"/>
              <a:t>Prst</a:t>
            </a:r>
          </a:p>
        </p:txBody>
      </p:sp>
      <p:sp>
        <p:nvSpPr>
          <p:cNvPr id="3" name="Ograda besedila 2">
            <a:extLst>
              <a:ext uri="{FF2B5EF4-FFF2-40B4-BE49-F238E27FC236}">
                <a16:creationId xmlns:a16="http://schemas.microsoft.com/office/drawing/2014/main" id="{57CF5C6A-3143-4B72-BBDF-8788B35A0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7900" y="981075"/>
            <a:ext cx="4608513" cy="3743325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l-SI" sz="2800" dirty="0"/>
              <a:t>Tipi prsti: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l-SI" sz="2800" dirty="0"/>
              <a:t>-</a:t>
            </a:r>
            <a:r>
              <a:rPr lang="sl-SI" sz="2800" dirty="0" err="1"/>
              <a:t>podzolna</a:t>
            </a:r>
            <a:r>
              <a:rPr lang="sl-SI" sz="2800" dirty="0"/>
              <a:t> šotna prst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l-SI" sz="2800" dirty="0"/>
              <a:t>-</a:t>
            </a:r>
            <a:r>
              <a:rPr lang="sl-SI" sz="2800" dirty="0" err="1"/>
              <a:t>oglejena</a:t>
            </a:r>
            <a:r>
              <a:rPr lang="sl-SI" sz="2800" dirty="0"/>
              <a:t> rjava prst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l-SI" sz="2800" dirty="0"/>
              <a:t>-rjava izprana prst.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sl-SI" sz="2800" dirty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l-SI" sz="2800" dirty="0"/>
              <a:t>Škotska pokrajina je skoraj vsa iz metamorfnih in magmatskih kamnin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sl-SI" sz="2800" dirty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sl-SI" dirty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sl-SI" dirty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sl-SI" dirty="0"/>
          </a:p>
        </p:txBody>
      </p:sp>
      <p:pic>
        <p:nvPicPr>
          <p:cNvPr id="9220" name="Slika 6" descr="scan0001.jpg">
            <a:extLst>
              <a:ext uri="{FF2B5EF4-FFF2-40B4-BE49-F238E27FC236}">
                <a16:creationId xmlns:a16="http://schemas.microsoft.com/office/drawing/2014/main" id="{9FE886FA-EDCF-4777-8C67-74793A4FE03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5" b="20567"/>
          <a:stretch>
            <a:fillRect/>
          </a:stretch>
        </p:blipFill>
        <p:spPr bwMode="auto">
          <a:xfrm>
            <a:off x="468313" y="1412875"/>
            <a:ext cx="3681412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lika 7" descr="scan0004.jpg">
            <a:extLst>
              <a:ext uri="{FF2B5EF4-FFF2-40B4-BE49-F238E27FC236}">
                <a16:creationId xmlns:a16="http://schemas.microsoft.com/office/drawing/2014/main" id="{47AA3213-5D48-4A16-B80C-CD4129D398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864" r="1382" b="4727"/>
          <a:stretch>
            <a:fillRect/>
          </a:stretch>
        </p:blipFill>
        <p:spPr>
          <a:xfrm>
            <a:off x="395288" y="4941888"/>
            <a:ext cx="8569325" cy="172243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B21D1D-CA46-47DC-A9A8-AB8E5975D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88640"/>
            <a:ext cx="7772400" cy="858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7200"/>
              <a:t>Površje</a:t>
            </a:r>
          </a:p>
        </p:txBody>
      </p:sp>
      <p:sp>
        <p:nvSpPr>
          <p:cNvPr id="3" name="Ograda besedila 2">
            <a:extLst>
              <a:ext uri="{FF2B5EF4-FFF2-40B4-BE49-F238E27FC236}">
                <a16:creationId xmlns:a16="http://schemas.microsoft.com/office/drawing/2014/main" id="{832B5F4E-D0B7-4302-8140-66C119E82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850" y="4581525"/>
            <a:ext cx="8532813" cy="2519363"/>
          </a:xfrm>
        </p:spPr>
        <p:txBody>
          <a:bodyPr/>
          <a:lstStyle/>
          <a:p>
            <a:r>
              <a:rPr lang="sl-SI" altLang="sl-SI" sz="2800"/>
              <a:t>-Na škotskem najdemo listnate in mešane gozdove, atlantske listnate gozdove, najdemo pa tudi veliko resav in barij.</a:t>
            </a:r>
          </a:p>
          <a:p>
            <a:r>
              <a:rPr lang="sl-SI" altLang="sl-SI" sz="2800"/>
              <a:t>-Hriboviti deli so slabo rodovitni</a:t>
            </a:r>
          </a:p>
          <a:p>
            <a:pPr>
              <a:buFontTx/>
              <a:buChar char="-"/>
            </a:pPr>
            <a:endParaRPr lang="sl-SI" altLang="sl-SI" sz="2800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</p:txBody>
      </p:sp>
      <p:pic>
        <p:nvPicPr>
          <p:cNvPr id="10244" name="Slika 6" descr="scan0001.png">
            <a:extLst>
              <a:ext uri="{FF2B5EF4-FFF2-40B4-BE49-F238E27FC236}">
                <a16:creationId xmlns:a16="http://schemas.microsoft.com/office/drawing/2014/main" id="{0A16325A-19D1-41B8-84B6-3650DA205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0" b="401"/>
          <a:stretch>
            <a:fillRect/>
          </a:stretch>
        </p:blipFill>
        <p:spPr bwMode="auto">
          <a:xfrm>
            <a:off x="7380288" y="188913"/>
            <a:ext cx="1439862" cy="436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PoljeZBesedilom 7">
            <a:extLst>
              <a:ext uri="{FF2B5EF4-FFF2-40B4-BE49-F238E27FC236}">
                <a16:creationId xmlns:a16="http://schemas.microsoft.com/office/drawing/2014/main" id="{D95FE457-C8C8-4D97-8B55-BD06CB1A5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134143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sl-SI" altLang="sl-SI"/>
          </a:p>
        </p:txBody>
      </p:sp>
      <p:pic>
        <p:nvPicPr>
          <p:cNvPr id="10246" name="Slika 9" descr="scan0003.jpg">
            <a:extLst>
              <a:ext uri="{FF2B5EF4-FFF2-40B4-BE49-F238E27FC236}">
                <a16:creationId xmlns:a16="http://schemas.microsoft.com/office/drawing/2014/main" id="{E6723ACD-7592-48E4-BE43-825D4F4F4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0" t="7359" r="15686" b="20894"/>
          <a:stretch>
            <a:fillRect/>
          </a:stretch>
        </p:blipFill>
        <p:spPr bwMode="auto">
          <a:xfrm rot="-336105">
            <a:off x="4356100" y="1052513"/>
            <a:ext cx="2663825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Slika 10" descr="images (4).jpg">
            <a:extLst>
              <a:ext uri="{FF2B5EF4-FFF2-40B4-BE49-F238E27FC236}">
                <a16:creationId xmlns:a16="http://schemas.microsoft.com/office/drawing/2014/main" id="{02F87C06-B1ED-45BE-AC79-A1255B423D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5919">
            <a:off x="179388" y="260350"/>
            <a:ext cx="2878137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Slika 11" descr="b.jpg">
            <a:extLst>
              <a:ext uri="{FF2B5EF4-FFF2-40B4-BE49-F238E27FC236}">
                <a16:creationId xmlns:a16="http://schemas.microsoft.com/office/drawing/2014/main" id="{378F8AB1-DE3A-498F-A868-A497435769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2849">
            <a:off x="611188" y="2276475"/>
            <a:ext cx="316865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C072FC-3671-4D00-841B-E9DFE660A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88640"/>
            <a:ext cx="7772400" cy="858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7200"/>
              <a:t>Vere</a:t>
            </a:r>
          </a:p>
        </p:txBody>
      </p:sp>
      <p:sp>
        <p:nvSpPr>
          <p:cNvPr id="3" name="Ograda besedila 2">
            <a:extLst>
              <a:ext uri="{FF2B5EF4-FFF2-40B4-BE49-F238E27FC236}">
                <a16:creationId xmlns:a16="http://schemas.microsoft.com/office/drawing/2014/main" id="{0816C76C-8464-40CC-B1A7-EF38D4361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850" y="1196975"/>
            <a:ext cx="8640763" cy="5256213"/>
          </a:xfrm>
        </p:spPr>
        <p:txBody>
          <a:bodyPr/>
          <a:lstStyle/>
          <a:p>
            <a:pPr algn="ctr"/>
            <a:r>
              <a:rPr lang="sl-SI" altLang="sl-SI" sz="2800"/>
              <a:t>-43 % Škotov je članov Škotske cerkve</a:t>
            </a:r>
          </a:p>
          <a:p>
            <a:pPr algn="ctr"/>
            <a:r>
              <a:rPr lang="sl-SI" altLang="sl-SI" sz="2800"/>
              <a:t>-Vrez vere je 27 %</a:t>
            </a:r>
          </a:p>
          <a:p>
            <a:pPr algn="ctr"/>
            <a:r>
              <a:rPr lang="sl-SI" altLang="sl-SI" sz="2800"/>
              <a:t>-Rimskokatolikov je 15 %</a:t>
            </a:r>
          </a:p>
          <a:p>
            <a:pPr algn="ctr"/>
            <a:r>
              <a:rPr lang="sl-SI" altLang="sl-SI" sz="2800"/>
              <a:t>-Ostalih Kristjanov je 6 %</a:t>
            </a:r>
          </a:p>
          <a:p>
            <a:pPr algn="ctr"/>
            <a:r>
              <a:rPr lang="sl-SI" altLang="sl-SI" sz="2800"/>
              <a:t>-Islam je 0.8 %</a:t>
            </a:r>
          </a:p>
          <a:p>
            <a:pPr algn="ctr"/>
            <a:r>
              <a:rPr lang="sl-SI" altLang="sl-SI" sz="2800"/>
              <a:t>-Ostale vere: 5 %</a:t>
            </a:r>
          </a:p>
          <a:p>
            <a:endParaRPr lang="sl-SI" altLang="sl-SI"/>
          </a:p>
          <a:p>
            <a:endParaRPr lang="sl-SI" altLang="sl-SI"/>
          </a:p>
        </p:txBody>
      </p:sp>
      <p:pic>
        <p:nvPicPr>
          <p:cNvPr id="11268" name="Slika 3" descr="Brez naslova.png">
            <a:extLst>
              <a:ext uri="{FF2B5EF4-FFF2-40B4-BE49-F238E27FC236}">
                <a16:creationId xmlns:a16="http://schemas.microsoft.com/office/drawing/2014/main" id="{6D13A3FC-CD5C-4D3F-B036-6888C1092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7"/>
          <a:stretch>
            <a:fillRect/>
          </a:stretch>
        </p:blipFill>
        <p:spPr bwMode="auto">
          <a:xfrm>
            <a:off x="1406525" y="4508500"/>
            <a:ext cx="64039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DFC7F3-7250-4D61-904C-A498AA7A2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88640"/>
            <a:ext cx="7772400" cy="858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7200"/>
              <a:t>Gospodarstvo</a:t>
            </a:r>
          </a:p>
        </p:txBody>
      </p:sp>
      <p:sp>
        <p:nvSpPr>
          <p:cNvPr id="3" name="Ograda besedila 2">
            <a:extLst>
              <a:ext uri="{FF2B5EF4-FFF2-40B4-BE49-F238E27FC236}">
                <a16:creationId xmlns:a16="http://schemas.microsoft.com/office/drawing/2014/main" id="{4C8DFCA1-D713-4429-B8AB-CD69E6FFC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7900" y="1052513"/>
            <a:ext cx="4356100" cy="5805487"/>
          </a:xfrm>
        </p:spPr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l-SI" dirty="0"/>
              <a:t>- Osnovne gospodarske panoge so rudarstvo in industrija.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l-SI" dirty="0"/>
              <a:t>- Izkoriščajo se nahajališča premoga, katerega dajo okoli 10% skupne britanske proizvodnje (železne, bakrene in svinčeve rude)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l-SI" dirty="0"/>
              <a:t>-razvila se je tudi kovinska industrija z ladjedelništvom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sl-SI" dirty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l-SI" dirty="0"/>
              <a:t>Dobro razvita industrija je tudi: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l-SI" dirty="0"/>
              <a:t>-tekstilna (bombažna, volnena, predelava jute)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l-SI" dirty="0"/>
              <a:t>-</a:t>
            </a:r>
            <a:r>
              <a:rPr lang="sl-SI" dirty="0" err="1"/>
              <a:t>prehrambena</a:t>
            </a:r>
            <a:r>
              <a:rPr lang="sl-SI" dirty="0"/>
              <a:t> (proizvodnja </a:t>
            </a:r>
            <a:r>
              <a:rPr lang="sl-SI" dirty="0" err="1"/>
              <a:t>whiskyja</a:t>
            </a:r>
            <a:r>
              <a:rPr lang="sl-SI" dirty="0"/>
              <a:t>),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l-SI" dirty="0"/>
              <a:t>-kemijska ,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l-SI" dirty="0"/>
              <a:t>-petrokemijska industrija z velikim rafinerijskim centrom v </a:t>
            </a:r>
            <a:r>
              <a:rPr lang="sl-SI" dirty="0" err="1"/>
              <a:t>Grangemouthu</a:t>
            </a:r>
            <a:r>
              <a:rPr lang="sl-SI" dirty="0"/>
              <a:t>, do katerega vodi naftovod iz črpališča  </a:t>
            </a:r>
            <a:r>
              <a:rPr lang="sl-SI" dirty="0" err="1"/>
              <a:t>Forties</a:t>
            </a:r>
            <a:r>
              <a:rPr lang="sl-SI" dirty="0"/>
              <a:t> ,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sl-SI" dirty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l-SI" dirty="0"/>
              <a:t>Važno gospodarsko vejo predstavlja tudi živinoreja, posebej vzgoja goveda in ovc.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l-SI" dirty="0"/>
              <a:t>-Okoli 25% obdelanih površin so </a:t>
            </a:r>
            <a:r>
              <a:rPr lang="sl-SI" dirty="0" err="1"/>
              <a:t>žitarice</a:t>
            </a:r>
            <a:r>
              <a:rPr lang="sl-SI" dirty="0"/>
              <a:t> (pšenica, ječmen). V  priobalnih vodah je dobro razvito ribištvo.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l-SI" dirty="0"/>
              <a:t>-Glavno prometno središče je </a:t>
            </a:r>
            <a:r>
              <a:rPr lang="sl-SI" dirty="0" err="1"/>
              <a:t>Edinburgh</a:t>
            </a:r>
            <a:r>
              <a:rPr lang="sl-SI" dirty="0"/>
              <a:t>.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l-SI" dirty="0"/>
              <a:t>-Vse večjo vlogo ima turizem.</a:t>
            </a:r>
          </a:p>
        </p:txBody>
      </p:sp>
      <p:pic>
        <p:nvPicPr>
          <p:cNvPr id="12292" name="Slika 4" descr="images (1).jpg">
            <a:extLst>
              <a:ext uri="{FF2B5EF4-FFF2-40B4-BE49-F238E27FC236}">
                <a16:creationId xmlns:a16="http://schemas.microsoft.com/office/drawing/2014/main" id="{4FDC5371-0F2B-47C6-98B4-F4D5D95CD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1607">
            <a:off x="323850" y="1125538"/>
            <a:ext cx="2663825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Slika 5" descr="images (2).jpg">
            <a:extLst>
              <a:ext uri="{FF2B5EF4-FFF2-40B4-BE49-F238E27FC236}">
                <a16:creationId xmlns:a16="http://schemas.microsoft.com/office/drawing/2014/main" id="{143CE13C-DE87-4EA1-91E4-CEAA39790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4792">
            <a:off x="2435225" y="2265363"/>
            <a:ext cx="2262188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Slika 6" descr="images (2)as.jpg">
            <a:extLst>
              <a:ext uri="{FF2B5EF4-FFF2-40B4-BE49-F238E27FC236}">
                <a16:creationId xmlns:a16="http://schemas.microsoft.com/office/drawing/2014/main" id="{7DCDE847-CEAE-4778-99B0-B97C4D2BDF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0406">
            <a:off x="0" y="4941888"/>
            <a:ext cx="2559050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Slika 7" descr="images (3).jpg">
            <a:extLst>
              <a:ext uri="{FF2B5EF4-FFF2-40B4-BE49-F238E27FC236}">
                <a16:creationId xmlns:a16="http://schemas.microsoft.com/office/drawing/2014/main" id="{3A1572F6-0822-4C34-9168-46A641E3E9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7164">
            <a:off x="2238375" y="5006975"/>
            <a:ext cx="2492375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Slika 8" descr="images.jpg">
            <a:extLst>
              <a:ext uri="{FF2B5EF4-FFF2-40B4-BE49-F238E27FC236}">
                <a16:creationId xmlns:a16="http://schemas.microsoft.com/office/drawing/2014/main" id="{8C89DAA0-0FA2-469F-A241-C02F7923B3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7" r="12747"/>
          <a:stretch>
            <a:fillRect/>
          </a:stretch>
        </p:blipFill>
        <p:spPr bwMode="auto">
          <a:xfrm rot="-585471">
            <a:off x="114300" y="3306763"/>
            <a:ext cx="2940050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C95862-C841-4EF9-BA10-AE1294080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88640"/>
            <a:ext cx="7772400" cy="858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7200"/>
              <a:t>Kilt</a:t>
            </a:r>
          </a:p>
        </p:txBody>
      </p:sp>
      <p:sp>
        <p:nvSpPr>
          <p:cNvPr id="3" name="Ograda besedila 2">
            <a:extLst>
              <a:ext uri="{FF2B5EF4-FFF2-40B4-BE49-F238E27FC236}">
                <a16:creationId xmlns:a16="http://schemas.microsoft.com/office/drawing/2014/main" id="{06787D78-E721-4334-B514-533B38D0E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56100" y="1196975"/>
            <a:ext cx="4608513" cy="5256213"/>
          </a:xfrm>
        </p:spPr>
        <p:txBody>
          <a:bodyPr/>
          <a:lstStyle/>
          <a:p>
            <a:r>
              <a:rPr lang="sl-SI" altLang="sl-SI"/>
              <a:t>Kilt je tradicionalna obleka za moške in dečke se je začela v 16. stoletju v Škotske višavju. Od 19. stoletja so moški spet začeli nositi kilte in v zadnjih letih je že postalo vsakdanje oblačilo. Največkrat je izdelan iz volnene tkanine v tartan vzorec. V njih so se tudi Škoti včasih borili v vojnah.</a:t>
            </a:r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</p:txBody>
      </p:sp>
      <p:pic>
        <p:nvPicPr>
          <p:cNvPr id="13316" name="Slika 8" descr="images (3).jpg">
            <a:extLst>
              <a:ext uri="{FF2B5EF4-FFF2-40B4-BE49-F238E27FC236}">
                <a16:creationId xmlns:a16="http://schemas.microsoft.com/office/drawing/2014/main" id="{4B473BDC-ADE9-4B17-ACDA-FC7903314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7" r="21875"/>
          <a:stretch>
            <a:fillRect/>
          </a:stretch>
        </p:blipFill>
        <p:spPr bwMode="auto">
          <a:xfrm rot="-160719">
            <a:off x="79375" y="736600"/>
            <a:ext cx="1979613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Slika 4" descr="images (7).jpg">
            <a:extLst>
              <a:ext uri="{FF2B5EF4-FFF2-40B4-BE49-F238E27FC236}">
                <a16:creationId xmlns:a16="http://schemas.microsoft.com/office/drawing/2014/main" id="{18436E5C-FB97-44DB-A470-A9144C63EB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924175"/>
            <a:ext cx="2447925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Slika 5" descr="images (9).jpg">
            <a:extLst>
              <a:ext uri="{FF2B5EF4-FFF2-40B4-BE49-F238E27FC236}">
                <a16:creationId xmlns:a16="http://schemas.microsoft.com/office/drawing/2014/main" id="{835CDC89-D091-46AF-9568-CB147F026A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076700"/>
            <a:ext cx="3455987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tek">
  <a:themeElements>
    <a:clrScheme name="Pot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ot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ot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677</Words>
  <Application>Microsoft Office PowerPoint</Application>
  <PresentationFormat>On-screen Show (4:3)</PresentationFormat>
  <Paragraphs>108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Constantia</vt:lpstr>
      <vt:lpstr>Wingdings 2</vt:lpstr>
      <vt:lpstr>Potek</vt:lpstr>
      <vt:lpstr>Škotska</vt:lpstr>
      <vt:lpstr>Splošno</vt:lpstr>
      <vt:lpstr>Prebivalstvo</vt:lpstr>
      <vt:lpstr>Podnebje</vt:lpstr>
      <vt:lpstr>Prst</vt:lpstr>
      <vt:lpstr>Površje</vt:lpstr>
      <vt:lpstr>Vere</vt:lpstr>
      <vt:lpstr>Gospodarstvo</vt:lpstr>
      <vt:lpstr>Kilt</vt:lpstr>
      <vt:lpstr>Dude</vt:lpstr>
      <vt:lpstr>Nessie</vt:lpstr>
      <vt:lpstr>Gorovje-Škotsko višavje</vt:lpstr>
      <vt:lpstr> Zemljevid</vt:lpstr>
      <vt:lpstr>Vodovje</vt:lpstr>
      <vt:lpstr>Viski</vt:lpstr>
      <vt:lpstr>Znani Škotje </vt:lpstr>
      <vt:lpstr>Prebivalstvo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2019-05-31T08:41:02Z</dcterms:created>
  <dcterms:modified xsi:type="dcterms:W3CDTF">2019-05-31T08:41:03Z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