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4069" autoAdjust="0"/>
  </p:normalViewPr>
  <p:slideViewPr>
    <p:cSldViewPr>
      <p:cViewPr varScale="1">
        <p:scale>
          <a:sx n="153" d="100"/>
          <a:sy n="153" d="100"/>
        </p:scale>
        <p:origin x="16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12E991-4CD7-42CE-AC3E-2460B0389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08F94-FA8D-4AF4-BC62-23A65DC12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EE0142-7409-458A-90BD-8736DC236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83558-C2D0-430B-87FF-897DA0A3D1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061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F7ECC8-91F8-44DB-B105-C5AB26960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CC03E8-30A5-4790-8A06-4B0EBAB46C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17DAEC-5C43-4633-B0C4-0C76C2566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9C955-9E2A-4C91-914D-5482A9ED04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524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281396-123D-4A6C-87C3-EFA97355F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43A233-46C9-4970-B4DA-4729E7BD0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A4F5B7-E23E-4758-98F0-ACEECF98B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C9009-7C08-49AC-B3B2-48E7B07A55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863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CE6075-CE3C-458F-B033-DB4B645E3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5A8008-587D-486B-B61D-4A0D3B3CF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6E11B4-514E-4553-A02D-101894198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A2E45-6763-444D-84B3-BBFF872A94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174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ABCBD-04F9-4B84-A5FE-B90DE636F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846241-F53D-473A-99E7-8F57632F8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9D498-94AB-4B91-AA90-42873EE19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2B735-5197-4057-8DEC-4A2C1FA4C3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94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32B5B4-FD4E-40B1-ACA6-36DD68DC6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0205E5-DEB0-4FE4-BD45-57AB48E2E8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F3FF0C-B4C7-4F1C-ACAC-DD8C5F304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E38D7-35AC-4EF4-98D9-181F70C2A3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45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B3902-147D-41CA-A105-C2374B942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372A3-AE44-42F9-B824-6CD580CEB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9E625-56DE-43B2-97BD-B710E7405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F18F2-615C-4453-B405-080CEB02A3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597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D4440E-F725-4E18-89D1-1691C18A4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172206-9FD1-4675-BB0B-32A1D581A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2FDB3C-DA02-4BCA-A159-537A30618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0F2BC-72E9-4856-B665-ED07FF282C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795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569447-587F-4663-8A63-2C0E30B8B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EF40C7-175E-4E56-B54F-3BC80CEDA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B17335-5888-4DF2-9224-CBCBE93C3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22693-BD7B-4B1E-B052-2571D89D02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20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2667AB-3A55-4E28-B0EC-F5A544FA2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C5AA26-7DE6-44D9-B8CE-42A634D5B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E7B6B0-1369-4C33-B4D6-8BF1F493D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DD7E6-607E-4F54-9D0B-B6B5D02681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022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C136B-D7BC-4E3F-8154-AC4E83FD7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E7800-839B-46E1-B6BA-95E6B3B4B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E1661A-23E2-4744-A3F7-CD198EB89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B61A3-7778-48B7-9B83-4279A2FE12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877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FFCD0-EA08-4202-BA3A-A99D8883D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8F5484-5FE6-4022-9922-0C70B1AB0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C0C06-F0F3-4B5E-8049-8D348366C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17417-597D-49E3-9B78-D61ECD141B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359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C2D557-D389-4B57-B209-D16670C98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A07795-A850-48EF-AD24-981F3C2A4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91E94A-9E50-4A79-8B67-DD1AC4443F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62888C-448B-424C-AF6B-53D28A34AF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93FE70-DDD7-49D1-8CA4-2A9CFB3113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7B3E1-A4DE-47D7-80B5-2DF43596176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l.wikipedia.org/wiki/Slika:IMG_0975_resiz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hyperlink" Target="http://www.welcome-to-slovenia.com/datoteke/slike/1f10f48b9ce208b85172a15f62150d84.821984.jpg" TargetMode="External"/><Relationship Id="rId2" Type="http://schemas.openxmlformats.org/officeDocument/2006/relationships/hyperlink" Target="http://www.welcome-to-slovenia.com/datoteke/slike/dc039b5468c83f0197174092559511c7.261527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hyperlink" Target="http://www.welcome-to-slovenia.com/datoteke/slike/6324abbd3a847a66cb8a5e33440236e4.4707010.jpg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hyperlink" Target="http://www.welcome-to-slovenia.com/datoteke/slike/231a6af8d3e886e270ed07d7f6d73999.311637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hyperlink" Target="http://www.welcome-to-slovenia.com/datoteke/slike/15c23831c973dd5eaf24a7761c43e4ae.4054456.jpg" TargetMode="External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lcome-to-slovenia.com/datoteke/slike/f3fb2b3d7dfacc44293be61f846f1bfe.1913365.jpg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12" Type="http://schemas.openxmlformats.org/officeDocument/2006/relationships/image" Target="../media/image51.jpeg"/><Relationship Id="rId2" Type="http://schemas.openxmlformats.org/officeDocument/2006/relationships/hyperlink" Target="http://www.welcome-to-slovenia.com/datoteke/slike/1153c1c42934885241fdc007de1141ac.23216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lcome-to-slovenia.com/datoteke/slike/f3fb2b3d7dfacc44293be61f846f1bfe.4248774.jpg" TargetMode="External"/><Relationship Id="rId11" Type="http://schemas.openxmlformats.org/officeDocument/2006/relationships/image" Target="../media/image50.jpeg"/><Relationship Id="rId5" Type="http://schemas.openxmlformats.org/officeDocument/2006/relationships/image" Target="../media/image47.jpeg"/><Relationship Id="rId10" Type="http://schemas.openxmlformats.org/officeDocument/2006/relationships/hyperlink" Target="http://www.welcome-to-slovenia.com/datoteke/slike/1153c1c42934885241fdc007de1141ac.8923310.jpg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>
            <a:extLst>
              <a:ext uri="{FF2B5EF4-FFF2-40B4-BE49-F238E27FC236}">
                <a16:creationId xmlns:a16="http://schemas.microsoft.com/office/drawing/2014/main" id="{04FDD9BA-C165-4742-9788-778A715721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2133600"/>
            <a:ext cx="2532062" cy="28082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SLO</a:t>
            </a:r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01648201-F1CC-4099-A163-9FC0773D7C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420938"/>
            <a:ext cx="2519363" cy="244951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VEN</a:t>
            </a:r>
          </a:p>
        </p:txBody>
      </p:sp>
      <p:sp>
        <p:nvSpPr>
          <p:cNvPr id="2056" name="WordArt 8">
            <a:extLst>
              <a:ext uri="{FF2B5EF4-FFF2-40B4-BE49-F238E27FC236}">
                <a16:creationId xmlns:a16="http://schemas.microsoft.com/office/drawing/2014/main" id="{0FA37F00-27C4-4025-A3FD-746BCF9EB6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1863" y="2349500"/>
            <a:ext cx="2232025" cy="2520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8D1F6AE-205B-4835-B8F0-6C8C674A8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68313" y="0"/>
            <a:ext cx="8229601" cy="1143000"/>
          </a:xfrm>
        </p:spPr>
        <p:txBody>
          <a:bodyPr/>
          <a:lstStyle/>
          <a:p>
            <a:pPr eaLnBrk="1" hangingPunct="1"/>
            <a:r>
              <a:rPr lang="sl-SI" altLang="sl-SI"/>
              <a:t>POMEMBNEJŠI PRAZNIKI: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BF2757A-6050-4590-902B-6066D4D49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sz="2800"/>
              <a:t>1 in 2 januar – novo leto</a:t>
            </a:r>
          </a:p>
          <a:p>
            <a:pPr eaLnBrk="1" hangingPunct="1"/>
            <a:r>
              <a:rPr lang="sl-SI" altLang="sl-SI" sz="2800"/>
              <a:t>8 februar – Prešernov dan</a:t>
            </a:r>
          </a:p>
          <a:p>
            <a:pPr eaLnBrk="1" hangingPunct="1"/>
            <a:r>
              <a:rPr lang="sl-SI" altLang="sl-SI" sz="2800"/>
              <a:t>27 april – dan upora proti okupatorju</a:t>
            </a:r>
          </a:p>
          <a:p>
            <a:pPr eaLnBrk="1" hangingPunct="1"/>
            <a:r>
              <a:rPr lang="sl-SI" altLang="sl-SI" sz="2800"/>
              <a:t>1 in 2 maj – praznik dela</a:t>
            </a:r>
          </a:p>
          <a:p>
            <a:pPr eaLnBrk="1" hangingPunct="1"/>
            <a:r>
              <a:rPr lang="sl-SI" altLang="sl-SI" sz="2800"/>
              <a:t>25 junij – dan državnosti</a:t>
            </a:r>
          </a:p>
          <a:p>
            <a:pPr eaLnBrk="1" hangingPunct="1"/>
            <a:r>
              <a:rPr lang="sl-SI" altLang="sl-SI" sz="2800"/>
              <a:t>1 november – dan spomina na mrtve</a:t>
            </a:r>
          </a:p>
          <a:p>
            <a:pPr eaLnBrk="1" hangingPunct="1"/>
            <a:r>
              <a:rPr lang="sl-SI" altLang="sl-SI" sz="2800"/>
              <a:t>25 december – božič</a:t>
            </a:r>
          </a:p>
          <a:p>
            <a:pPr eaLnBrk="1" hangingPunct="1"/>
            <a:r>
              <a:rPr lang="sl-SI" altLang="sl-SI" sz="2800"/>
              <a:t>26 december – dan samostojnosti in enotnosti</a:t>
            </a:r>
          </a:p>
          <a:p>
            <a:pPr eaLnBrk="1" hangingPunct="1">
              <a:buFontTx/>
              <a:buNone/>
            </a:pPr>
            <a:endParaRPr lang="sl-SI" altLang="sl-SI" sz="2800"/>
          </a:p>
          <a:p>
            <a:pPr eaLnBrk="1" hangingPunct="1"/>
            <a:endParaRPr lang="sl-SI" altLang="sl-SI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A502280-E0E8-432B-926C-41A441131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49400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ŠEGE IN NAVADE: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352C115-8BEE-4972-843B-E8EC19751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/>
              <a:t>Jurjevanje</a:t>
            </a:r>
          </a:p>
          <a:p>
            <a:pPr eaLnBrk="1" hangingPunct="1"/>
            <a:r>
              <a:rPr lang="sl-SI" altLang="sl-SI"/>
              <a:t>Kurentovanje</a:t>
            </a:r>
          </a:p>
          <a:p>
            <a:pPr eaLnBrk="1" hangingPunct="1"/>
            <a:r>
              <a:rPr lang="sl-SI" altLang="sl-SI"/>
              <a:t>Ličkanje koruze</a:t>
            </a:r>
          </a:p>
          <a:p>
            <a:pPr eaLnBrk="1" hangingPunct="1"/>
            <a:r>
              <a:rPr lang="sl-SI" altLang="sl-SI"/>
              <a:t>“Šrange oz. oprege”</a:t>
            </a:r>
          </a:p>
          <a:p>
            <a:pPr eaLnBrk="1" hangingPunct="1"/>
            <a:endParaRPr lang="sl-SI" altLang="sl-SI"/>
          </a:p>
        </p:txBody>
      </p:sp>
      <p:pic>
        <p:nvPicPr>
          <p:cNvPr id="16389" name="Picture 5" descr="IMG 0975 resize.JPG">
            <a:hlinkClick r:id="rId2"/>
            <a:extLst>
              <a:ext uri="{FF2B5EF4-FFF2-40B4-BE49-F238E27FC236}">
                <a16:creationId xmlns:a16="http://schemas.microsoft.com/office/drawing/2014/main" id="{846CDF54-4645-4E52-B79F-C134AC2C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273526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ANd9GcRrE5CVApK4GT_tZFu-3e84o80ZTKuKpHDvbTwrrV84YAk8QT-Jbw">
            <a:extLst>
              <a:ext uri="{FF2B5EF4-FFF2-40B4-BE49-F238E27FC236}">
                <a16:creationId xmlns:a16="http://schemas.microsoft.com/office/drawing/2014/main" id="{E5D396D2-B4BE-499D-BA1E-74AFCD38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28082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ANd9GcTIaHbBCB6zVOW3wRNRz1SuWK7yugsAkFT9YXmLwnWqLw9jrcZSOP1qKD6g">
            <a:extLst>
              <a:ext uri="{FF2B5EF4-FFF2-40B4-BE49-F238E27FC236}">
                <a16:creationId xmlns:a16="http://schemas.microsoft.com/office/drawing/2014/main" id="{18350493-02F8-44A6-B58C-86DC9DFA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30543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ANd9GcQeqD0Bdxg_aN1K2vXCrPNAKqlulvnNIhUS7rgGvazyrjZfnzKT">
            <a:extLst>
              <a:ext uri="{FF2B5EF4-FFF2-40B4-BE49-F238E27FC236}">
                <a16:creationId xmlns:a16="http://schemas.microsoft.com/office/drawing/2014/main" id="{3A1F0B19-1916-4285-90C2-E515AFB3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78350"/>
            <a:ext cx="30432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B8CCE71-F5CE-4447-ABBB-F1D1F4281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76375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NARODNE NOŠE: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ED7207A-36BC-469F-A89D-8852EA2C7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/>
              <a:t>Primorska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Gorenjska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Koroška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Štajerska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Prekmurska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Dolenska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Belokranjska</a:t>
            </a:r>
          </a:p>
          <a:p>
            <a:pPr eaLnBrk="1" hangingPunct="1">
              <a:lnSpc>
                <a:spcPct val="90000"/>
              </a:lnSpc>
            </a:pPr>
            <a:endParaRPr lang="sl-SI" altLang="sl-SI"/>
          </a:p>
          <a:p>
            <a:pPr eaLnBrk="1" hangingPunct="1">
              <a:lnSpc>
                <a:spcPct val="90000"/>
              </a:lnSpc>
            </a:pPr>
            <a:endParaRPr lang="sl-SI" altLang="sl-SI" sz="4000"/>
          </a:p>
          <a:p>
            <a:pPr eaLnBrk="1" hangingPunct="1">
              <a:lnSpc>
                <a:spcPct val="90000"/>
              </a:lnSpc>
            </a:pPr>
            <a:endParaRPr lang="sl-SI" altLang="sl-SI" sz="4000"/>
          </a:p>
          <a:p>
            <a:pPr eaLnBrk="1" hangingPunct="1">
              <a:lnSpc>
                <a:spcPct val="90000"/>
              </a:lnSpc>
            </a:pPr>
            <a:endParaRPr lang="sl-SI" altLang="sl-SI" sz="2000"/>
          </a:p>
          <a:p>
            <a:pPr eaLnBrk="1" hangingPunct="1">
              <a:lnSpc>
                <a:spcPct val="90000"/>
              </a:lnSpc>
            </a:pPr>
            <a:endParaRPr lang="sl-SI" altLang="sl-SI" sz="2000"/>
          </a:p>
          <a:p>
            <a:pPr eaLnBrk="1" hangingPunct="1">
              <a:lnSpc>
                <a:spcPct val="90000"/>
              </a:lnSpc>
            </a:pPr>
            <a:endParaRPr lang="sl-SI" altLang="sl-SI" sz="2000"/>
          </a:p>
        </p:txBody>
      </p:sp>
      <p:pic>
        <p:nvPicPr>
          <p:cNvPr id="17413" name="Picture 5" descr="dc039b5468c83f0197174092559511c7">
            <a:hlinkClick r:id="rId2"/>
            <a:extLst>
              <a:ext uri="{FF2B5EF4-FFF2-40B4-BE49-F238E27FC236}">
                <a16:creationId xmlns:a16="http://schemas.microsoft.com/office/drawing/2014/main" id="{95CEBF46-7BC3-4F3A-A86A-DAE11DE0C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bb9e2dc7bbc77893eb4dc0e244c21c8">
            <a:extLst>
              <a:ext uri="{FF2B5EF4-FFF2-40B4-BE49-F238E27FC236}">
                <a16:creationId xmlns:a16="http://schemas.microsoft.com/office/drawing/2014/main" id="{95106C6E-B16A-4FC5-B900-537B24AD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08050"/>
            <a:ext cx="1752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193fde160a0cf5ee44fe7b62b1fc34f4">
            <a:extLst>
              <a:ext uri="{FF2B5EF4-FFF2-40B4-BE49-F238E27FC236}">
                <a16:creationId xmlns:a16="http://schemas.microsoft.com/office/drawing/2014/main" id="{675FF7AB-FBB8-40FC-957C-37A29301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905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ef1d44ce51993bab54cfba01db7994bf">
            <a:extLst>
              <a:ext uri="{FF2B5EF4-FFF2-40B4-BE49-F238E27FC236}">
                <a16:creationId xmlns:a16="http://schemas.microsoft.com/office/drawing/2014/main" id="{D103E9CC-DEF9-4CE3-BF33-4CFE8881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16338"/>
            <a:ext cx="1905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1f10f48b9ce208b85172a15f62150d84">
            <a:hlinkClick r:id="rId7"/>
            <a:extLst>
              <a:ext uri="{FF2B5EF4-FFF2-40B4-BE49-F238E27FC236}">
                <a16:creationId xmlns:a16="http://schemas.microsoft.com/office/drawing/2014/main" id="{D2AA33C0-F514-422F-9454-FF38B998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4b668a737268286ee313c9cfce1901ca">
            <a:extLst>
              <a:ext uri="{FF2B5EF4-FFF2-40B4-BE49-F238E27FC236}">
                <a16:creationId xmlns:a16="http://schemas.microsoft.com/office/drawing/2014/main" id="{75226101-1A7F-4929-9B05-7AD22311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1752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6324abbd3a847a66cb8a5e33440236e4">
            <a:hlinkClick r:id="rId10"/>
            <a:extLst>
              <a:ext uri="{FF2B5EF4-FFF2-40B4-BE49-F238E27FC236}">
                <a16:creationId xmlns:a16="http://schemas.microsoft.com/office/drawing/2014/main" id="{3A31370D-1EFA-480C-B3C1-618C068A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8966DCD-F9FC-42F5-B3F0-32D180D08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08175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DOMAČA OBRT: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AE9BF21-89B6-454B-A303-C00C69F37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sz="2800"/>
              <a:t>Tkalstvo</a:t>
            </a:r>
          </a:p>
          <a:p>
            <a:pPr eaLnBrk="1" hangingPunct="1"/>
            <a:r>
              <a:rPr lang="sl-SI" altLang="sl-SI" sz="2800"/>
              <a:t>Pletilstvo</a:t>
            </a:r>
          </a:p>
          <a:p>
            <a:pPr eaLnBrk="1" hangingPunct="1"/>
            <a:r>
              <a:rPr lang="sl-SI" altLang="sl-SI" sz="2800"/>
              <a:t>Čevljarstvo</a:t>
            </a:r>
          </a:p>
          <a:p>
            <a:pPr eaLnBrk="1" hangingPunct="1"/>
            <a:r>
              <a:rPr lang="sl-SI" altLang="sl-SI" sz="2800"/>
              <a:t>Čipkarstvo</a:t>
            </a:r>
          </a:p>
          <a:p>
            <a:pPr eaLnBrk="1" hangingPunct="1"/>
            <a:r>
              <a:rPr lang="sl-SI" altLang="sl-SI" sz="2800"/>
              <a:t>Suha roba</a:t>
            </a:r>
          </a:p>
          <a:p>
            <a:pPr eaLnBrk="1" hangingPunct="1"/>
            <a:r>
              <a:rPr lang="sl-SI" altLang="sl-SI" sz="2800"/>
              <a:t>Klekljarstvo</a:t>
            </a:r>
          </a:p>
          <a:p>
            <a:pPr eaLnBrk="1" hangingPunct="1"/>
            <a:r>
              <a:rPr lang="sl-SI" altLang="sl-SI" sz="2800"/>
              <a:t>Izdelava lectarjevih src</a:t>
            </a:r>
          </a:p>
        </p:txBody>
      </p:sp>
      <p:pic>
        <p:nvPicPr>
          <p:cNvPr id="18437" name="Picture 5" descr="231a6af8d3e886e270ed07d7f6d73999">
            <a:hlinkClick r:id="rId2"/>
            <a:extLst>
              <a:ext uri="{FF2B5EF4-FFF2-40B4-BE49-F238E27FC236}">
                <a16:creationId xmlns:a16="http://schemas.microsoft.com/office/drawing/2014/main" id="{7E71FD0B-673F-4083-82AC-7681E5D5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23415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5c23831c973dd5eaf24a7761c43e4ae">
            <a:hlinkClick r:id="rId4"/>
            <a:extLst>
              <a:ext uri="{FF2B5EF4-FFF2-40B4-BE49-F238E27FC236}">
                <a16:creationId xmlns:a16="http://schemas.microsoft.com/office/drawing/2014/main" id="{6069EDD3-4C3B-4C18-A7B9-DBFA800E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ANd9GcRgKTM8LzXcsyJjKCSkOgtDiNffwDhc4gLJui6oNSV7WIdFqwNO">
            <a:extLst>
              <a:ext uri="{FF2B5EF4-FFF2-40B4-BE49-F238E27FC236}">
                <a16:creationId xmlns:a16="http://schemas.microsoft.com/office/drawing/2014/main" id="{DA313657-BC9B-44D9-9E4E-1C63ECEB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2708275"/>
            <a:ext cx="23304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ANd9GcTkBpejtMLGRqflI0lZ3aCquN4HEFfb9LfE3VJQc7mzfVDdfFCjTg">
            <a:extLst>
              <a:ext uri="{FF2B5EF4-FFF2-40B4-BE49-F238E27FC236}">
                <a16:creationId xmlns:a16="http://schemas.microsoft.com/office/drawing/2014/main" id="{9A713626-9A74-482D-96F5-FBBF4678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1933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ANd9GcQQW6TeawuAY6Upw7fk24OJMOq2CbLs20Zvb6ulNvzr3eh6YoWItelHC9UK7w">
            <a:extLst>
              <a:ext uri="{FF2B5EF4-FFF2-40B4-BE49-F238E27FC236}">
                <a16:creationId xmlns:a16="http://schemas.microsoft.com/office/drawing/2014/main" id="{6EB88BC8-14B8-474E-A9D5-9D5DD41E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475"/>
            <a:ext cx="28813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ANd9GcSpfKEahrvOAwmZjkGSEYB60J7nV6TeB-WGwxojybLOMoxS6c2Dtg">
            <a:extLst>
              <a:ext uri="{FF2B5EF4-FFF2-40B4-BE49-F238E27FC236}">
                <a16:creationId xmlns:a16="http://schemas.microsoft.com/office/drawing/2014/main" id="{5DFB1BB0-1CE6-44C8-A462-377E28B4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057775"/>
            <a:ext cx="2162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ANd9GcSy3eFnR-g8MnqHZVZeyxz4hdoRqNgFNabkS7tH4Qu-TqUi0iRtKA">
            <a:extLst>
              <a:ext uri="{FF2B5EF4-FFF2-40B4-BE49-F238E27FC236}">
                <a16:creationId xmlns:a16="http://schemas.microsoft.com/office/drawing/2014/main" id="{D76BBDAC-5BFC-4338-913B-B7BE9E0D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157788"/>
            <a:ext cx="2286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E44F044-EB10-4615-BEC8-9F8178B64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65300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ZNAČILNE JEDI: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AA9537C-0BAB-4C16-B1F2-43624812E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sz="2800"/>
              <a:t>Prekmurska gibanica</a:t>
            </a:r>
          </a:p>
          <a:p>
            <a:pPr eaLnBrk="1" hangingPunct="1"/>
            <a:r>
              <a:rPr lang="sl-SI" altLang="sl-SI" sz="2800"/>
              <a:t>Žganci </a:t>
            </a:r>
          </a:p>
          <a:p>
            <a:pPr eaLnBrk="1" hangingPunct="1"/>
            <a:r>
              <a:rPr lang="sl-SI" altLang="sl-SI" sz="2800"/>
              <a:t>Žlikrofi</a:t>
            </a:r>
          </a:p>
          <a:p>
            <a:pPr eaLnBrk="1" hangingPunct="1"/>
            <a:r>
              <a:rPr lang="sl-SI" altLang="sl-SI" sz="2800"/>
              <a:t>Potica</a:t>
            </a:r>
          </a:p>
          <a:p>
            <a:pPr eaLnBrk="1" hangingPunct="1"/>
            <a:r>
              <a:rPr lang="sl-SI" altLang="sl-SI" sz="2800"/>
              <a:t>Kranjska klobasa</a:t>
            </a:r>
          </a:p>
          <a:p>
            <a:pPr eaLnBrk="1" hangingPunct="1"/>
            <a:r>
              <a:rPr lang="sl-SI" altLang="sl-SI" sz="2800"/>
              <a:t>Golaž</a:t>
            </a:r>
          </a:p>
          <a:p>
            <a:pPr eaLnBrk="1" hangingPunct="1"/>
            <a:r>
              <a:rPr lang="sl-SI" altLang="sl-SI" sz="2800"/>
              <a:t>Štruklji</a:t>
            </a:r>
          </a:p>
          <a:p>
            <a:pPr eaLnBrk="1" hangingPunct="1"/>
            <a:endParaRPr lang="sl-SI" altLang="sl-SI" sz="2800"/>
          </a:p>
          <a:p>
            <a:pPr eaLnBrk="1" hangingPunct="1"/>
            <a:endParaRPr lang="sl-SI" altLang="sl-SI" sz="2800"/>
          </a:p>
        </p:txBody>
      </p:sp>
      <p:pic>
        <p:nvPicPr>
          <p:cNvPr id="20485" name="Picture 5" descr="1153c1c42934885241fdc007de1141ac">
            <a:hlinkClick r:id="rId2"/>
            <a:extLst>
              <a:ext uri="{FF2B5EF4-FFF2-40B4-BE49-F238E27FC236}">
                <a16:creationId xmlns:a16="http://schemas.microsoft.com/office/drawing/2014/main" id="{2F756518-19AD-4A47-BBD2-05C5C1B2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21240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ANd9GcSlEyMifrctH8tPWNyNgONbzMq36QrLqABgcqE3Pg1OJwXWDRXv_CuJBe9X_w">
            <a:extLst>
              <a:ext uri="{FF2B5EF4-FFF2-40B4-BE49-F238E27FC236}">
                <a16:creationId xmlns:a16="http://schemas.microsoft.com/office/drawing/2014/main" id="{61E8A2DA-836B-4D82-B16E-257274B8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ANd9GcQf6-MNoBZgzbgZYt-3hzve4Jdz8KFHkZteKKBnWiF17wRKbjbzlg">
            <a:extLst>
              <a:ext uri="{FF2B5EF4-FFF2-40B4-BE49-F238E27FC236}">
                <a16:creationId xmlns:a16="http://schemas.microsoft.com/office/drawing/2014/main" id="{D25D970A-E27A-4734-AE69-118DC6A7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52738"/>
            <a:ext cx="2476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f3fb2b3d7dfacc44293be61f846f1bfe">
            <a:hlinkClick r:id="rId6"/>
            <a:extLst>
              <a:ext uri="{FF2B5EF4-FFF2-40B4-BE49-F238E27FC236}">
                <a16:creationId xmlns:a16="http://schemas.microsoft.com/office/drawing/2014/main" id="{88634B1F-AD3B-4481-B60A-04A7237F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652963"/>
            <a:ext cx="20478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f3fb2b3d7dfacc44293be61f846f1bfe">
            <a:hlinkClick r:id="rId8"/>
            <a:extLst>
              <a:ext uri="{FF2B5EF4-FFF2-40B4-BE49-F238E27FC236}">
                <a16:creationId xmlns:a16="http://schemas.microsoft.com/office/drawing/2014/main" id="{AC23322D-65BB-4C9A-9406-9EB992D4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05038"/>
            <a:ext cx="23399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 descr="1153c1c42934885241fdc007de1141ac">
            <a:hlinkClick r:id="rId10"/>
            <a:extLst>
              <a:ext uri="{FF2B5EF4-FFF2-40B4-BE49-F238E27FC236}">
                <a16:creationId xmlns:a16="http://schemas.microsoft.com/office/drawing/2014/main" id="{ADD7FF79-8585-49D0-AA8A-CE61100E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4114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7" descr="ANd9GcR-1d1FfSXnh56wfwFD3yTvSA9evc4gugQlWmJncDOnvGqOcMdc">
            <a:extLst>
              <a:ext uri="{FF2B5EF4-FFF2-40B4-BE49-F238E27FC236}">
                <a16:creationId xmlns:a16="http://schemas.microsoft.com/office/drawing/2014/main" id="{3E92530A-49FC-4B83-8984-BCD8A371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0BDC83F-B8FF-4FC3-A52F-3CCED24864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9144000" cy="5832475"/>
          </a:xfrm>
        </p:spPr>
        <p:txBody>
          <a:bodyPr/>
          <a:lstStyle/>
          <a:p>
            <a:pPr eaLnBrk="1" hangingPunct="1"/>
            <a:r>
              <a:rPr lang="sl-SI" altLang="sl-SI"/>
              <a:t>VIRI</a:t>
            </a:r>
            <a:r>
              <a:rPr lang="sl-SI" altLang="sl-SI" sz="4800" dirty="0"/>
              <a:t>:</a:t>
            </a:r>
            <a:br>
              <a:rPr lang="sl-SI" altLang="sl-SI" sz="4800" dirty="0"/>
            </a:br>
            <a:r>
              <a:rPr lang="sl-SI" altLang="sl-SI" sz="3200" dirty="0"/>
              <a:t>internet:</a:t>
            </a:r>
            <a:br>
              <a:rPr lang="sl-SI" altLang="sl-SI" sz="3200" dirty="0"/>
            </a:br>
            <a:br>
              <a:rPr lang="sl-SI" altLang="sl-SI" sz="3200" dirty="0"/>
            </a:br>
            <a:r>
              <a:rPr lang="sl-SI" altLang="sl-SI" sz="3200" dirty="0"/>
              <a:t>*</a:t>
            </a:r>
            <a:r>
              <a:rPr lang="sl-SI" altLang="sl-SI" sz="3200" dirty="0" err="1"/>
              <a:t>wikipedija</a:t>
            </a:r>
            <a:br>
              <a:rPr lang="sl-SI" altLang="sl-SI" sz="3200" dirty="0"/>
            </a:br>
            <a:r>
              <a:rPr lang="sl-SI" altLang="sl-SI" sz="3200" dirty="0"/>
              <a:t>*</a:t>
            </a:r>
            <a:r>
              <a:rPr lang="sl-SI" altLang="sl-SI" sz="3200" dirty="0" err="1"/>
              <a:t>google</a:t>
            </a:r>
            <a:r>
              <a:rPr lang="sl-SI" altLang="sl-SI" sz="3200" dirty="0"/>
              <a:t> slike</a:t>
            </a:r>
            <a:endParaRPr lang="sl-SI" alt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89E2255-C8F5-4654-944B-BEF4F4CB2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60700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LEGA: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2BD39F0-DE5B-4699-8C5D-CE88B4073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sz="2800"/>
              <a:t>Srednji Evropa</a:t>
            </a:r>
          </a:p>
          <a:p>
            <a:pPr eaLnBrk="1" hangingPunct="1"/>
            <a:r>
              <a:rPr lang="sl-SI" altLang="sl-SI" sz="2800"/>
              <a:t>Zahod – Italija</a:t>
            </a:r>
          </a:p>
          <a:p>
            <a:pPr eaLnBrk="1" hangingPunct="1"/>
            <a:r>
              <a:rPr lang="sl-SI" altLang="sl-SI" sz="2800"/>
              <a:t>Sever – Avstrija</a:t>
            </a:r>
          </a:p>
          <a:p>
            <a:pPr eaLnBrk="1" hangingPunct="1"/>
            <a:r>
              <a:rPr lang="sl-SI" altLang="sl-SI" sz="2800"/>
              <a:t>Severovzhod - Madžarska </a:t>
            </a:r>
          </a:p>
          <a:p>
            <a:pPr eaLnBrk="1" hangingPunct="1"/>
            <a:r>
              <a:rPr lang="sl-SI" altLang="sl-SI" sz="2800"/>
              <a:t>Vzhod in jug -  Hrvaška </a:t>
            </a:r>
          </a:p>
          <a:p>
            <a:pPr eaLnBrk="1" hangingPunct="1"/>
            <a:endParaRPr lang="sl-SI" altLang="sl-SI" sz="2800"/>
          </a:p>
        </p:txBody>
      </p:sp>
      <p:pic>
        <p:nvPicPr>
          <p:cNvPr id="11269" name="Picture 5" descr="ANd9GcSU6UcOlqafK5ceUND8UfLVTh43PVqsNtI-xej689Q2iKGHS5jy">
            <a:extLst>
              <a:ext uri="{FF2B5EF4-FFF2-40B4-BE49-F238E27FC236}">
                <a16:creationId xmlns:a16="http://schemas.microsoft.com/office/drawing/2014/main" id="{7697F816-7BF2-48ED-8395-AF1A6EBF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5400675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BB3C829-E6FA-4F37-B640-FC3FDFBD5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31913" y="0"/>
            <a:ext cx="8229601" cy="1143000"/>
          </a:xfrm>
        </p:spPr>
        <p:txBody>
          <a:bodyPr/>
          <a:lstStyle/>
          <a:p>
            <a:pPr eaLnBrk="1" hangingPunct="1"/>
            <a:r>
              <a:rPr lang="sl-SI" altLang="sl-SI"/>
              <a:t>OSNOVNI PODATKI: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8A6299B-D13F-4545-99FF-A83B189D4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435975" cy="5257800"/>
          </a:xfrm>
        </p:spPr>
        <p:txBody>
          <a:bodyPr/>
          <a:lstStyle/>
          <a:p>
            <a:pPr eaLnBrk="1" hangingPunct="1"/>
            <a:r>
              <a:rPr lang="sl-SI" altLang="sl-SI" sz="2800"/>
              <a:t>Uradno ime: Republika Slovenija</a:t>
            </a:r>
          </a:p>
          <a:p>
            <a:pPr eaLnBrk="1" hangingPunct="1"/>
            <a:r>
              <a:rPr lang="sl-SI" altLang="sl-SI" sz="2800"/>
              <a:t>Glavno mesto: Ljubljana</a:t>
            </a:r>
          </a:p>
          <a:p>
            <a:pPr eaLnBrk="1" hangingPunct="1"/>
            <a:r>
              <a:rPr lang="sl-SI" altLang="sl-SI" sz="2800"/>
              <a:t>Površina: 20.273 km2</a:t>
            </a:r>
          </a:p>
          <a:p>
            <a:pPr eaLnBrk="1" hangingPunct="1"/>
            <a:r>
              <a:rPr lang="sl-SI" altLang="sl-SI" sz="2800"/>
              <a:t>Število prebivalcev: 2.010.377</a:t>
            </a:r>
          </a:p>
          <a:p>
            <a:pPr eaLnBrk="1" hangingPunct="1"/>
            <a:r>
              <a:rPr lang="sl-SI" altLang="sl-SI" sz="2800"/>
              <a:t>Uradni jezik: slovenščina</a:t>
            </a:r>
          </a:p>
          <a:p>
            <a:pPr eaLnBrk="1" hangingPunct="1"/>
            <a:r>
              <a:rPr lang="sl-SI" altLang="sl-SI" sz="2800"/>
              <a:t>Valuta: evro</a:t>
            </a:r>
          </a:p>
          <a:p>
            <a:pPr eaLnBrk="1" hangingPunct="1">
              <a:buFontTx/>
              <a:buNone/>
            </a:pPr>
            <a:endParaRPr lang="sl-SI" altLang="sl-SI" sz="2800"/>
          </a:p>
        </p:txBody>
      </p:sp>
      <p:pic>
        <p:nvPicPr>
          <p:cNvPr id="3077" name="Picture 5" descr="ANd9GcTQFTrhCA_vfZiPi9KehCGRGPqOoV0MOVVuS_J-4Veok_a2JdF0Bw">
            <a:extLst>
              <a:ext uri="{FF2B5EF4-FFF2-40B4-BE49-F238E27FC236}">
                <a16:creationId xmlns:a16="http://schemas.microsoft.com/office/drawing/2014/main" id="{F04DBCCE-F786-43DF-A6E2-6F0C6198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33825"/>
            <a:ext cx="4176713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ANd9GcTwbHSITlGuCpNjxUCMKBw8FpYcIUIi7gY-sFD3EpSaVkPDwoa27w">
            <a:extLst>
              <a:ext uri="{FF2B5EF4-FFF2-40B4-BE49-F238E27FC236}">
                <a16:creationId xmlns:a16="http://schemas.microsoft.com/office/drawing/2014/main" id="{7D8C17AC-F9BB-409B-966E-4E22BF1D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692150"/>
            <a:ext cx="33115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ANd9GcQdd5lQJUsGBENbtrabsL-B-YWqEtP_nFgG7fGF1m9qzcaXym5E">
            <a:extLst>
              <a:ext uri="{FF2B5EF4-FFF2-40B4-BE49-F238E27FC236}">
                <a16:creationId xmlns:a16="http://schemas.microsoft.com/office/drawing/2014/main" id="{28845EE0-F79C-4C76-A5A6-1F3894C5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26638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ANd9GcRVuhisI2GbNTZwyo9gIrdKq7VZdTS1L8QWmbkpr-HPyl0M0zCB">
            <a:extLst>
              <a:ext uri="{FF2B5EF4-FFF2-40B4-BE49-F238E27FC236}">
                <a16:creationId xmlns:a16="http://schemas.microsoft.com/office/drawing/2014/main" id="{3084BAFF-9954-4F49-AD86-1D4D7F1A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45598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ANd9GcQtV03bW4Xsj1zLjFcgFKuUKck8oS-4qO4U31dVJFxwubbjo7jt">
            <a:extLst>
              <a:ext uri="{FF2B5EF4-FFF2-40B4-BE49-F238E27FC236}">
                <a16:creationId xmlns:a16="http://schemas.microsoft.com/office/drawing/2014/main" id="{26E0B9B1-5DBE-42BE-845F-2808B0AE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41663"/>
            <a:ext cx="28559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ANd9GcTvo7Ddxe196Ol77kq60l-jztA7Yl0KaciRQQpP1zFpyHfKEoiR">
            <a:extLst>
              <a:ext uri="{FF2B5EF4-FFF2-40B4-BE49-F238E27FC236}">
                <a16:creationId xmlns:a16="http://schemas.microsoft.com/office/drawing/2014/main" id="{9E714DAD-FD88-47B3-B5BF-195070BB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35290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ANd9GcSwTouPabwc4HNUUDr1WmLpxxKtDCW1y-3_6cr9g1SaiaIfcQMEeQ">
            <a:extLst>
              <a:ext uri="{FF2B5EF4-FFF2-40B4-BE49-F238E27FC236}">
                <a16:creationId xmlns:a16="http://schemas.microsoft.com/office/drawing/2014/main" id="{2B537450-7315-4F25-9BA7-86BEDBF47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31311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Rectangle 22">
            <a:extLst>
              <a:ext uri="{FF2B5EF4-FFF2-40B4-BE49-F238E27FC236}">
                <a16:creationId xmlns:a16="http://schemas.microsoft.com/office/drawing/2014/main" id="{4CEA6C00-FF96-416B-AA6B-D11CD1BC8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2197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l-SI" altLang="sl-SI" sz="2800"/>
              <a:t>Predsednik države: Danilo Turk</a:t>
            </a:r>
          </a:p>
          <a:p>
            <a:pPr eaLnBrk="1" hangingPunct="1">
              <a:buFontTx/>
              <a:buChar char="•"/>
            </a:pPr>
            <a:r>
              <a:rPr lang="sl-SI" altLang="sl-SI" sz="2800"/>
              <a:t>Predsednik vlade: Borut Pahor</a:t>
            </a:r>
          </a:p>
          <a:p>
            <a:pPr eaLnBrk="1" hangingPunct="1">
              <a:buFontTx/>
              <a:buChar char="•"/>
            </a:pPr>
            <a:r>
              <a:rPr lang="sl-SI" altLang="sl-SI" sz="2800"/>
              <a:t>Najvišji vrh: Triglav 2864m</a:t>
            </a:r>
          </a:p>
          <a:p>
            <a:pPr eaLnBrk="1" hangingPunct="1">
              <a:buFontTx/>
              <a:buChar char="•"/>
            </a:pPr>
            <a:r>
              <a:rPr lang="sl-SI" altLang="sl-SI" sz="2800"/>
              <a:t>Najdaljša reka: Sava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8EEE7A-5E79-4E4B-BA1B-AE908BBF9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sl-SI" altLang="sl-SI"/>
              <a:t>POKRAJINSKE ENOTE: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7B27D41-D2CF-4144-9956-AF82864DE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362950" cy="54006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/>
          </a:p>
          <a:p>
            <a:pPr eaLnBrk="1" hangingPunct="1"/>
            <a:r>
              <a:rPr lang="sl-SI" altLang="sl-SI" sz="2800"/>
              <a:t>Prekmurje </a:t>
            </a:r>
          </a:p>
          <a:p>
            <a:pPr eaLnBrk="1" hangingPunct="1"/>
            <a:r>
              <a:rPr lang="sl-SI" altLang="sl-SI" sz="2800"/>
              <a:t> Koroška</a:t>
            </a:r>
          </a:p>
          <a:p>
            <a:pPr eaLnBrk="1" hangingPunct="1"/>
            <a:r>
              <a:rPr lang="sl-SI" altLang="sl-SI" sz="2800"/>
              <a:t> Notranjska</a:t>
            </a:r>
          </a:p>
          <a:p>
            <a:pPr eaLnBrk="1" hangingPunct="1"/>
            <a:r>
              <a:rPr lang="sl-SI" altLang="sl-SI" sz="2800"/>
              <a:t> Primorska</a:t>
            </a:r>
          </a:p>
          <a:p>
            <a:pPr eaLnBrk="1" hangingPunct="1"/>
            <a:r>
              <a:rPr lang="sl-SI" altLang="sl-SI" sz="2800"/>
              <a:t> Dolenjska</a:t>
            </a:r>
          </a:p>
          <a:p>
            <a:pPr eaLnBrk="1" hangingPunct="1"/>
            <a:r>
              <a:rPr lang="sl-SI" altLang="sl-SI" sz="2800"/>
              <a:t>Gorenjska </a:t>
            </a:r>
          </a:p>
          <a:p>
            <a:pPr eaLnBrk="1" hangingPunct="1"/>
            <a:r>
              <a:rPr lang="sl-SI" altLang="sl-SI" sz="2800"/>
              <a:t>Štajerska </a:t>
            </a:r>
          </a:p>
          <a:p>
            <a:pPr eaLnBrk="1" hangingPunct="1">
              <a:buFontTx/>
              <a:buNone/>
            </a:pPr>
            <a:r>
              <a:rPr lang="sl-SI" altLang="sl-SI" sz="2800"/>
              <a:t> </a:t>
            </a:r>
          </a:p>
          <a:p>
            <a:pPr eaLnBrk="1" hangingPunct="1"/>
            <a:endParaRPr lang="sl-SI" altLang="sl-SI" sz="2800"/>
          </a:p>
        </p:txBody>
      </p:sp>
      <p:pic>
        <p:nvPicPr>
          <p:cNvPr id="9221" name="Picture 5" descr="ANd9GcR_F4lXb8N89ZniF1NvJHzB908OjsgwKlr6OORVW0a0cKEtH22iTw">
            <a:extLst>
              <a:ext uri="{FF2B5EF4-FFF2-40B4-BE49-F238E27FC236}">
                <a16:creationId xmlns:a16="http://schemas.microsoft.com/office/drawing/2014/main" id="{5ECC59D1-A53C-45A2-A6AD-4EDC7CA0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3921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ANd9GcQbXghBnOvnUnt5ObHiSQBFnx5WuE2iOOP7DsqN8b5ryqv6bytanA">
            <a:extLst>
              <a:ext uri="{FF2B5EF4-FFF2-40B4-BE49-F238E27FC236}">
                <a16:creationId xmlns:a16="http://schemas.microsoft.com/office/drawing/2014/main" id="{1147E768-5A6B-4F58-8000-40A97029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49725"/>
            <a:ext cx="29908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177037D-7F7A-4B43-9BC3-CF87425F2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73363" y="0"/>
            <a:ext cx="8229601" cy="1143000"/>
          </a:xfrm>
        </p:spPr>
        <p:txBody>
          <a:bodyPr/>
          <a:lstStyle/>
          <a:p>
            <a:pPr eaLnBrk="1" hangingPunct="1"/>
            <a:r>
              <a:rPr lang="sl-SI" altLang="sl-SI"/>
              <a:t>SIMBOLI: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81F1681-524D-4747-898A-5EB1AFE0B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sz="2800"/>
              <a:t>Zastava</a:t>
            </a:r>
          </a:p>
          <a:p>
            <a:pPr eaLnBrk="1" hangingPunct="1"/>
            <a:r>
              <a:rPr lang="sl-SI" altLang="sl-SI" sz="2800"/>
              <a:t>Himna – Zdravljica</a:t>
            </a:r>
          </a:p>
          <a:p>
            <a:pPr eaLnBrk="1" hangingPunct="1"/>
            <a:r>
              <a:rPr lang="sl-SI" altLang="sl-SI" sz="2800"/>
              <a:t>Grb </a:t>
            </a:r>
          </a:p>
        </p:txBody>
      </p:sp>
      <p:pic>
        <p:nvPicPr>
          <p:cNvPr id="5125" name="Picture 5" descr="ANd9GcQEll5UUeB-Xi-CmqCBqLk9Zkm69dc_Q1wTPk-oGPwp7Ix56W4i">
            <a:extLst>
              <a:ext uri="{FF2B5EF4-FFF2-40B4-BE49-F238E27FC236}">
                <a16:creationId xmlns:a16="http://schemas.microsoft.com/office/drawing/2014/main" id="{3F1ADE57-963E-492D-8F7B-55C64ACF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38877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ANd9GcRxmNtFymBs85DMFejCflQvakLE0Y6rz1U2Spo12lY6CYui20tZEQ">
            <a:extLst>
              <a:ext uri="{FF2B5EF4-FFF2-40B4-BE49-F238E27FC236}">
                <a16:creationId xmlns:a16="http://schemas.microsoft.com/office/drawing/2014/main" id="{B106D972-343F-4750-9B6D-5FC8DFB2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97425"/>
            <a:ext cx="19446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ANd9GcQpR1iq267QyOkx5R4eImmGh28RBkJvVx-DY_sXLypeRrZEoUX0pA">
            <a:extLst>
              <a:ext uri="{FF2B5EF4-FFF2-40B4-BE49-F238E27FC236}">
                <a16:creationId xmlns:a16="http://schemas.microsoft.com/office/drawing/2014/main" id="{EFE72D12-4B6D-49C0-A030-201F64B2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1130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0847900-EB3E-472A-AF05-06055D2E9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2775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POMEMBNE OSEBNOSTI: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6697389-02D3-49BF-BF72-E4ED54EC4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 sz="2800"/>
              <a:t>France Prešern</a:t>
            </a:r>
          </a:p>
          <a:p>
            <a:pPr eaLnBrk="1" hangingPunct="1"/>
            <a:r>
              <a:rPr lang="sl-SI" altLang="sl-SI" sz="2800"/>
              <a:t>Primož Trubar</a:t>
            </a:r>
          </a:p>
          <a:p>
            <a:pPr eaLnBrk="1" hangingPunct="1"/>
            <a:r>
              <a:rPr lang="sl-SI" altLang="sl-SI" sz="2800"/>
              <a:t>Leon Štukelj</a:t>
            </a:r>
          </a:p>
          <a:p>
            <a:pPr eaLnBrk="1" hangingPunct="1"/>
            <a:r>
              <a:rPr lang="sl-SI" altLang="sl-SI" sz="2800"/>
              <a:t>Jože Plečnik </a:t>
            </a:r>
          </a:p>
          <a:p>
            <a:pPr eaLnBrk="1" hangingPunct="1"/>
            <a:endParaRPr lang="sl-SI" altLang="sl-SI" sz="2800"/>
          </a:p>
        </p:txBody>
      </p:sp>
      <p:pic>
        <p:nvPicPr>
          <p:cNvPr id="10247" name="Picture 7" descr="ANd9GcShSZ04_5kIgmQNsBd8ovxSn8yCPct0fIH8k0TPszKqXUc--eEx">
            <a:extLst>
              <a:ext uri="{FF2B5EF4-FFF2-40B4-BE49-F238E27FC236}">
                <a16:creationId xmlns:a16="http://schemas.microsoft.com/office/drawing/2014/main" id="{2C8B24D4-E2B7-49BF-AFA6-F4CA2FD4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6765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ANd9GcTxH-BRg4LaSdYGA6vFNXELTjqYmPr1u4XZ1vA4fpFJRADMJfIK">
            <a:extLst>
              <a:ext uri="{FF2B5EF4-FFF2-40B4-BE49-F238E27FC236}">
                <a16:creationId xmlns:a16="http://schemas.microsoft.com/office/drawing/2014/main" id="{AD25B506-7CB6-4DD6-8984-1D3158B9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266382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ANd9GcQatNqB90xTFHVi_64aTZhMKokBbYxK-N5xFfZOl_XNvhcK154g">
            <a:extLst>
              <a:ext uri="{FF2B5EF4-FFF2-40B4-BE49-F238E27FC236}">
                <a16:creationId xmlns:a16="http://schemas.microsoft.com/office/drawing/2014/main" id="{A50EA00C-29C7-4817-AE42-1DC388DA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1730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ANd9GcRqyCLbV0MOxT_rNAXymeHHYC7oK490WmHmCkLX165ZotUz_NET">
            <a:extLst>
              <a:ext uri="{FF2B5EF4-FFF2-40B4-BE49-F238E27FC236}">
                <a16:creationId xmlns:a16="http://schemas.microsoft.com/office/drawing/2014/main" id="{7C9EC605-53CD-4CAD-B2EF-8A3FD48A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00438"/>
            <a:ext cx="27193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EE8C0DC-2992-4B6E-A4EF-9C0BD7D9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49400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GOSPODARSTVO: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73E54F8-C31B-4034-86CC-FA1C64F9F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975" y="765175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 sz="2800"/>
              <a:t>Slovenija je gospodarsko zelo razvita država. Najbolj razvita panoga je turizem:</a:t>
            </a:r>
          </a:p>
          <a:p>
            <a:pPr eaLnBrk="1" hangingPunct="1">
              <a:buFontTx/>
              <a:buNone/>
            </a:pPr>
            <a:r>
              <a:rPr lang="sl-SI" altLang="sl-SI" sz="2800"/>
              <a:t>   * letovišča (Piran, Portorož,Izola, Koper…) </a:t>
            </a:r>
          </a:p>
          <a:p>
            <a:pPr eaLnBrk="1" hangingPunct="1">
              <a:buFontTx/>
              <a:buNone/>
            </a:pPr>
            <a:r>
              <a:rPr lang="sl-SI" altLang="sl-SI" sz="2800"/>
              <a:t>   *smučarska središča (Kranjska gora, Vogel, Rogla, Krvavec…)</a:t>
            </a:r>
          </a:p>
          <a:p>
            <a:pPr eaLnBrk="1" hangingPunct="1">
              <a:buFontTx/>
              <a:buNone/>
            </a:pPr>
            <a:r>
              <a:rPr lang="sl-SI" altLang="sl-SI" sz="2800"/>
              <a:t>   *toplice (Radenci, Moravske Toplice, Terme Čatež, Lendava, Ptuj, Šmarješke Toplice, Terme 3000…)</a:t>
            </a:r>
          </a:p>
        </p:txBody>
      </p:sp>
      <p:pic>
        <p:nvPicPr>
          <p:cNvPr id="12293" name="Picture 5" descr="ANd9GcTlyq39a6_apKU6FTzalxcUvIqxrgMKyYvGtiJwvNbpvC1vH2q0">
            <a:extLst>
              <a:ext uri="{FF2B5EF4-FFF2-40B4-BE49-F238E27FC236}">
                <a16:creationId xmlns:a16="http://schemas.microsoft.com/office/drawing/2014/main" id="{DBB797EF-9A15-4743-9317-89152A49F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125"/>
            <a:ext cx="324008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ANd9GcTEZthi6EcG9UI5-YANlf3LtkiB75s5SLV6JAyCC6qvK2P4kl3v">
            <a:extLst>
              <a:ext uri="{FF2B5EF4-FFF2-40B4-BE49-F238E27FC236}">
                <a16:creationId xmlns:a16="http://schemas.microsoft.com/office/drawing/2014/main" id="{96488670-C575-42ED-A7D9-843EE6D4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51363"/>
            <a:ext cx="302418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ANd9GcRxpOVhcaLSiAj0TSnHWMXNYrww2ewD7NBLUtEfRAjYMgQSdn_TZg">
            <a:extLst>
              <a:ext uri="{FF2B5EF4-FFF2-40B4-BE49-F238E27FC236}">
                <a16:creationId xmlns:a16="http://schemas.microsoft.com/office/drawing/2014/main" id="{E05A185E-7F99-409E-B2E3-081E9DA0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32325"/>
            <a:ext cx="30972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C51D885-D8AF-4DD5-AE63-DF35796D0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2775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NARAVNE ZNAČILNOSTI: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9F435C5-F3B6-4E38-A535-14B070487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sz="2800"/>
              <a:t>Triglavski narodni park</a:t>
            </a:r>
          </a:p>
          <a:p>
            <a:pPr eaLnBrk="1" hangingPunct="1"/>
            <a:r>
              <a:rPr lang="sl-SI" altLang="sl-SI" sz="2800"/>
              <a:t>Kraške jame</a:t>
            </a:r>
          </a:p>
          <a:p>
            <a:pPr eaLnBrk="1" hangingPunct="1"/>
            <a:r>
              <a:rPr lang="sl-SI" altLang="sl-SI" sz="2800"/>
              <a:t>Rakov Škocjan</a:t>
            </a:r>
          </a:p>
          <a:p>
            <a:pPr eaLnBrk="1" hangingPunct="1"/>
            <a:r>
              <a:rPr lang="sl-SI" altLang="sl-SI" sz="2800"/>
              <a:t>Cerkniško jezero</a:t>
            </a:r>
          </a:p>
          <a:p>
            <a:pPr eaLnBrk="1" hangingPunct="1"/>
            <a:r>
              <a:rPr lang="sl-SI" altLang="sl-SI" sz="2800"/>
              <a:t>Blejsko jezero</a:t>
            </a:r>
          </a:p>
          <a:p>
            <a:pPr eaLnBrk="1" hangingPunct="1"/>
            <a:r>
              <a:rPr lang="sl-SI" altLang="sl-SI" sz="2800"/>
              <a:t>Sečoveljske soline</a:t>
            </a:r>
          </a:p>
          <a:p>
            <a:pPr eaLnBrk="1" hangingPunct="1"/>
            <a:r>
              <a:rPr lang="sl-SI" altLang="sl-SI" sz="2800"/>
              <a:t>Slap Kozjak </a:t>
            </a:r>
          </a:p>
        </p:txBody>
      </p:sp>
      <p:pic>
        <p:nvPicPr>
          <p:cNvPr id="14341" name="Picture 5" descr="ANd9GcR-3NFieepN3myzSxzBqwVNnLleoscbtNxRYKhdZXOTbN3-m7BILA">
            <a:extLst>
              <a:ext uri="{FF2B5EF4-FFF2-40B4-BE49-F238E27FC236}">
                <a16:creationId xmlns:a16="http://schemas.microsoft.com/office/drawing/2014/main" id="{25741629-7BCB-42B3-8135-D54140101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27559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ANd9GcTjoy5B48OXcaGwGiWi9dD4a41EnMTYcMuUcC2dPxHTSLhoYguT">
            <a:extLst>
              <a:ext uri="{FF2B5EF4-FFF2-40B4-BE49-F238E27FC236}">
                <a16:creationId xmlns:a16="http://schemas.microsoft.com/office/drawing/2014/main" id="{92045B58-EB38-46A0-A2EB-88ECC692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2728912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ANd9GcR0HDBg4Fza0eRqF6qTtS8v51qFLY9-CqKhDZfvJIAdQDGLQ7Nk">
            <a:extLst>
              <a:ext uri="{FF2B5EF4-FFF2-40B4-BE49-F238E27FC236}">
                <a16:creationId xmlns:a16="http://schemas.microsoft.com/office/drawing/2014/main" id="{DB1635DE-93FD-4452-9C52-EFB0C955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72038"/>
            <a:ext cx="2808287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ANd9GcQIbxr9x_Q0W79OAklRrxjLurEUWS81HJ23JXvBhjkOFzbc8uLY5g">
            <a:extLst>
              <a:ext uri="{FF2B5EF4-FFF2-40B4-BE49-F238E27FC236}">
                <a16:creationId xmlns:a16="http://schemas.microsoft.com/office/drawing/2014/main" id="{1F910AE9-E5EC-4354-B0CB-8933170E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273685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ANd9GcTXtj_dXRcaCJIgDfaWqYPAMd9KuE5HOYBG0ol8eNMiDzNJ29kr">
            <a:extLst>
              <a:ext uri="{FF2B5EF4-FFF2-40B4-BE49-F238E27FC236}">
                <a16:creationId xmlns:a16="http://schemas.microsoft.com/office/drawing/2014/main" id="{F04FE27E-369C-4B2E-993F-2B933C56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28925"/>
            <a:ext cx="28336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ANd9GcSpkIn_n1KTfPMihB2qHCnXpU4Gv3iSpfxBJMYJHX-naW5HNsXjrg">
            <a:extLst>
              <a:ext uri="{FF2B5EF4-FFF2-40B4-BE49-F238E27FC236}">
                <a16:creationId xmlns:a16="http://schemas.microsoft.com/office/drawing/2014/main" id="{3D94D487-72E4-4092-AA2F-6C7E2B65A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87925"/>
            <a:ext cx="28082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Arial Black</vt:lpstr>
      <vt:lpstr>Privzeti načrt</vt:lpstr>
      <vt:lpstr>PowerPoint Presentation</vt:lpstr>
      <vt:lpstr>LEGA:</vt:lpstr>
      <vt:lpstr>OSNOVNI PODATKI:</vt:lpstr>
      <vt:lpstr>PowerPoint Presentation</vt:lpstr>
      <vt:lpstr>POKRAJINSKE ENOTE:</vt:lpstr>
      <vt:lpstr>SIMBOLI:</vt:lpstr>
      <vt:lpstr>POMEMBNE OSEBNOSTI:</vt:lpstr>
      <vt:lpstr>GOSPODARSTVO:</vt:lpstr>
      <vt:lpstr>NARAVNE ZNAČILNOSTI:</vt:lpstr>
      <vt:lpstr>POMEMBNEJŠI PRAZNIKI:</vt:lpstr>
      <vt:lpstr>ŠEGE IN NAVADE:</vt:lpstr>
      <vt:lpstr>NARODNE NOŠE:</vt:lpstr>
      <vt:lpstr>DOMAČA OBRT:</vt:lpstr>
      <vt:lpstr>ZNAČILNE JEDI:</vt:lpstr>
      <vt:lpstr>VIRI: internet:  *wikipedija *google slike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2019-05-31T08:41:03Z</dcterms:created>
  <dcterms:modified xsi:type="dcterms:W3CDTF">2019-05-31T08:41:03Z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