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61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22">
            <a:extLst>
              <a:ext uri="{FF2B5EF4-FFF2-40B4-BE49-F238E27FC236}">
                <a16:creationId xmlns:a16="http://schemas.microsoft.com/office/drawing/2014/main" id="{4CEF7CEA-8372-461E-ABC1-0C75799EFF20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23">
            <a:extLst>
              <a:ext uri="{FF2B5EF4-FFF2-40B4-BE49-F238E27FC236}">
                <a16:creationId xmlns:a16="http://schemas.microsoft.com/office/drawing/2014/main" id="{0EABC0F8-9F9F-407C-9A60-AA965D642AF8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24">
            <a:extLst>
              <a:ext uri="{FF2B5EF4-FFF2-40B4-BE49-F238E27FC236}">
                <a16:creationId xmlns:a16="http://schemas.microsoft.com/office/drawing/2014/main" id="{DAD896FE-E9AB-48C8-8C8A-00C50ECD1EB0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25">
            <a:extLst>
              <a:ext uri="{FF2B5EF4-FFF2-40B4-BE49-F238E27FC236}">
                <a16:creationId xmlns:a16="http://schemas.microsoft.com/office/drawing/2014/main" id="{F89134AE-66E8-4F47-A3E5-FE5274287FCF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26">
            <a:extLst>
              <a:ext uri="{FF2B5EF4-FFF2-40B4-BE49-F238E27FC236}">
                <a16:creationId xmlns:a16="http://schemas.microsoft.com/office/drawing/2014/main" id="{9007B988-EC3A-402D-A5B9-27BC4154EC7F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jeni pravokotnik 29">
            <a:extLst>
              <a:ext uri="{FF2B5EF4-FFF2-40B4-BE49-F238E27FC236}">
                <a16:creationId xmlns:a16="http://schemas.microsoft.com/office/drawing/2014/main" id="{CAFE59B1-4713-4BD7-AA3F-A89C6AF90876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jeni pravokotnik 30">
            <a:extLst>
              <a:ext uri="{FF2B5EF4-FFF2-40B4-BE49-F238E27FC236}">
                <a16:creationId xmlns:a16="http://schemas.microsoft.com/office/drawing/2014/main" id="{0C0EE411-50D9-462E-B93F-A401CB3CDA7C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avokotnik 6">
            <a:extLst>
              <a:ext uri="{FF2B5EF4-FFF2-40B4-BE49-F238E27FC236}">
                <a16:creationId xmlns:a16="http://schemas.microsoft.com/office/drawing/2014/main" id="{ABDE38D0-26A1-472D-9A1E-29AA01C8111F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ravokotnik 9">
            <a:extLst>
              <a:ext uri="{FF2B5EF4-FFF2-40B4-BE49-F238E27FC236}">
                <a16:creationId xmlns:a16="http://schemas.microsoft.com/office/drawing/2014/main" id="{0C2B4E6C-C774-4916-ACCA-C747FF60AE11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avokotnik 10">
            <a:extLst>
              <a:ext uri="{FF2B5EF4-FFF2-40B4-BE49-F238E27FC236}">
                <a16:creationId xmlns:a16="http://schemas.microsoft.com/office/drawing/2014/main" id="{CB102838-FB28-4517-97CD-DBD3C4F5BC99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Pravokotnik 18">
            <a:extLst>
              <a:ext uri="{FF2B5EF4-FFF2-40B4-BE49-F238E27FC236}">
                <a16:creationId xmlns:a16="http://schemas.microsoft.com/office/drawing/2014/main" id="{2F76D375-8792-45F9-B268-76110392BFB0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17" name="Ograda datuma 27">
            <a:extLst>
              <a:ext uri="{FF2B5EF4-FFF2-40B4-BE49-F238E27FC236}">
                <a16:creationId xmlns:a16="http://schemas.microsoft.com/office/drawing/2014/main" id="{505C0DA9-4058-4B75-A351-3F14A490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C2F48-C126-4A1C-8A68-87C3C5CF8F8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8" name="Ograda noge 16">
            <a:extLst>
              <a:ext uri="{FF2B5EF4-FFF2-40B4-BE49-F238E27FC236}">
                <a16:creationId xmlns:a16="http://schemas.microsoft.com/office/drawing/2014/main" id="{17E6B612-0312-4035-9092-CE0082DC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9" name="Ograda številke diapozitiva 28">
            <a:extLst>
              <a:ext uri="{FF2B5EF4-FFF2-40B4-BE49-F238E27FC236}">
                <a16:creationId xmlns:a16="http://schemas.microsoft.com/office/drawing/2014/main" id="{594128C2-58E7-4972-B11F-F9C48E96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580BBD-5DF0-4E44-A412-8D47F9888A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2722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1EF12981-7F82-4408-8FE0-71E46B07E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E1C2-1587-41B5-9F67-E372E24D8D5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A638CFA2-B53C-43AA-8635-A34AE8E7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FD00883F-8583-4CCA-A81A-819A92E0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42603-4C69-49C8-A676-E147C76950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959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B9FAFB9B-A13B-452E-A9A8-B132905C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5B0EF-EAB1-4C5C-ABE1-23FB72049E6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DCA70836-78F8-4675-9883-74DB084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BFA85B25-494B-48F7-A509-315AA22E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BE67F-AF4D-44F6-8FDC-1DDE239233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6506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7B0A2124-B2F9-4B37-9A4C-4867AD6D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351E-8D9D-44C8-AAD3-59E4FB400D6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CE2335B0-E15C-45EF-949A-00BBBE50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9148C361-29C1-437A-8C99-F73D060D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94952-DAFE-4EBA-9F47-C16AD1251A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6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39EC3418-6059-4AD4-A364-39179826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1A68-0623-4854-98CA-838D2EC59E7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24C16601-9D7B-42AD-B627-2996FC69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8053ECD4-4041-4670-B15B-1D8067C6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45A56-953B-483F-84B9-E4274C7DD8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511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E2892E6B-E170-4F47-9BE2-9EA4A81D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798E-1F13-4CA4-83FF-E9B831C1C9F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31FA2ED9-7875-4E44-88AA-F3448FCB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A863DFEF-2BF0-4D62-9F67-7460ED8E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406DB-0976-4D80-8FFB-7EC683B0FC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332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25">
            <a:extLst>
              <a:ext uri="{FF2B5EF4-FFF2-40B4-BE49-F238E27FC236}">
                <a16:creationId xmlns:a16="http://schemas.microsoft.com/office/drawing/2014/main" id="{206A67CE-242A-42A0-8670-B6CE6BE2E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9CC0E7-C187-4DC0-A226-24D72DD1138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številke diapozitiva 26">
            <a:extLst>
              <a:ext uri="{FF2B5EF4-FFF2-40B4-BE49-F238E27FC236}">
                <a16:creationId xmlns:a16="http://schemas.microsoft.com/office/drawing/2014/main" id="{E8344FF7-685B-43E2-88EB-BF4C1C00C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93EED9-DE57-439F-8185-D20B309ED4C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Ograda noge 27">
            <a:extLst>
              <a:ext uri="{FF2B5EF4-FFF2-40B4-BE49-F238E27FC236}">
                <a16:creationId xmlns:a16="http://schemas.microsoft.com/office/drawing/2014/main" id="{E03CD68B-544B-4028-8F37-923C4991C4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511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6380E686-4FC7-4228-8935-93F6F634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D6F0D-D8DB-4B67-BBDB-EFFD23160F9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DCD36F0B-22BF-4CE8-8949-47E0187F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55645F31-4BA4-4911-9F74-0684BA95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3EDC9-840E-47DB-B4F8-5C75DE5F7B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039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11374911-6950-4BA0-B112-A1CD7B14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4310-486A-4DA5-8ACA-9DACD7158B2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E46658CA-6DCA-47DF-8D77-C6638E92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22D6F4F3-DA28-4C2D-97B1-4B584DB4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751CF-1F29-4B37-843E-F59B11296C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121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477F94AD-4AB7-43F1-B41A-930A04F2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0482D-6FA8-4EF8-9C12-1B17D00E6B4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C6D47763-C934-4B10-8330-3E0516A4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AF96FBF5-54EC-45D7-83F0-4B310495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DA46C-9386-4F97-A5E9-DE6B5EF5F0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038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3657ECBE-6680-477F-9FFC-AF529687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3136-B1C5-452F-9730-DD95FD21237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9939DB99-E657-4AE5-81C0-BE04F3DA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1B8272D7-70C0-4E3D-87F9-36836139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A6BC8-EC01-4FCD-A4F2-B67FE00489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5471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otnik 27">
            <a:extLst>
              <a:ext uri="{FF2B5EF4-FFF2-40B4-BE49-F238E27FC236}">
                <a16:creationId xmlns:a16="http://schemas.microsoft.com/office/drawing/2014/main" id="{6E7EADB8-E1BE-405A-9A94-73F7AC96EA0C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CA74733F-B7FC-4DD9-8775-68DF721CBD00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Pravokotnik 29">
            <a:extLst>
              <a:ext uri="{FF2B5EF4-FFF2-40B4-BE49-F238E27FC236}">
                <a16:creationId xmlns:a16="http://schemas.microsoft.com/office/drawing/2014/main" id="{2CCB50B4-95A5-45B7-ABFB-5653A37BA2F2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F0D87841-E46B-4481-BE4A-826D234E0C62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Pravokotnik 31">
            <a:extLst>
              <a:ext uri="{FF2B5EF4-FFF2-40B4-BE49-F238E27FC236}">
                <a16:creationId xmlns:a16="http://schemas.microsoft.com/office/drawing/2014/main" id="{6E86B1DD-077E-4FA7-8813-9DD6C454DED4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jeni pravokotnik 32">
            <a:extLst>
              <a:ext uri="{FF2B5EF4-FFF2-40B4-BE49-F238E27FC236}">
                <a16:creationId xmlns:a16="http://schemas.microsoft.com/office/drawing/2014/main" id="{96C86B10-D53E-423E-87A4-51349B416D23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jeni pravokotnik 33">
            <a:extLst>
              <a:ext uri="{FF2B5EF4-FFF2-40B4-BE49-F238E27FC236}">
                <a16:creationId xmlns:a16="http://schemas.microsoft.com/office/drawing/2014/main" id="{87E53679-BB40-44FB-BEBB-9E214EC10E26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Pravokotnik 34">
            <a:extLst>
              <a:ext uri="{FF2B5EF4-FFF2-40B4-BE49-F238E27FC236}">
                <a16:creationId xmlns:a16="http://schemas.microsoft.com/office/drawing/2014/main" id="{8C367AC2-A3F6-4D1F-A2E4-B0BBE049FDEC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Pravokotnik 35">
            <a:extLst>
              <a:ext uri="{FF2B5EF4-FFF2-40B4-BE49-F238E27FC236}">
                <a16:creationId xmlns:a16="http://schemas.microsoft.com/office/drawing/2014/main" id="{98F6377B-EB2B-45A6-9E64-9EDF0967A385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Pravokotnik 36">
            <a:extLst>
              <a:ext uri="{FF2B5EF4-FFF2-40B4-BE49-F238E27FC236}">
                <a16:creationId xmlns:a16="http://schemas.microsoft.com/office/drawing/2014/main" id="{747274A0-CB64-44C2-A3F4-25A84C97A974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Pravokotnik 37">
            <a:extLst>
              <a:ext uri="{FF2B5EF4-FFF2-40B4-BE49-F238E27FC236}">
                <a16:creationId xmlns:a16="http://schemas.microsoft.com/office/drawing/2014/main" id="{88C13B27-0D54-45AF-9702-1B4DA2F0DAB0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Pravokotnik 38">
            <a:extLst>
              <a:ext uri="{FF2B5EF4-FFF2-40B4-BE49-F238E27FC236}">
                <a16:creationId xmlns:a16="http://schemas.microsoft.com/office/drawing/2014/main" id="{9F7086AC-0503-4284-8C86-305AF8D62E2D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Pravokotnik 39">
            <a:extLst>
              <a:ext uri="{FF2B5EF4-FFF2-40B4-BE49-F238E27FC236}">
                <a16:creationId xmlns:a16="http://schemas.microsoft.com/office/drawing/2014/main" id="{693B9D54-B62D-470C-A0D3-DFA27F7DF4BA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Ograda naslova 21">
            <a:extLst>
              <a:ext uri="{FF2B5EF4-FFF2-40B4-BE49-F238E27FC236}">
                <a16:creationId xmlns:a16="http://schemas.microsoft.com/office/drawing/2014/main" id="{3D50F03B-C013-450D-9838-15FA0835A4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40" name="Ograda besedila 12">
            <a:extLst>
              <a:ext uri="{FF2B5EF4-FFF2-40B4-BE49-F238E27FC236}">
                <a16:creationId xmlns:a16="http://schemas.microsoft.com/office/drawing/2014/main" id="{4FB2780A-929B-4F0E-B42A-A5C09085B4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30A9B2E7-3F07-45F8-984E-EEDABA816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07D11E-72B9-43BE-83DD-108E3C75D97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F5A72BEE-FF2E-403C-BBD2-F82C0B991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C61C9067-A38A-475B-8E6A-2329CD36B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AB6EDBD8-A6E6-466E-A569-1C2FF6EC0E7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88" r:id="rId3"/>
    <p:sldLayoutId id="2147483689" r:id="rId4"/>
    <p:sldLayoutId id="2147483696" r:id="rId5"/>
    <p:sldLayoutId id="2147483697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E730EB45-8C69-462A-BF16-CFDB1FCEE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r>
              <a:rPr lang="sl-SI" altLang="sl-SI">
                <a:solidFill>
                  <a:srgbClr val="00B0F0"/>
                </a:solidFill>
              </a:rPr>
              <a:t>GEOGRAFIJA</a:t>
            </a:r>
          </a:p>
        </p:txBody>
      </p:sp>
      <p:sp>
        <p:nvSpPr>
          <p:cNvPr id="5123" name="Podnaslov 2">
            <a:extLst>
              <a:ext uri="{FF2B5EF4-FFF2-40B4-BE49-F238E27FC236}">
                <a16:creationId xmlns:a16="http://schemas.microsoft.com/office/drawing/2014/main" id="{95EAE327-5232-466A-A691-45668A102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/>
            <a:r>
              <a:rPr lang="sl-SI" altLang="sl-SI">
                <a:solidFill>
                  <a:srgbClr val="00B0F0"/>
                </a:solidFill>
              </a:rPr>
              <a:t>SLOVENIJA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lika 1" descr="PicsArt_1358117416209.jpg">
            <a:extLst>
              <a:ext uri="{FF2B5EF4-FFF2-40B4-BE49-F238E27FC236}">
                <a16:creationId xmlns:a16="http://schemas.microsoft.com/office/drawing/2014/main" id="{6E0F2724-C725-4315-B90F-1D41C53BC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91440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2F637A71-226C-4AC0-8C93-BDE4EA1B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KMETIJSTVO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04171381-38E2-4D2A-8905-675A598A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929188"/>
          </a:xfrm>
        </p:spPr>
        <p:txBody>
          <a:bodyPr/>
          <a:lstStyle/>
          <a:p>
            <a:r>
              <a:rPr lang="sl-SI" altLang="sl-SI"/>
              <a:t>Omejitve,  samo 20% kmetovalne površine</a:t>
            </a:r>
          </a:p>
          <a:p>
            <a:r>
              <a:rPr lang="sl-SI" altLang="sl-SI"/>
              <a:t>Problem: strmo površje,mokrato,naselja, promet</a:t>
            </a:r>
          </a:p>
          <a:p>
            <a:r>
              <a:rPr lang="sl-SI" altLang="sl-SI"/>
              <a:t>Panoga mogoča v manjših količinah</a:t>
            </a:r>
          </a:p>
          <a:p>
            <a:r>
              <a:rPr lang="sl-SI" altLang="sl-SI"/>
              <a:t>Intenzivno(manofakturno) kmetijstvo ni mogoče</a:t>
            </a:r>
          </a:p>
          <a:p>
            <a:r>
              <a:rPr lang="sl-SI" altLang="sl-SI"/>
              <a:t>Biokmetovanje (sonarno)</a:t>
            </a:r>
          </a:p>
          <a:p>
            <a:r>
              <a:rPr lang="sl-SI" altLang="sl-SI"/>
              <a:t>V hribovitih pobočjih živinoreja</a:t>
            </a:r>
          </a:p>
          <a:p>
            <a:r>
              <a:rPr lang="sl-SI" altLang="sl-SI"/>
              <a:t>Ločimo: primorsko, hribovsko, ravninsko, gričevnato, gorsko</a:t>
            </a:r>
          </a:p>
          <a:p>
            <a:r>
              <a:rPr lang="sl-SI" altLang="sl-SI"/>
              <a:t>Še ne dolgo nazaj je bil to način življenja, sedaj le še ljubitelsko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7A4DEA6E-7476-49CD-B30C-BCF861B0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066800"/>
          </a:xfrm>
        </p:spPr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MAKROREGIJE SLOVENIJE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ACDE7B07-2CDE-4054-976B-BC32CAB94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324350"/>
          </a:xfrm>
        </p:spPr>
        <p:txBody>
          <a:bodyPr/>
          <a:lstStyle/>
          <a:p>
            <a:r>
              <a:rPr lang="sl-SI" altLang="sl-SI">
                <a:solidFill>
                  <a:srgbClr val="0070C0"/>
                </a:solidFill>
              </a:rPr>
              <a:t>ALPSKI SVET </a:t>
            </a:r>
            <a:r>
              <a:rPr lang="sl-SI" altLang="sl-SI"/>
              <a:t>svet nad gozdno mejo: ruševje, tundra</a:t>
            </a:r>
          </a:p>
          <a:p>
            <a:r>
              <a:rPr lang="sl-SI" altLang="sl-SI">
                <a:solidFill>
                  <a:srgbClr val="0070C0"/>
                </a:solidFill>
              </a:rPr>
              <a:t>PANONSKI SVET </a:t>
            </a:r>
            <a:r>
              <a:rPr lang="sl-SI" altLang="sl-SI"/>
              <a:t>vinogradi, naselja na vrhu gričevja in na ravninah</a:t>
            </a:r>
          </a:p>
          <a:p>
            <a:r>
              <a:rPr lang="sl-SI" altLang="sl-SI">
                <a:solidFill>
                  <a:srgbClr val="0070C0"/>
                </a:solidFill>
              </a:rPr>
              <a:t>DINARSKO-KRAŠKI SVET </a:t>
            </a:r>
            <a:r>
              <a:rPr lang="sl-SI" altLang="sl-SI"/>
              <a:t>značilna vinska trta, terra rossa, presihajoče jezero, jame</a:t>
            </a:r>
          </a:p>
          <a:p>
            <a:r>
              <a:rPr lang="sl-SI" altLang="sl-SI">
                <a:solidFill>
                  <a:srgbClr val="0070C0"/>
                </a:solidFill>
              </a:rPr>
              <a:t>PRIMORSKI SVET </a:t>
            </a:r>
            <a:r>
              <a:rPr lang="sl-SI" altLang="sl-SI"/>
              <a:t>morje, luka Koper, kamnina fliš-usedline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lika 3" descr="PicsArt_1358117472904.jpg">
            <a:extLst>
              <a:ext uri="{FF2B5EF4-FFF2-40B4-BE49-F238E27FC236}">
                <a16:creationId xmlns:a16="http://schemas.microsoft.com/office/drawing/2014/main" id="{2DCF9684-1273-4EE6-A3B1-9163303B7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714375"/>
            <a:ext cx="9136062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>
            <a:extLst>
              <a:ext uri="{FF2B5EF4-FFF2-40B4-BE49-F238E27FC236}">
                <a16:creationId xmlns:a16="http://schemas.microsoft.com/office/drawing/2014/main" id="{1A5C07C9-DE98-43D5-8A73-A55F60311D92}"/>
              </a:ext>
            </a:extLst>
          </p:cNvPr>
          <p:cNvSpPr/>
          <p:nvPr/>
        </p:nvSpPr>
        <p:spPr>
          <a:xfrm>
            <a:off x="2928926" y="857232"/>
            <a:ext cx="2500330" cy="164307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i="1" dirty="0">
                <a:solidFill>
                  <a:srgbClr val="FF0000"/>
                </a:solidFill>
                <a:latin typeface="+mj-lt"/>
              </a:rPr>
              <a:t>ALPSKI SVET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E37BC424-2D72-48A6-A28E-35E9E57B2113}"/>
              </a:ext>
            </a:extLst>
          </p:cNvPr>
          <p:cNvSpPr/>
          <p:nvPr/>
        </p:nvSpPr>
        <p:spPr>
          <a:xfrm>
            <a:off x="357158" y="785794"/>
            <a:ext cx="2286016" cy="7858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Predalpski svet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EA4A7076-862F-4EE1-A44F-833757128B41}"/>
              </a:ext>
            </a:extLst>
          </p:cNvPr>
          <p:cNvSpPr/>
          <p:nvPr/>
        </p:nvSpPr>
        <p:spPr>
          <a:xfrm>
            <a:off x="5929322" y="714356"/>
            <a:ext cx="2571768" cy="9286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Pravi alpski</a:t>
            </a:r>
          </a:p>
        </p:txBody>
      </p:sp>
      <p:cxnSp>
        <p:nvCxnSpPr>
          <p:cNvPr id="8" name="Raven puščični konektor 7">
            <a:extLst>
              <a:ext uri="{FF2B5EF4-FFF2-40B4-BE49-F238E27FC236}">
                <a16:creationId xmlns:a16="http://schemas.microsoft.com/office/drawing/2014/main" id="{78C96851-1F94-4A73-82D1-86DF21CA59F1}"/>
              </a:ext>
            </a:extLst>
          </p:cNvPr>
          <p:cNvCxnSpPr/>
          <p:nvPr/>
        </p:nvCxnSpPr>
        <p:spPr>
          <a:xfrm flipV="1">
            <a:off x="5286375" y="1214438"/>
            <a:ext cx="42862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>
            <a:extLst>
              <a:ext uri="{FF2B5EF4-FFF2-40B4-BE49-F238E27FC236}">
                <a16:creationId xmlns:a16="http://schemas.microsoft.com/office/drawing/2014/main" id="{5E0F426A-B66F-4272-8A9B-E024E3690FB0}"/>
              </a:ext>
            </a:extLst>
          </p:cNvPr>
          <p:cNvCxnSpPr/>
          <p:nvPr/>
        </p:nvCxnSpPr>
        <p:spPr>
          <a:xfrm rot="10800000">
            <a:off x="2714625" y="1000125"/>
            <a:ext cx="50006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konektor 11">
            <a:extLst>
              <a:ext uri="{FF2B5EF4-FFF2-40B4-BE49-F238E27FC236}">
                <a16:creationId xmlns:a16="http://schemas.microsoft.com/office/drawing/2014/main" id="{E4CA69A5-EBA8-428D-9A4C-FA9B1BBEF034}"/>
              </a:ext>
            </a:extLst>
          </p:cNvPr>
          <p:cNvCxnSpPr/>
          <p:nvPr/>
        </p:nvCxnSpPr>
        <p:spPr>
          <a:xfrm rot="5400000">
            <a:off x="142875" y="1785938"/>
            <a:ext cx="100012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konektor 13">
            <a:extLst>
              <a:ext uri="{FF2B5EF4-FFF2-40B4-BE49-F238E27FC236}">
                <a16:creationId xmlns:a16="http://schemas.microsoft.com/office/drawing/2014/main" id="{26247A36-E51D-4BE2-8FA5-FF5F6CB67F49}"/>
              </a:ext>
            </a:extLst>
          </p:cNvPr>
          <p:cNvCxnSpPr/>
          <p:nvPr/>
        </p:nvCxnSpPr>
        <p:spPr>
          <a:xfrm rot="16200000" flipH="1">
            <a:off x="1393032" y="1321594"/>
            <a:ext cx="1071562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aobljeni pravokotnik 14">
            <a:extLst>
              <a:ext uri="{FF2B5EF4-FFF2-40B4-BE49-F238E27FC236}">
                <a16:creationId xmlns:a16="http://schemas.microsoft.com/office/drawing/2014/main" id="{B0815784-13A9-42AF-87A7-32942A7054BD}"/>
              </a:ext>
            </a:extLst>
          </p:cNvPr>
          <p:cNvSpPr/>
          <p:nvPr/>
        </p:nvSpPr>
        <p:spPr>
          <a:xfrm>
            <a:off x="0" y="2500313"/>
            <a:ext cx="1714500" cy="50006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FFC000"/>
                </a:solidFill>
              </a:rPr>
              <a:t>Ljubljanska kotlina</a:t>
            </a:r>
          </a:p>
        </p:txBody>
      </p:sp>
      <p:sp>
        <p:nvSpPr>
          <p:cNvPr id="16" name="Zaobljeni pravokotnik 15">
            <a:extLst>
              <a:ext uri="{FF2B5EF4-FFF2-40B4-BE49-F238E27FC236}">
                <a16:creationId xmlns:a16="http://schemas.microsoft.com/office/drawing/2014/main" id="{A79C9494-442B-4FBD-AC0B-6D1031333FE7}"/>
              </a:ext>
            </a:extLst>
          </p:cNvPr>
          <p:cNvSpPr/>
          <p:nvPr/>
        </p:nvSpPr>
        <p:spPr>
          <a:xfrm>
            <a:off x="2000250" y="2428875"/>
            <a:ext cx="1428750" cy="7143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FFC000"/>
                </a:solidFill>
              </a:rPr>
              <a:t>Predalpsko hribovje</a:t>
            </a:r>
          </a:p>
        </p:txBody>
      </p:sp>
      <p:sp>
        <p:nvSpPr>
          <p:cNvPr id="17" name="Zaobljeni pravokotnik 16">
            <a:extLst>
              <a:ext uri="{FF2B5EF4-FFF2-40B4-BE49-F238E27FC236}">
                <a16:creationId xmlns:a16="http://schemas.microsoft.com/office/drawing/2014/main" id="{C8EEA6E8-304F-4D7F-8239-B8C3D93E2921}"/>
              </a:ext>
            </a:extLst>
          </p:cNvPr>
          <p:cNvSpPr/>
          <p:nvPr/>
        </p:nvSpPr>
        <p:spPr>
          <a:xfrm>
            <a:off x="5286375" y="2071688"/>
            <a:ext cx="1500188" cy="7143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>
                <a:solidFill>
                  <a:srgbClr val="92D050"/>
                </a:solidFill>
              </a:rPr>
              <a:t>karavanke</a:t>
            </a:r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18" name="Zaobljeni pravokotnik 17">
            <a:extLst>
              <a:ext uri="{FF2B5EF4-FFF2-40B4-BE49-F238E27FC236}">
                <a16:creationId xmlns:a16="http://schemas.microsoft.com/office/drawing/2014/main" id="{44FFF9A5-DCF6-4201-A031-E8D5122C576A}"/>
              </a:ext>
            </a:extLst>
          </p:cNvPr>
          <p:cNvSpPr/>
          <p:nvPr/>
        </p:nvSpPr>
        <p:spPr>
          <a:xfrm>
            <a:off x="7643813" y="1785938"/>
            <a:ext cx="1500187" cy="5715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92D050"/>
                </a:solidFill>
              </a:rPr>
              <a:t>Julijske </a:t>
            </a:r>
            <a:r>
              <a:rPr lang="sl-SI" dirty="0" err="1">
                <a:solidFill>
                  <a:srgbClr val="92D050"/>
                </a:solidFill>
              </a:rPr>
              <a:t>alpe</a:t>
            </a:r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19" name="Zaobljeni pravokotnik 18">
            <a:extLst>
              <a:ext uri="{FF2B5EF4-FFF2-40B4-BE49-F238E27FC236}">
                <a16:creationId xmlns:a16="http://schemas.microsoft.com/office/drawing/2014/main" id="{3E3DC82F-143B-4EA5-BB1F-8CEE4359C829}"/>
              </a:ext>
            </a:extLst>
          </p:cNvPr>
          <p:cNvSpPr/>
          <p:nvPr/>
        </p:nvSpPr>
        <p:spPr>
          <a:xfrm>
            <a:off x="7072313" y="2643188"/>
            <a:ext cx="1785937" cy="92868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92D050"/>
                </a:solidFill>
              </a:rPr>
              <a:t>Kamniško savinske </a:t>
            </a:r>
            <a:r>
              <a:rPr lang="sl-SI" dirty="0" err="1">
                <a:solidFill>
                  <a:srgbClr val="92D050"/>
                </a:solidFill>
              </a:rPr>
              <a:t>alpe</a:t>
            </a:r>
            <a:endParaRPr lang="sl-SI" dirty="0">
              <a:solidFill>
                <a:srgbClr val="92D050"/>
              </a:solidFill>
            </a:endParaRPr>
          </a:p>
        </p:txBody>
      </p:sp>
      <p:cxnSp>
        <p:nvCxnSpPr>
          <p:cNvPr id="21" name="Raven puščični konektor 20">
            <a:extLst>
              <a:ext uri="{FF2B5EF4-FFF2-40B4-BE49-F238E27FC236}">
                <a16:creationId xmlns:a16="http://schemas.microsoft.com/office/drawing/2014/main" id="{3F975EC7-84A4-4D0E-9100-B8524222663E}"/>
              </a:ext>
            </a:extLst>
          </p:cNvPr>
          <p:cNvCxnSpPr/>
          <p:nvPr/>
        </p:nvCxnSpPr>
        <p:spPr>
          <a:xfrm rot="5400000">
            <a:off x="5929313" y="1571625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konektor 22">
            <a:extLst>
              <a:ext uri="{FF2B5EF4-FFF2-40B4-BE49-F238E27FC236}">
                <a16:creationId xmlns:a16="http://schemas.microsoft.com/office/drawing/2014/main" id="{B7FAB3E2-25E4-4381-A887-35382272CE5B}"/>
              </a:ext>
            </a:extLst>
          </p:cNvPr>
          <p:cNvCxnSpPr/>
          <p:nvPr/>
        </p:nvCxnSpPr>
        <p:spPr>
          <a:xfrm rot="16200000" flipH="1">
            <a:off x="7358063" y="1714500"/>
            <a:ext cx="28575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konektor 24">
            <a:extLst>
              <a:ext uri="{FF2B5EF4-FFF2-40B4-BE49-F238E27FC236}">
                <a16:creationId xmlns:a16="http://schemas.microsoft.com/office/drawing/2014/main" id="{AF7FB9A6-073F-4CB9-9F10-3C58FA86F1F2}"/>
              </a:ext>
            </a:extLst>
          </p:cNvPr>
          <p:cNvCxnSpPr/>
          <p:nvPr/>
        </p:nvCxnSpPr>
        <p:spPr>
          <a:xfrm rot="16200000" flipH="1">
            <a:off x="6500813" y="1643062"/>
            <a:ext cx="1214438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konektor 28">
            <a:extLst>
              <a:ext uri="{FF2B5EF4-FFF2-40B4-BE49-F238E27FC236}">
                <a16:creationId xmlns:a16="http://schemas.microsoft.com/office/drawing/2014/main" id="{553E7C16-4997-497C-A30A-8BC7FF17A5CC}"/>
              </a:ext>
            </a:extLst>
          </p:cNvPr>
          <p:cNvCxnSpPr/>
          <p:nvPr/>
        </p:nvCxnSpPr>
        <p:spPr>
          <a:xfrm rot="10800000" flipV="1">
            <a:off x="1214438" y="3143250"/>
            <a:ext cx="1000125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uščični konektor 30">
            <a:extLst>
              <a:ext uri="{FF2B5EF4-FFF2-40B4-BE49-F238E27FC236}">
                <a16:creationId xmlns:a16="http://schemas.microsoft.com/office/drawing/2014/main" id="{0CFEA018-A6D3-4A9B-A05E-E0101CED582F}"/>
              </a:ext>
            </a:extLst>
          </p:cNvPr>
          <p:cNvCxnSpPr/>
          <p:nvPr/>
        </p:nvCxnSpPr>
        <p:spPr>
          <a:xfrm rot="16200000" flipH="1">
            <a:off x="2643187" y="3357563"/>
            <a:ext cx="71437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puščični konektor 32">
            <a:extLst>
              <a:ext uri="{FF2B5EF4-FFF2-40B4-BE49-F238E27FC236}">
                <a16:creationId xmlns:a16="http://schemas.microsoft.com/office/drawing/2014/main" id="{46E60542-4E4E-498C-8246-13FB71F9F5F2}"/>
              </a:ext>
            </a:extLst>
          </p:cNvPr>
          <p:cNvCxnSpPr/>
          <p:nvPr/>
        </p:nvCxnSpPr>
        <p:spPr>
          <a:xfrm>
            <a:off x="3214688" y="3000375"/>
            <a:ext cx="1785937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aobljeni pravokotnik 33">
            <a:extLst>
              <a:ext uri="{FF2B5EF4-FFF2-40B4-BE49-F238E27FC236}">
                <a16:creationId xmlns:a16="http://schemas.microsoft.com/office/drawing/2014/main" id="{D238BDF3-1739-47F2-9586-DC3D640FC2DC}"/>
              </a:ext>
            </a:extLst>
          </p:cNvPr>
          <p:cNvSpPr/>
          <p:nvPr/>
        </p:nvSpPr>
        <p:spPr>
          <a:xfrm>
            <a:off x="142844" y="4000504"/>
            <a:ext cx="1428760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>
                <a:solidFill>
                  <a:srgbClr val="00B0F0"/>
                </a:solidFill>
              </a:rPr>
              <a:t>Vzhodno (posavsko)</a:t>
            </a:r>
          </a:p>
        </p:txBody>
      </p:sp>
      <p:sp>
        <p:nvSpPr>
          <p:cNvPr id="35" name="Zaobljeni pravokotnik 34">
            <a:extLst>
              <a:ext uri="{FF2B5EF4-FFF2-40B4-BE49-F238E27FC236}">
                <a16:creationId xmlns:a16="http://schemas.microsoft.com/office/drawing/2014/main" id="{5027D539-2462-4B0A-BAE5-9591A60AE220}"/>
              </a:ext>
            </a:extLst>
          </p:cNvPr>
          <p:cNvSpPr/>
          <p:nvPr/>
        </p:nvSpPr>
        <p:spPr>
          <a:xfrm>
            <a:off x="2571736" y="3929066"/>
            <a:ext cx="1643074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>
                <a:solidFill>
                  <a:srgbClr val="00B0F0"/>
                </a:solidFill>
              </a:rPr>
              <a:t>zahodno</a:t>
            </a:r>
          </a:p>
        </p:txBody>
      </p:sp>
      <p:sp>
        <p:nvSpPr>
          <p:cNvPr id="36" name="Zaobljeni pravokotnik 35">
            <a:extLst>
              <a:ext uri="{FF2B5EF4-FFF2-40B4-BE49-F238E27FC236}">
                <a16:creationId xmlns:a16="http://schemas.microsoft.com/office/drawing/2014/main" id="{48A64CD3-0CF0-45D3-94D2-CE2D3427BBB8}"/>
              </a:ext>
            </a:extLst>
          </p:cNvPr>
          <p:cNvSpPr/>
          <p:nvPr/>
        </p:nvSpPr>
        <p:spPr>
          <a:xfrm>
            <a:off x="4786314" y="3429000"/>
            <a:ext cx="2214578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 err="1">
                <a:solidFill>
                  <a:srgbClr val="00B0F0"/>
                </a:solidFill>
              </a:rPr>
              <a:t>severnozahodno</a:t>
            </a:r>
            <a:endParaRPr lang="sl-SI" sz="1600" dirty="0">
              <a:solidFill>
                <a:srgbClr val="00B0F0"/>
              </a:solidFill>
            </a:endParaRPr>
          </a:p>
        </p:txBody>
      </p:sp>
      <p:sp>
        <p:nvSpPr>
          <p:cNvPr id="39" name="Zaobljeni pravokotnik 38">
            <a:extLst>
              <a:ext uri="{FF2B5EF4-FFF2-40B4-BE49-F238E27FC236}">
                <a16:creationId xmlns:a16="http://schemas.microsoft.com/office/drawing/2014/main" id="{B7070981-BB54-48B8-ACA7-C8DF189F38C4}"/>
              </a:ext>
            </a:extLst>
          </p:cNvPr>
          <p:cNvSpPr/>
          <p:nvPr/>
        </p:nvSpPr>
        <p:spPr>
          <a:xfrm>
            <a:off x="2286000" y="4786313"/>
            <a:ext cx="1285875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/>
              <a:t>tolminsko</a:t>
            </a:r>
          </a:p>
        </p:txBody>
      </p:sp>
      <p:sp>
        <p:nvSpPr>
          <p:cNvPr id="40" name="Zaobljeni pravokotnik 39">
            <a:extLst>
              <a:ext uri="{FF2B5EF4-FFF2-40B4-BE49-F238E27FC236}">
                <a16:creationId xmlns:a16="http://schemas.microsoft.com/office/drawing/2014/main" id="{4443761E-F9A4-425F-99DF-7D4AA0074E02}"/>
              </a:ext>
            </a:extLst>
          </p:cNvPr>
          <p:cNvSpPr/>
          <p:nvPr/>
        </p:nvSpPr>
        <p:spPr>
          <a:xfrm>
            <a:off x="571500" y="5643563"/>
            <a:ext cx="1357313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/>
              <a:t>Cerkljansko hribovje</a:t>
            </a:r>
          </a:p>
        </p:txBody>
      </p:sp>
      <p:sp>
        <p:nvSpPr>
          <p:cNvPr id="41" name="Zaobljeni pravokotnik 40">
            <a:extLst>
              <a:ext uri="{FF2B5EF4-FFF2-40B4-BE49-F238E27FC236}">
                <a16:creationId xmlns:a16="http://schemas.microsoft.com/office/drawing/2014/main" id="{38631714-EE58-4649-8D5E-E6F388FCD332}"/>
              </a:ext>
            </a:extLst>
          </p:cNvPr>
          <p:cNvSpPr/>
          <p:nvPr/>
        </p:nvSpPr>
        <p:spPr>
          <a:xfrm>
            <a:off x="2357438" y="5715000"/>
            <a:ext cx="1928812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/>
              <a:t>Škofjeloško hribovje</a:t>
            </a:r>
          </a:p>
        </p:txBody>
      </p:sp>
      <p:cxnSp>
        <p:nvCxnSpPr>
          <p:cNvPr id="43" name="Raven puščični konektor 42">
            <a:extLst>
              <a:ext uri="{FF2B5EF4-FFF2-40B4-BE49-F238E27FC236}">
                <a16:creationId xmlns:a16="http://schemas.microsoft.com/office/drawing/2014/main" id="{FE8CA350-4D90-471E-A364-A6D828DEBA0C}"/>
              </a:ext>
            </a:extLst>
          </p:cNvPr>
          <p:cNvCxnSpPr/>
          <p:nvPr/>
        </p:nvCxnSpPr>
        <p:spPr>
          <a:xfrm rot="16200000" flipH="1">
            <a:off x="3107531" y="4964907"/>
            <a:ext cx="1285875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en puščični konektor 44">
            <a:extLst>
              <a:ext uri="{FF2B5EF4-FFF2-40B4-BE49-F238E27FC236}">
                <a16:creationId xmlns:a16="http://schemas.microsoft.com/office/drawing/2014/main" id="{2CDCF4E8-8D2B-40A3-8AEE-66A4A17A5ABA}"/>
              </a:ext>
            </a:extLst>
          </p:cNvPr>
          <p:cNvCxnSpPr/>
          <p:nvPr/>
        </p:nvCxnSpPr>
        <p:spPr>
          <a:xfrm rot="5400000">
            <a:off x="2821781" y="4393407"/>
            <a:ext cx="428625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aven puščični konektor 48">
            <a:extLst>
              <a:ext uri="{FF2B5EF4-FFF2-40B4-BE49-F238E27FC236}">
                <a16:creationId xmlns:a16="http://schemas.microsoft.com/office/drawing/2014/main" id="{D9DF4F0B-E591-42D0-B753-D52DEA6EE1D7}"/>
              </a:ext>
            </a:extLst>
          </p:cNvPr>
          <p:cNvCxnSpPr/>
          <p:nvPr/>
        </p:nvCxnSpPr>
        <p:spPr>
          <a:xfrm rot="5400000">
            <a:off x="1571626" y="4286250"/>
            <a:ext cx="1428750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aobljeni pravokotnik 49">
            <a:extLst>
              <a:ext uri="{FF2B5EF4-FFF2-40B4-BE49-F238E27FC236}">
                <a16:creationId xmlns:a16="http://schemas.microsoft.com/office/drawing/2014/main" id="{E4E919EB-82E5-417F-8C7B-B5CBE795DEF9}"/>
              </a:ext>
            </a:extLst>
          </p:cNvPr>
          <p:cNvSpPr/>
          <p:nvPr/>
        </p:nvSpPr>
        <p:spPr>
          <a:xfrm>
            <a:off x="4572000" y="4929188"/>
            <a:ext cx="142875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/>
              <a:t>Velenjska kotlina</a:t>
            </a:r>
          </a:p>
        </p:txBody>
      </p:sp>
      <p:sp>
        <p:nvSpPr>
          <p:cNvPr id="51" name="Zaobljeni pravokotnik 50">
            <a:extLst>
              <a:ext uri="{FF2B5EF4-FFF2-40B4-BE49-F238E27FC236}">
                <a16:creationId xmlns:a16="http://schemas.microsoft.com/office/drawing/2014/main" id="{37F7402C-47C8-43CE-A6F3-43215A053C6E}"/>
              </a:ext>
            </a:extLst>
          </p:cNvPr>
          <p:cNvSpPr/>
          <p:nvPr/>
        </p:nvSpPr>
        <p:spPr>
          <a:xfrm>
            <a:off x="5429250" y="4357688"/>
            <a:ext cx="1500188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/>
              <a:t>Zgornje savinska dolina</a:t>
            </a:r>
          </a:p>
        </p:txBody>
      </p:sp>
      <p:sp>
        <p:nvSpPr>
          <p:cNvPr id="52" name="Zaobljeni pravokotnik 51">
            <a:extLst>
              <a:ext uri="{FF2B5EF4-FFF2-40B4-BE49-F238E27FC236}">
                <a16:creationId xmlns:a16="http://schemas.microsoft.com/office/drawing/2014/main" id="{4217E374-3649-4C7E-805B-6DF04C1C0BB9}"/>
              </a:ext>
            </a:extLst>
          </p:cNvPr>
          <p:cNvSpPr/>
          <p:nvPr/>
        </p:nvSpPr>
        <p:spPr>
          <a:xfrm>
            <a:off x="7429500" y="4143375"/>
            <a:ext cx="1357313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/>
              <a:t>Vitanske </a:t>
            </a:r>
            <a:r>
              <a:rPr lang="sl-SI" sz="1200" dirty="0" err="1"/>
              <a:t>karavanke</a:t>
            </a:r>
            <a:endParaRPr lang="sl-SI" sz="1200" dirty="0"/>
          </a:p>
        </p:txBody>
      </p:sp>
      <p:sp>
        <p:nvSpPr>
          <p:cNvPr id="53" name="Zaobljeni pravokotnik 52">
            <a:extLst>
              <a:ext uri="{FF2B5EF4-FFF2-40B4-BE49-F238E27FC236}">
                <a16:creationId xmlns:a16="http://schemas.microsoft.com/office/drawing/2014/main" id="{817BA213-3A85-4D75-83E7-C14D246A8AE9}"/>
              </a:ext>
            </a:extLst>
          </p:cNvPr>
          <p:cNvSpPr/>
          <p:nvPr/>
        </p:nvSpPr>
        <p:spPr>
          <a:xfrm>
            <a:off x="7000875" y="4929188"/>
            <a:ext cx="1785938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/>
              <a:t>Pohorsko </a:t>
            </a:r>
            <a:r>
              <a:rPr lang="sl-SI" sz="1200" dirty="0" err="1"/>
              <a:t>podravje</a:t>
            </a:r>
            <a:endParaRPr lang="sl-SI" sz="1200" dirty="0"/>
          </a:p>
        </p:txBody>
      </p:sp>
      <p:cxnSp>
        <p:nvCxnSpPr>
          <p:cNvPr id="56" name="Raven puščični konektor 55">
            <a:extLst>
              <a:ext uri="{FF2B5EF4-FFF2-40B4-BE49-F238E27FC236}">
                <a16:creationId xmlns:a16="http://schemas.microsoft.com/office/drawing/2014/main" id="{AD31BECB-DE93-4FEF-AF56-EF5187755690}"/>
              </a:ext>
            </a:extLst>
          </p:cNvPr>
          <p:cNvCxnSpPr/>
          <p:nvPr/>
        </p:nvCxnSpPr>
        <p:spPr>
          <a:xfrm rot="5400000">
            <a:off x="4893469" y="4393407"/>
            <a:ext cx="642937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ven puščični konektor 57">
            <a:extLst>
              <a:ext uri="{FF2B5EF4-FFF2-40B4-BE49-F238E27FC236}">
                <a16:creationId xmlns:a16="http://schemas.microsoft.com/office/drawing/2014/main" id="{D20A73E2-DCB9-4AF8-B1EE-394328013D37}"/>
              </a:ext>
            </a:extLst>
          </p:cNvPr>
          <p:cNvCxnSpPr/>
          <p:nvPr/>
        </p:nvCxnSpPr>
        <p:spPr>
          <a:xfrm rot="5400000">
            <a:off x="5893594" y="4250532"/>
            <a:ext cx="14287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en puščični konektor 60">
            <a:extLst>
              <a:ext uri="{FF2B5EF4-FFF2-40B4-BE49-F238E27FC236}">
                <a16:creationId xmlns:a16="http://schemas.microsoft.com/office/drawing/2014/main" id="{737E6B80-92AE-4630-ADE3-672F5C8839CE}"/>
              </a:ext>
            </a:extLst>
          </p:cNvPr>
          <p:cNvCxnSpPr>
            <a:stCxn id="0" idx="3"/>
          </p:cNvCxnSpPr>
          <p:nvPr/>
        </p:nvCxnSpPr>
        <p:spPr>
          <a:xfrm>
            <a:off x="7000875" y="3786188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en puščični konektor 62">
            <a:extLst>
              <a:ext uri="{FF2B5EF4-FFF2-40B4-BE49-F238E27FC236}">
                <a16:creationId xmlns:a16="http://schemas.microsoft.com/office/drawing/2014/main" id="{1F87E978-AC58-4197-9A6A-EE9508901B04}"/>
              </a:ext>
            </a:extLst>
          </p:cNvPr>
          <p:cNvCxnSpPr/>
          <p:nvPr/>
        </p:nvCxnSpPr>
        <p:spPr>
          <a:xfrm rot="16200000" flipH="1">
            <a:off x="6822282" y="4250531"/>
            <a:ext cx="642938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aobljeni pravokotnik 63">
            <a:extLst>
              <a:ext uri="{FF2B5EF4-FFF2-40B4-BE49-F238E27FC236}">
                <a16:creationId xmlns:a16="http://schemas.microsoft.com/office/drawing/2014/main" id="{065A8B74-3F87-4D3E-9560-A8583F23224D}"/>
              </a:ext>
            </a:extLst>
          </p:cNvPr>
          <p:cNvSpPr/>
          <p:nvPr/>
        </p:nvSpPr>
        <p:spPr>
          <a:xfrm>
            <a:off x="5786438" y="5786438"/>
            <a:ext cx="1285875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dirty="0">
                <a:solidFill>
                  <a:srgbClr val="D61A7C"/>
                </a:solidFill>
              </a:rPr>
              <a:t>strojna</a:t>
            </a:r>
          </a:p>
        </p:txBody>
      </p:sp>
      <p:sp>
        <p:nvSpPr>
          <p:cNvPr id="65" name="Zaobljeni pravokotnik 64">
            <a:extLst>
              <a:ext uri="{FF2B5EF4-FFF2-40B4-BE49-F238E27FC236}">
                <a16:creationId xmlns:a16="http://schemas.microsoft.com/office/drawing/2014/main" id="{A39BDB3D-8E55-41F5-8123-37465DDEA454}"/>
              </a:ext>
            </a:extLst>
          </p:cNvPr>
          <p:cNvSpPr/>
          <p:nvPr/>
        </p:nvSpPr>
        <p:spPr>
          <a:xfrm>
            <a:off x="7358063" y="5786438"/>
            <a:ext cx="1285875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dirty="0">
                <a:solidFill>
                  <a:srgbClr val="D61A7C"/>
                </a:solidFill>
              </a:rPr>
              <a:t>Dravska dolina</a:t>
            </a:r>
          </a:p>
        </p:txBody>
      </p:sp>
      <p:sp>
        <p:nvSpPr>
          <p:cNvPr id="66" name="Zaobljeni pravokotnik 65">
            <a:extLst>
              <a:ext uri="{FF2B5EF4-FFF2-40B4-BE49-F238E27FC236}">
                <a16:creationId xmlns:a16="http://schemas.microsoft.com/office/drawing/2014/main" id="{9B0321BB-7E2F-47C9-B31F-32E6AF10B52F}"/>
              </a:ext>
            </a:extLst>
          </p:cNvPr>
          <p:cNvSpPr/>
          <p:nvPr/>
        </p:nvSpPr>
        <p:spPr>
          <a:xfrm>
            <a:off x="4643438" y="6357938"/>
            <a:ext cx="1500187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dirty="0" err="1">
                <a:solidFill>
                  <a:srgbClr val="D61A7C"/>
                </a:solidFill>
              </a:rPr>
              <a:t>pohorje</a:t>
            </a:r>
            <a:endParaRPr lang="sl-SI" sz="1000" dirty="0">
              <a:solidFill>
                <a:srgbClr val="D61A7C"/>
              </a:solidFill>
            </a:endParaRPr>
          </a:p>
        </p:txBody>
      </p:sp>
      <p:sp>
        <p:nvSpPr>
          <p:cNvPr id="67" name="Zaobljeni pravokotnik 66">
            <a:extLst>
              <a:ext uri="{FF2B5EF4-FFF2-40B4-BE49-F238E27FC236}">
                <a16:creationId xmlns:a16="http://schemas.microsoft.com/office/drawing/2014/main" id="{BA15FD51-4547-4EE0-BC52-448DB639A626}"/>
              </a:ext>
            </a:extLst>
          </p:cNvPr>
          <p:cNvSpPr/>
          <p:nvPr/>
        </p:nvSpPr>
        <p:spPr>
          <a:xfrm>
            <a:off x="6715125" y="6286500"/>
            <a:ext cx="1571625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dirty="0" err="1">
                <a:solidFill>
                  <a:srgbClr val="D61A7C"/>
                </a:solidFill>
              </a:rPr>
              <a:t>kozjak</a:t>
            </a:r>
            <a:endParaRPr lang="sl-SI" sz="1000" dirty="0">
              <a:solidFill>
                <a:srgbClr val="D61A7C"/>
              </a:solidFill>
            </a:endParaRPr>
          </a:p>
        </p:txBody>
      </p:sp>
      <p:cxnSp>
        <p:nvCxnSpPr>
          <p:cNvPr id="69" name="Raven puščični konektor 68">
            <a:extLst>
              <a:ext uri="{FF2B5EF4-FFF2-40B4-BE49-F238E27FC236}">
                <a16:creationId xmlns:a16="http://schemas.microsoft.com/office/drawing/2014/main" id="{BB60D97E-B1AE-46D0-9859-BA8ED3A54B9D}"/>
              </a:ext>
            </a:extLst>
          </p:cNvPr>
          <p:cNvCxnSpPr/>
          <p:nvPr/>
        </p:nvCxnSpPr>
        <p:spPr>
          <a:xfrm rot="10800000" flipV="1">
            <a:off x="6500813" y="5357813"/>
            <a:ext cx="500062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aven puščični konektor 70">
            <a:extLst>
              <a:ext uri="{FF2B5EF4-FFF2-40B4-BE49-F238E27FC236}">
                <a16:creationId xmlns:a16="http://schemas.microsoft.com/office/drawing/2014/main" id="{5894F35C-8CC3-4CB6-84AC-F2A24C72254C}"/>
              </a:ext>
            </a:extLst>
          </p:cNvPr>
          <p:cNvCxnSpPr/>
          <p:nvPr/>
        </p:nvCxnSpPr>
        <p:spPr>
          <a:xfrm rot="5400000">
            <a:off x="7893844" y="5464969"/>
            <a:ext cx="285750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ven puščični konektor 72">
            <a:extLst>
              <a:ext uri="{FF2B5EF4-FFF2-40B4-BE49-F238E27FC236}">
                <a16:creationId xmlns:a16="http://schemas.microsoft.com/office/drawing/2014/main" id="{365D98E2-4138-4F1B-B9A1-2A8099DF2558}"/>
              </a:ext>
            </a:extLst>
          </p:cNvPr>
          <p:cNvCxnSpPr/>
          <p:nvPr/>
        </p:nvCxnSpPr>
        <p:spPr>
          <a:xfrm rot="5400000">
            <a:off x="6858000" y="5715000"/>
            <a:ext cx="785813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ven puščični konektor 74">
            <a:extLst>
              <a:ext uri="{FF2B5EF4-FFF2-40B4-BE49-F238E27FC236}">
                <a16:creationId xmlns:a16="http://schemas.microsoft.com/office/drawing/2014/main" id="{B3C6E647-3412-4FE0-A07A-15C5046192C1}"/>
              </a:ext>
            </a:extLst>
          </p:cNvPr>
          <p:cNvCxnSpPr>
            <a:endCxn id="66" idx="3"/>
          </p:cNvCxnSpPr>
          <p:nvPr/>
        </p:nvCxnSpPr>
        <p:spPr>
          <a:xfrm rot="5400000">
            <a:off x="6089650" y="5483225"/>
            <a:ext cx="1108075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B02109D7-306B-48E1-AF6F-8CD27911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066800"/>
          </a:xfrm>
        </p:spPr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PRAVI ALPSKI SVET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77CB673-74F3-437E-A235-E7C98D8BC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572125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>
                <a:solidFill>
                  <a:srgbClr val="0070C0"/>
                </a:solidFill>
              </a:rPr>
              <a:t>KARAVANKE,JULIJSKE ALPE, KAMNIŠKO-SAVINSKE ALPE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Debela snežna odeja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Ni drevja, malo rastja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Kamnina apnenec in dolomit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Vse oblike gorskega sveta: slapovi,brezna,jame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Strma pokrajina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Rastlinski pas-nad gozdno mejo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Ozke doline,nenaseljene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Zaščitene rastline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Pomemben turizem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Ostri vrhovi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Planšarska živinoreja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Melišča (kamni, ki se ustavijo ob vznožju)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U doline (Trenta,Vrata, Krm)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>
            <a:extLst>
              <a:ext uri="{FF2B5EF4-FFF2-40B4-BE49-F238E27FC236}">
                <a16:creationId xmlns:a16="http://schemas.microsoft.com/office/drawing/2014/main" id="{46AC9582-649B-4BCE-9B44-0A93B2B495E1}"/>
              </a:ext>
            </a:extLst>
          </p:cNvPr>
          <p:cNvSpPr/>
          <p:nvPr/>
        </p:nvSpPr>
        <p:spPr>
          <a:xfrm>
            <a:off x="2928938" y="2214563"/>
            <a:ext cx="2571750" cy="17145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</a:rPr>
              <a:t>PRAVI ALPSKI SVET</a:t>
            </a:r>
          </a:p>
        </p:txBody>
      </p:sp>
      <p:cxnSp>
        <p:nvCxnSpPr>
          <p:cNvPr id="6" name="Raven puščični konektor 5">
            <a:extLst>
              <a:ext uri="{FF2B5EF4-FFF2-40B4-BE49-F238E27FC236}">
                <a16:creationId xmlns:a16="http://schemas.microsoft.com/office/drawing/2014/main" id="{3EEB2F89-D95C-4C2B-9605-EE2E237D4641}"/>
              </a:ext>
            </a:extLst>
          </p:cNvPr>
          <p:cNvCxnSpPr/>
          <p:nvPr/>
        </p:nvCxnSpPr>
        <p:spPr>
          <a:xfrm rot="5400000" flipH="1" flipV="1">
            <a:off x="4071938" y="1643062"/>
            <a:ext cx="1214438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konektor 7">
            <a:extLst>
              <a:ext uri="{FF2B5EF4-FFF2-40B4-BE49-F238E27FC236}">
                <a16:creationId xmlns:a16="http://schemas.microsoft.com/office/drawing/2014/main" id="{FFC36A27-7323-40EA-9B1E-21F4972CCD84}"/>
              </a:ext>
            </a:extLst>
          </p:cNvPr>
          <p:cNvCxnSpPr/>
          <p:nvPr/>
        </p:nvCxnSpPr>
        <p:spPr>
          <a:xfrm rot="16200000" flipH="1">
            <a:off x="4071938" y="3786188"/>
            <a:ext cx="85725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>
            <a:extLst>
              <a:ext uri="{FF2B5EF4-FFF2-40B4-BE49-F238E27FC236}">
                <a16:creationId xmlns:a16="http://schemas.microsoft.com/office/drawing/2014/main" id="{87206B8C-90F1-4521-AF79-E59B76397728}"/>
              </a:ext>
            </a:extLst>
          </p:cNvPr>
          <p:cNvCxnSpPr/>
          <p:nvPr/>
        </p:nvCxnSpPr>
        <p:spPr>
          <a:xfrm rot="16200000" flipV="1">
            <a:off x="3036094" y="1464469"/>
            <a:ext cx="1214438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okotnik 10">
            <a:extLst>
              <a:ext uri="{FF2B5EF4-FFF2-40B4-BE49-F238E27FC236}">
                <a16:creationId xmlns:a16="http://schemas.microsoft.com/office/drawing/2014/main" id="{AC478C9B-099F-4FD1-AAD1-78B82CD9D233}"/>
              </a:ext>
            </a:extLst>
          </p:cNvPr>
          <p:cNvSpPr/>
          <p:nvPr/>
        </p:nvSpPr>
        <p:spPr>
          <a:xfrm>
            <a:off x="5072063" y="928688"/>
            <a:ext cx="307181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Kamniško-savinske </a:t>
            </a:r>
            <a:r>
              <a:rPr lang="sl-SI" dirty="0" err="1">
                <a:solidFill>
                  <a:srgbClr val="FFFF00"/>
                </a:solidFill>
              </a:rPr>
              <a:t>alpe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4E7DEE2A-9D57-49B9-BE7B-E9503D8D8BF8}"/>
              </a:ext>
            </a:extLst>
          </p:cNvPr>
          <p:cNvSpPr/>
          <p:nvPr/>
        </p:nvSpPr>
        <p:spPr>
          <a:xfrm>
            <a:off x="3214688" y="4643438"/>
            <a:ext cx="27146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>
                <a:solidFill>
                  <a:srgbClr val="FFFF00"/>
                </a:solidFill>
              </a:rPr>
              <a:t>karavanke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36F6F732-AA2B-4D42-B379-303D1CC354B9}"/>
              </a:ext>
            </a:extLst>
          </p:cNvPr>
          <p:cNvSpPr/>
          <p:nvPr/>
        </p:nvSpPr>
        <p:spPr>
          <a:xfrm>
            <a:off x="642938" y="642938"/>
            <a:ext cx="24288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Julijske </a:t>
            </a:r>
            <a:r>
              <a:rPr lang="sl-SI" dirty="0" err="1">
                <a:solidFill>
                  <a:srgbClr val="FFFF00"/>
                </a:solidFill>
              </a:rPr>
              <a:t>alpe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14" name="Zaobljeni pravokotnik 13">
            <a:extLst>
              <a:ext uri="{FF2B5EF4-FFF2-40B4-BE49-F238E27FC236}">
                <a16:creationId xmlns:a16="http://schemas.microsoft.com/office/drawing/2014/main" id="{34143F8E-B2C9-41B3-95DF-D27C5E027663}"/>
              </a:ext>
            </a:extLst>
          </p:cNvPr>
          <p:cNvSpPr/>
          <p:nvPr/>
        </p:nvSpPr>
        <p:spPr>
          <a:xfrm>
            <a:off x="5857875" y="1928813"/>
            <a:ext cx="3143250" cy="2714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Ime po Steiner </a:t>
            </a:r>
            <a:r>
              <a:rPr lang="sl-SI" sz="1200" dirty="0" err="1"/>
              <a:t>alpah</a:t>
            </a:r>
            <a:endParaRPr lang="sl-SI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Znane po reki </a:t>
            </a:r>
            <a:r>
              <a:rPr lang="sl-SI" sz="1200" dirty="0" err="1"/>
              <a:t>savinji</a:t>
            </a:r>
            <a:endParaRPr lang="sl-SI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Gore: Grintavec,Velika planina,..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U doline (logarska)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Najdaljši slap </a:t>
            </a:r>
            <a:r>
              <a:rPr lang="sl-SI" sz="1200" dirty="0" err="1"/>
              <a:t>četca</a:t>
            </a:r>
            <a:r>
              <a:rPr lang="sl-SI" sz="1200" dirty="0"/>
              <a:t> 130m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Tesne soteske, kmečki turizem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Zgrajene iz apnenca in dolomita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Manj ledeniško preoblikovane</a:t>
            </a:r>
          </a:p>
        </p:txBody>
      </p:sp>
      <p:sp>
        <p:nvSpPr>
          <p:cNvPr id="15" name="Zaobljeni pravokotnik 14">
            <a:extLst>
              <a:ext uri="{FF2B5EF4-FFF2-40B4-BE49-F238E27FC236}">
                <a16:creationId xmlns:a16="http://schemas.microsoft.com/office/drawing/2014/main" id="{1AF28EB6-EE98-4B73-B33D-9AC49C49B059}"/>
              </a:ext>
            </a:extLst>
          </p:cNvPr>
          <p:cNvSpPr/>
          <p:nvPr/>
        </p:nvSpPr>
        <p:spPr>
          <a:xfrm>
            <a:off x="1214414" y="5429240"/>
            <a:ext cx="6929486" cy="14287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Drugače zgrajene kot julijske </a:t>
            </a:r>
            <a:r>
              <a:rPr lang="sl-SI" sz="1200" dirty="0" err="1"/>
              <a:t>alpe</a:t>
            </a:r>
            <a:endParaRPr lang="sl-SI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Voda naredila doline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Melišča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Ime po : kamniti travnik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Omogoča prometno povezavo med ljubljansko in celovško kotlino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Vzorec </a:t>
            </a:r>
            <a:r>
              <a:rPr lang="sl-SI" sz="1200" dirty="0" err="1"/>
              <a:t>avstijskega</a:t>
            </a:r>
            <a:r>
              <a:rPr lang="sl-SI" sz="1200" dirty="0"/>
              <a:t> turizma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Jezikovna meja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Gore: stol, Peca</a:t>
            </a:r>
          </a:p>
        </p:txBody>
      </p:sp>
      <p:sp>
        <p:nvSpPr>
          <p:cNvPr id="16" name="Zaobljeni pravokotnik 15">
            <a:extLst>
              <a:ext uri="{FF2B5EF4-FFF2-40B4-BE49-F238E27FC236}">
                <a16:creationId xmlns:a16="http://schemas.microsoft.com/office/drawing/2014/main" id="{FAED6E30-66F8-4A91-8C01-15FF887FE02C}"/>
              </a:ext>
            </a:extLst>
          </p:cNvPr>
          <p:cNvSpPr/>
          <p:nvPr/>
        </p:nvSpPr>
        <p:spPr>
          <a:xfrm>
            <a:off x="214313" y="1357313"/>
            <a:ext cx="2714625" cy="1214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Ime po </a:t>
            </a:r>
            <a:r>
              <a:rPr lang="sl-SI" sz="1200" dirty="0" err="1"/>
              <a:t>forrum</a:t>
            </a:r>
            <a:r>
              <a:rPr lang="sl-SI" sz="1200" dirty="0"/>
              <a:t> juliji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Gore: triglav,Škrlatica,..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Jezera</a:t>
            </a:r>
            <a:r>
              <a:rPr lang="sl-SI" sz="1200" dirty="0">
                <a:sym typeface="Wingdings" pitchFamily="2" charset="2"/>
              </a:rPr>
              <a:t>: (bohinjsko,blejsko)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>
                <a:sym typeface="Wingdings" pitchFamily="2" charset="2"/>
              </a:rPr>
              <a:t>Doline (</a:t>
            </a:r>
            <a:r>
              <a:rPr lang="sl-SI" sz="1200" dirty="0" err="1">
                <a:sym typeface="Wingdings" pitchFamily="2" charset="2"/>
              </a:rPr>
              <a:t>trenta</a:t>
            </a:r>
            <a:r>
              <a:rPr lang="sl-SI" sz="1200" dirty="0">
                <a:sym typeface="Wingdings" pitchFamily="2" charset="2"/>
              </a:rPr>
              <a:t>,zg.</a:t>
            </a:r>
            <a:r>
              <a:rPr lang="sl-SI" sz="1200" dirty="0" err="1">
                <a:sym typeface="Wingdings" pitchFamily="2" charset="2"/>
              </a:rPr>
              <a:t>sav</a:t>
            </a:r>
            <a:r>
              <a:rPr lang="sl-SI" sz="1200" dirty="0">
                <a:sym typeface="Wingdings" pitchFamily="2" charset="2"/>
              </a:rPr>
              <a:t>. Dolina,</a:t>
            </a:r>
            <a:r>
              <a:rPr lang="sl-SI" sz="1200" dirty="0" err="1">
                <a:sym typeface="Wingdings" pitchFamily="2" charset="2"/>
              </a:rPr>
              <a:t>jelovica</a:t>
            </a:r>
            <a:r>
              <a:rPr lang="sl-SI" sz="1200" dirty="0">
                <a:sym typeface="Wingdings" pitchFamily="2" charset="2"/>
              </a:rPr>
              <a:t>..)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>
                <a:sym typeface="Wingdings" pitchFamily="2" charset="2"/>
              </a:rPr>
              <a:t>Planote:</a:t>
            </a:r>
            <a:r>
              <a:rPr lang="sl-SI" sz="1200" dirty="0" err="1">
                <a:sym typeface="Wingdings" pitchFamily="2" charset="2"/>
              </a:rPr>
              <a:t>Mežakla</a:t>
            </a:r>
            <a:r>
              <a:rPr lang="sl-SI" sz="1200" dirty="0">
                <a:sym typeface="Wingdings" pitchFamily="2" charset="2"/>
              </a:rPr>
              <a:t>,Pokljuka,Jelovica</a:t>
            </a:r>
            <a:endParaRPr lang="sl-SI" sz="1200" dirty="0"/>
          </a:p>
        </p:txBody>
      </p:sp>
      <p:sp>
        <p:nvSpPr>
          <p:cNvPr id="17" name="Zaobljeni pravokotnik 16">
            <a:extLst>
              <a:ext uri="{FF2B5EF4-FFF2-40B4-BE49-F238E27FC236}">
                <a16:creationId xmlns:a16="http://schemas.microsoft.com/office/drawing/2014/main" id="{636344E3-6366-47E0-AE44-A054DFB4B066}"/>
              </a:ext>
            </a:extLst>
          </p:cNvPr>
          <p:cNvSpPr/>
          <p:nvPr/>
        </p:nvSpPr>
        <p:spPr>
          <a:xfrm>
            <a:off x="142875" y="3143250"/>
            <a:ext cx="1285875" cy="23574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/>
              <a:t>VZHODNE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V celoti iz apnenca, v celoti v </a:t>
            </a:r>
            <a:r>
              <a:rPr lang="sl-SI" sz="1200" dirty="0" err="1"/>
              <a:t>sloveniji</a:t>
            </a:r>
            <a:endParaRPr lang="sl-SI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U-doline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Ledeniška jezera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Vse oblike poledenitve</a:t>
            </a:r>
          </a:p>
        </p:txBody>
      </p:sp>
      <p:sp>
        <p:nvSpPr>
          <p:cNvPr id="18" name="Zaobljeni pravokotnik 17">
            <a:extLst>
              <a:ext uri="{FF2B5EF4-FFF2-40B4-BE49-F238E27FC236}">
                <a16:creationId xmlns:a16="http://schemas.microsoft.com/office/drawing/2014/main" id="{6F3CAF50-8E35-4F1D-AE24-84ABFFF5CF53}"/>
              </a:ext>
            </a:extLst>
          </p:cNvPr>
          <p:cNvSpPr/>
          <p:nvPr/>
        </p:nvSpPr>
        <p:spPr>
          <a:xfrm>
            <a:off x="1500188" y="2857500"/>
            <a:ext cx="1285875" cy="1714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/>
              <a:t>ZAHODNE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Najvišji vrh v Italiji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Iz dolomita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Ledeniško preoblikovane</a:t>
            </a:r>
          </a:p>
        </p:txBody>
      </p:sp>
      <p:cxnSp>
        <p:nvCxnSpPr>
          <p:cNvPr id="20" name="Raven puščični konektor 19">
            <a:extLst>
              <a:ext uri="{FF2B5EF4-FFF2-40B4-BE49-F238E27FC236}">
                <a16:creationId xmlns:a16="http://schemas.microsoft.com/office/drawing/2014/main" id="{7C0951F2-64E8-4519-A3FF-A8D265401C5C}"/>
              </a:ext>
            </a:extLst>
          </p:cNvPr>
          <p:cNvCxnSpPr/>
          <p:nvPr/>
        </p:nvCxnSpPr>
        <p:spPr>
          <a:xfrm rot="5400000">
            <a:off x="1892300" y="1249363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konektor 21">
            <a:extLst>
              <a:ext uri="{FF2B5EF4-FFF2-40B4-BE49-F238E27FC236}">
                <a16:creationId xmlns:a16="http://schemas.microsoft.com/office/drawing/2014/main" id="{FD1DFF73-78A0-46D0-B9FA-480684E30CEA}"/>
              </a:ext>
            </a:extLst>
          </p:cNvPr>
          <p:cNvCxnSpPr/>
          <p:nvPr/>
        </p:nvCxnSpPr>
        <p:spPr>
          <a:xfrm rot="16200000" flipH="1">
            <a:off x="1857375" y="2571750"/>
            <a:ext cx="214313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konektor 23">
            <a:extLst>
              <a:ext uri="{FF2B5EF4-FFF2-40B4-BE49-F238E27FC236}">
                <a16:creationId xmlns:a16="http://schemas.microsoft.com/office/drawing/2014/main" id="{C5FE1500-FFA9-4533-84C7-754E49B03CA5}"/>
              </a:ext>
            </a:extLst>
          </p:cNvPr>
          <p:cNvCxnSpPr/>
          <p:nvPr/>
        </p:nvCxnSpPr>
        <p:spPr>
          <a:xfrm rot="5400000">
            <a:off x="678656" y="2750345"/>
            <a:ext cx="428625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konektor 25">
            <a:extLst>
              <a:ext uri="{FF2B5EF4-FFF2-40B4-BE49-F238E27FC236}">
                <a16:creationId xmlns:a16="http://schemas.microsoft.com/office/drawing/2014/main" id="{8E421F3C-E22E-4A43-B782-208E58CE6006}"/>
              </a:ext>
            </a:extLst>
          </p:cNvPr>
          <p:cNvCxnSpPr>
            <a:stCxn id="11" idx="2"/>
          </p:cNvCxnSpPr>
          <p:nvPr/>
        </p:nvCxnSpPr>
        <p:spPr>
          <a:xfrm rot="16200000" flipH="1">
            <a:off x="6590507" y="1589881"/>
            <a:ext cx="285750" cy="249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konektor 27">
            <a:extLst>
              <a:ext uri="{FF2B5EF4-FFF2-40B4-BE49-F238E27FC236}">
                <a16:creationId xmlns:a16="http://schemas.microsoft.com/office/drawing/2014/main" id="{C13B288F-2CB3-44B5-9106-347FA25C27C3}"/>
              </a:ext>
            </a:extLst>
          </p:cNvPr>
          <p:cNvCxnSpPr/>
          <p:nvPr/>
        </p:nvCxnSpPr>
        <p:spPr>
          <a:xfrm rot="5400000">
            <a:off x="4787106" y="5287169"/>
            <a:ext cx="1428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>
            <a:extLst>
              <a:ext uri="{FF2B5EF4-FFF2-40B4-BE49-F238E27FC236}">
                <a16:creationId xmlns:a16="http://schemas.microsoft.com/office/drawing/2014/main" id="{0D474417-0311-4126-9088-69CB52C2BD8D}"/>
              </a:ext>
            </a:extLst>
          </p:cNvPr>
          <p:cNvSpPr/>
          <p:nvPr/>
        </p:nvSpPr>
        <p:spPr>
          <a:xfrm>
            <a:off x="2786063" y="1643063"/>
            <a:ext cx="2786062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i="1" dirty="0">
                <a:solidFill>
                  <a:srgbClr val="FF0000"/>
                </a:solidFill>
              </a:rPr>
              <a:t>PREDALPSKI SVET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EA6DB732-E953-463A-9952-C1219C7B7E4C}"/>
              </a:ext>
            </a:extLst>
          </p:cNvPr>
          <p:cNvSpPr/>
          <p:nvPr/>
        </p:nvSpPr>
        <p:spPr>
          <a:xfrm>
            <a:off x="5572125" y="785813"/>
            <a:ext cx="314325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00B0F0"/>
                </a:solidFill>
              </a:rPr>
              <a:t>Predalpsko hribovje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3726FBE8-1BEA-4D44-B7AE-7B3B27C98B17}"/>
              </a:ext>
            </a:extLst>
          </p:cNvPr>
          <p:cNvSpPr/>
          <p:nvPr/>
        </p:nvSpPr>
        <p:spPr>
          <a:xfrm>
            <a:off x="357188" y="642938"/>
            <a:ext cx="264318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00B0F0"/>
                </a:solidFill>
              </a:rPr>
              <a:t>Ljubljanska kotlina</a:t>
            </a:r>
          </a:p>
        </p:txBody>
      </p:sp>
      <p:cxnSp>
        <p:nvCxnSpPr>
          <p:cNvPr id="8" name="Raven puščični konektor 7">
            <a:extLst>
              <a:ext uri="{FF2B5EF4-FFF2-40B4-BE49-F238E27FC236}">
                <a16:creationId xmlns:a16="http://schemas.microsoft.com/office/drawing/2014/main" id="{54DEFE4D-98B4-4B99-BD46-2D128E2684DC}"/>
              </a:ext>
            </a:extLst>
          </p:cNvPr>
          <p:cNvCxnSpPr/>
          <p:nvPr/>
        </p:nvCxnSpPr>
        <p:spPr>
          <a:xfrm rot="10800000">
            <a:off x="3071813" y="1071563"/>
            <a:ext cx="642937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>
            <a:extLst>
              <a:ext uri="{FF2B5EF4-FFF2-40B4-BE49-F238E27FC236}">
                <a16:creationId xmlns:a16="http://schemas.microsoft.com/office/drawing/2014/main" id="{1B882262-81E5-4616-93A8-DBB70D1BFDCA}"/>
              </a:ext>
            </a:extLst>
          </p:cNvPr>
          <p:cNvCxnSpPr/>
          <p:nvPr/>
        </p:nvCxnSpPr>
        <p:spPr>
          <a:xfrm flipV="1">
            <a:off x="4357688" y="1000125"/>
            <a:ext cx="1071562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obljeni pravokotnik 10">
            <a:extLst>
              <a:ext uri="{FF2B5EF4-FFF2-40B4-BE49-F238E27FC236}">
                <a16:creationId xmlns:a16="http://schemas.microsoft.com/office/drawing/2014/main" id="{ABC0CC51-78E4-4DB2-BA76-E8501782C74C}"/>
              </a:ext>
            </a:extLst>
          </p:cNvPr>
          <p:cNvSpPr/>
          <p:nvPr/>
        </p:nvSpPr>
        <p:spPr>
          <a:xfrm>
            <a:off x="214313" y="1428750"/>
            <a:ext cx="2428875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 err="1"/>
              <a:t>Tehtonskega</a:t>
            </a:r>
            <a:r>
              <a:rPr lang="sl-SI" sz="1200" dirty="0"/>
              <a:t> nastanka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Nasuta z ledeniškim prodom in muljem kraških voda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Največja sklenjena nižina na slovenskem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Središčna lega v vseh pogledih (prometne poti,  največje urbano naselje)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200" dirty="0"/>
          </a:p>
        </p:txBody>
      </p:sp>
      <p:sp>
        <p:nvSpPr>
          <p:cNvPr id="12" name="Zaobljeni pravokotnik 11">
            <a:extLst>
              <a:ext uri="{FF2B5EF4-FFF2-40B4-BE49-F238E27FC236}">
                <a16:creationId xmlns:a16="http://schemas.microsoft.com/office/drawing/2014/main" id="{5DDA7CC3-0B8D-497F-A5AC-12CC8F30EDCF}"/>
              </a:ext>
            </a:extLst>
          </p:cNvPr>
          <p:cNvSpPr/>
          <p:nvPr/>
        </p:nvSpPr>
        <p:spPr>
          <a:xfrm>
            <a:off x="142875" y="3643313"/>
            <a:ext cx="142875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rgbClr val="92D050"/>
                </a:solidFill>
              </a:rPr>
              <a:t>Blejski kot</a:t>
            </a:r>
          </a:p>
        </p:txBody>
      </p:sp>
      <p:sp>
        <p:nvSpPr>
          <p:cNvPr id="13" name="Zaobljeni pravokotnik 12">
            <a:extLst>
              <a:ext uri="{FF2B5EF4-FFF2-40B4-BE49-F238E27FC236}">
                <a16:creationId xmlns:a16="http://schemas.microsoft.com/office/drawing/2014/main" id="{4B9B0E3B-B970-4BB6-9D7B-C90CE892B2B7}"/>
              </a:ext>
            </a:extLst>
          </p:cNvPr>
          <p:cNvSpPr/>
          <p:nvPr/>
        </p:nvSpPr>
        <p:spPr>
          <a:xfrm>
            <a:off x="428625" y="4357688"/>
            <a:ext cx="1428750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rgbClr val="92D050"/>
                </a:solidFill>
              </a:rPr>
              <a:t>Ljubljansko barje</a:t>
            </a:r>
          </a:p>
        </p:txBody>
      </p:sp>
      <p:sp>
        <p:nvSpPr>
          <p:cNvPr id="14" name="Zaobljeni pravokotnik 13">
            <a:extLst>
              <a:ext uri="{FF2B5EF4-FFF2-40B4-BE49-F238E27FC236}">
                <a16:creationId xmlns:a16="http://schemas.microsoft.com/office/drawing/2014/main" id="{4709CDB8-9AF3-4806-959F-BE154B5483CD}"/>
              </a:ext>
            </a:extLst>
          </p:cNvPr>
          <p:cNvSpPr/>
          <p:nvPr/>
        </p:nvSpPr>
        <p:spPr>
          <a:xfrm>
            <a:off x="1928813" y="4357688"/>
            <a:ext cx="1357312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rgbClr val="92D050"/>
                </a:solidFill>
              </a:rPr>
              <a:t>Ljubljansko polje</a:t>
            </a:r>
          </a:p>
        </p:txBody>
      </p:sp>
      <p:sp>
        <p:nvSpPr>
          <p:cNvPr id="15" name="Zaobljeni pravokotnik 14">
            <a:extLst>
              <a:ext uri="{FF2B5EF4-FFF2-40B4-BE49-F238E27FC236}">
                <a16:creationId xmlns:a16="http://schemas.microsoft.com/office/drawing/2014/main" id="{AE202D35-1014-46F3-93AD-D22AF4D999B7}"/>
              </a:ext>
            </a:extLst>
          </p:cNvPr>
          <p:cNvSpPr/>
          <p:nvPr/>
        </p:nvSpPr>
        <p:spPr>
          <a:xfrm>
            <a:off x="3357563" y="4071938"/>
            <a:ext cx="142875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rgbClr val="92D050"/>
                </a:solidFill>
              </a:rPr>
              <a:t>dobrave</a:t>
            </a:r>
          </a:p>
        </p:txBody>
      </p:sp>
      <p:sp>
        <p:nvSpPr>
          <p:cNvPr id="16" name="Zaobljeni pravokotnik 15">
            <a:extLst>
              <a:ext uri="{FF2B5EF4-FFF2-40B4-BE49-F238E27FC236}">
                <a16:creationId xmlns:a16="http://schemas.microsoft.com/office/drawing/2014/main" id="{4413A026-1006-438C-B1EC-4E2B6BCC9C2D}"/>
              </a:ext>
            </a:extLst>
          </p:cNvPr>
          <p:cNvSpPr/>
          <p:nvPr/>
        </p:nvSpPr>
        <p:spPr>
          <a:xfrm>
            <a:off x="142875" y="5000625"/>
            <a:ext cx="1857375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rgbClr val="92D050"/>
                </a:solidFill>
              </a:rPr>
              <a:t>Kamniško bistriško polje</a:t>
            </a:r>
          </a:p>
        </p:txBody>
      </p:sp>
      <p:sp>
        <p:nvSpPr>
          <p:cNvPr id="17" name="Zaobljeni pravokotnik 16">
            <a:extLst>
              <a:ext uri="{FF2B5EF4-FFF2-40B4-BE49-F238E27FC236}">
                <a16:creationId xmlns:a16="http://schemas.microsoft.com/office/drawing/2014/main" id="{23D8F323-569A-4149-86E9-C487A575C5D3}"/>
              </a:ext>
            </a:extLst>
          </p:cNvPr>
          <p:cNvSpPr/>
          <p:nvPr/>
        </p:nvSpPr>
        <p:spPr>
          <a:xfrm>
            <a:off x="2214563" y="3357563"/>
            <a:ext cx="1571625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rgbClr val="92D050"/>
                </a:solidFill>
              </a:rPr>
              <a:t>Krajnsko soško polje</a:t>
            </a:r>
          </a:p>
        </p:txBody>
      </p:sp>
      <p:cxnSp>
        <p:nvCxnSpPr>
          <p:cNvPr id="19" name="Raven puščični konektor 18">
            <a:extLst>
              <a:ext uri="{FF2B5EF4-FFF2-40B4-BE49-F238E27FC236}">
                <a16:creationId xmlns:a16="http://schemas.microsoft.com/office/drawing/2014/main" id="{50160C03-09B5-4C76-91FB-CE2911942EA7}"/>
              </a:ext>
            </a:extLst>
          </p:cNvPr>
          <p:cNvCxnSpPr/>
          <p:nvPr/>
        </p:nvCxnSpPr>
        <p:spPr>
          <a:xfrm rot="5400000">
            <a:off x="821532" y="3321844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konektor 20">
            <a:extLst>
              <a:ext uri="{FF2B5EF4-FFF2-40B4-BE49-F238E27FC236}">
                <a16:creationId xmlns:a16="http://schemas.microsoft.com/office/drawing/2014/main" id="{11334DCC-60B8-4137-81DA-671A332ADA30}"/>
              </a:ext>
            </a:extLst>
          </p:cNvPr>
          <p:cNvCxnSpPr/>
          <p:nvPr/>
        </p:nvCxnSpPr>
        <p:spPr>
          <a:xfrm rot="16200000" flipH="1">
            <a:off x="1321594" y="3464719"/>
            <a:ext cx="1071562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konektor 22">
            <a:extLst>
              <a:ext uri="{FF2B5EF4-FFF2-40B4-BE49-F238E27FC236}">
                <a16:creationId xmlns:a16="http://schemas.microsoft.com/office/drawing/2014/main" id="{53C40B4F-3184-4AF5-BAB9-66936EE7AA10}"/>
              </a:ext>
            </a:extLst>
          </p:cNvPr>
          <p:cNvCxnSpPr/>
          <p:nvPr/>
        </p:nvCxnSpPr>
        <p:spPr>
          <a:xfrm rot="16200000" flipH="1">
            <a:off x="392907" y="4036219"/>
            <a:ext cx="1785937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konektor 24">
            <a:extLst>
              <a:ext uri="{FF2B5EF4-FFF2-40B4-BE49-F238E27FC236}">
                <a16:creationId xmlns:a16="http://schemas.microsoft.com/office/drawing/2014/main" id="{85C9FFFE-1147-4045-B0A4-5FCA4B1E8698}"/>
              </a:ext>
            </a:extLst>
          </p:cNvPr>
          <p:cNvCxnSpPr/>
          <p:nvPr/>
        </p:nvCxnSpPr>
        <p:spPr>
          <a:xfrm rot="16200000" flipH="1">
            <a:off x="178594" y="3679031"/>
            <a:ext cx="114300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konektor 26">
            <a:extLst>
              <a:ext uri="{FF2B5EF4-FFF2-40B4-BE49-F238E27FC236}">
                <a16:creationId xmlns:a16="http://schemas.microsoft.com/office/drawing/2014/main" id="{D79EBA57-6052-4C1B-9504-F5B61492D86C}"/>
              </a:ext>
            </a:extLst>
          </p:cNvPr>
          <p:cNvCxnSpPr/>
          <p:nvPr/>
        </p:nvCxnSpPr>
        <p:spPr>
          <a:xfrm>
            <a:off x="1857375" y="3214688"/>
            <a:ext cx="285750" cy="214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puščični konektor 28">
            <a:extLst>
              <a:ext uri="{FF2B5EF4-FFF2-40B4-BE49-F238E27FC236}">
                <a16:creationId xmlns:a16="http://schemas.microsoft.com/office/drawing/2014/main" id="{280A9EE0-1D90-4440-B255-93E18FAFB5F3}"/>
              </a:ext>
            </a:extLst>
          </p:cNvPr>
          <p:cNvCxnSpPr/>
          <p:nvPr/>
        </p:nvCxnSpPr>
        <p:spPr>
          <a:xfrm>
            <a:off x="1643063" y="3214688"/>
            <a:ext cx="1571625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aobljeni pravokotnik 29">
            <a:extLst>
              <a:ext uri="{FF2B5EF4-FFF2-40B4-BE49-F238E27FC236}">
                <a16:creationId xmlns:a16="http://schemas.microsoft.com/office/drawing/2014/main" id="{36D69CC6-5C62-4190-9C3E-09C5E750DAE7}"/>
              </a:ext>
            </a:extLst>
          </p:cNvPr>
          <p:cNvSpPr/>
          <p:nvPr/>
        </p:nvSpPr>
        <p:spPr>
          <a:xfrm>
            <a:off x="6357938" y="2214563"/>
            <a:ext cx="228600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FFC000"/>
                </a:solidFill>
              </a:rPr>
              <a:t>Vzhodno(posavsko)</a:t>
            </a:r>
          </a:p>
        </p:txBody>
      </p:sp>
      <p:cxnSp>
        <p:nvCxnSpPr>
          <p:cNvPr id="32" name="Raven puščični konektor 31">
            <a:extLst>
              <a:ext uri="{FF2B5EF4-FFF2-40B4-BE49-F238E27FC236}">
                <a16:creationId xmlns:a16="http://schemas.microsoft.com/office/drawing/2014/main" id="{15507E2C-D526-4EF3-8A12-4B66A66A8BD7}"/>
              </a:ext>
            </a:extLst>
          </p:cNvPr>
          <p:cNvCxnSpPr/>
          <p:nvPr/>
        </p:nvCxnSpPr>
        <p:spPr>
          <a:xfrm rot="16200000" flipH="1">
            <a:off x="6822282" y="1607344"/>
            <a:ext cx="642937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aobljeni pravokotnik 32">
            <a:extLst>
              <a:ext uri="{FF2B5EF4-FFF2-40B4-BE49-F238E27FC236}">
                <a16:creationId xmlns:a16="http://schemas.microsoft.com/office/drawing/2014/main" id="{5035449D-1B01-479E-93F7-2CF5A3A9BF3F}"/>
              </a:ext>
            </a:extLst>
          </p:cNvPr>
          <p:cNvSpPr/>
          <p:nvPr/>
        </p:nvSpPr>
        <p:spPr>
          <a:xfrm>
            <a:off x="6715125" y="3643313"/>
            <a:ext cx="242887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FFC000"/>
                </a:solidFill>
              </a:rPr>
              <a:t>severovzhodno</a:t>
            </a:r>
          </a:p>
        </p:txBody>
      </p:sp>
      <p:cxnSp>
        <p:nvCxnSpPr>
          <p:cNvPr id="35" name="Raven puščični konektor 34">
            <a:extLst>
              <a:ext uri="{FF2B5EF4-FFF2-40B4-BE49-F238E27FC236}">
                <a16:creationId xmlns:a16="http://schemas.microsoft.com/office/drawing/2014/main" id="{45FEF1C7-3366-460C-A21B-707968B869E9}"/>
              </a:ext>
            </a:extLst>
          </p:cNvPr>
          <p:cNvCxnSpPr/>
          <p:nvPr/>
        </p:nvCxnSpPr>
        <p:spPr>
          <a:xfrm rot="16200000" flipH="1">
            <a:off x="5572125" y="2143125"/>
            <a:ext cx="2143125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aobljeni pravokotnik 35">
            <a:extLst>
              <a:ext uri="{FF2B5EF4-FFF2-40B4-BE49-F238E27FC236}">
                <a16:creationId xmlns:a16="http://schemas.microsoft.com/office/drawing/2014/main" id="{0C164616-B701-4C45-8CD7-B3C3AA239638}"/>
              </a:ext>
            </a:extLst>
          </p:cNvPr>
          <p:cNvSpPr/>
          <p:nvPr/>
        </p:nvSpPr>
        <p:spPr>
          <a:xfrm>
            <a:off x="5214938" y="4929188"/>
            <a:ext cx="2000250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FFC000"/>
                </a:solidFill>
              </a:rPr>
              <a:t>zahodno</a:t>
            </a:r>
          </a:p>
        </p:txBody>
      </p:sp>
      <p:cxnSp>
        <p:nvCxnSpPr>
          <p:cNvPr id="38" name="Raven puščični konektor 37">
            <a:extLst>
              <a:ext uri="{FF2B5EF4-FFF2-40B4-BE49-F238E27FC236}">
                <a16:creationId xmlns:a16="http://schemas.microsoft.com/office/drawing/2014/main" id="{265DB4DA-74BD-411F-A1D9-2D6AC0BFD6CF}"/>
              </a:ext>
            </a:extLst>
          </p:cNvPr>
          <p:cNvCxnSpPr/>
          <p:nvPr/>
        </p:nvCxnSpPr>
        <p:spPr>
          <a:xfrm rot="5400000">
            <a:off x="4464844" y="3107532"/>
            <a:ext cx="328612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>
            <a:extLst>
              <a:ext uri="{FF2B5EF4-FFF2-40B4-BE49-F238E27FC236}">
                <a16:creationId xmlns:a16="http://schemas.microsoft.com/office/drawing/2014/main" id="{BCB622C5-1AE9-472B-BEB0-3BB0DCF0A872}"/>
              </a:ext>
            </a:extLst>
          </p:cNvPr>
          <p:cNvSpPr/>
          <p:nvPr/>
        </p:nvSpPr>
        <p:spPr>
          <a:xfrm>
            <a:off x="2786063" y="571500"/>
            <a:ext cx="2928937" cy="1714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i="1" dirty="0">
                <a:solidFill>
                  <a:srgbClr val="FF0000"/>
                </a:solidFill>
                <a:latin typeface="+mj-lt"/>
              </a:rPr>
              <a:t>PREDALPSKO HRIBOVJE</a:t>
            </a:r>
          </a:p>
        </p:txBody>
      </p:sp>
      <p:sp>
        <p:nvSpPr>
          <p:cNvPr id="9" name="Zaobljeni pravokotnik 8">
            <a:extLst>
              <a:ext uri="{FF2B5EF4-FFF2-40B4-BE49-F238E27FC236}">
                <a16:creationId xmlns:a16="http://schemas.microsoft.com/office/drawing/2014/main" id="{2396DAD6-6963-4682-854C-39C1419108F8}"/>
              </a:ext>
            </a:extLst>
          </p:cNvPr>
          <p:cNvSpPr/>
          <p:nvPr/>
        </p:nvSpPr>
        <p:spPr>
          <a:xfrm>
            <a:off x="6000750" y="1000125"/>
            <a:ext cx="2714625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00B0F0"/>
                </a:solidFill>
              </a:rPr>
              <a:t>severovzhodno</a:t>
            </a:r>
          </a:p>
        </p:txBody>
      </p:sp>
      <p:sp>
        <p:nvSpPr>
          <p:cNvPr id="10" name="Zaobljeni pravokotnik 9">
            <a:extLst>
              <a:ext uri="{FF2B5EF4-FFF2-40B4-BE49-F238E27FC236}">
                <a16:creationId xmlns:a16="http://schemas.microsoft.com/office/drawing/2014/main" id="{8DA8B5F4-49E9-4F83-962F-F733E7867DB8}"/>
              </a:ext>
            </a:extLst>
          </p:cNvPr>
          <p:cNvSpPr/>
          <p:nvPr/>
        </p:nvSpPr>
        <p:spPr>
          <a:xfrm>
            <a:off x="2571750" y="3071813"/>
            <a:ext cx="257175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00B0F0"/>
                </a:solidFill>
              </a:rPr>
              <a:t>zahodno</a:t>
            </a:r>
          </a:p>
        </p:txBody>
      </p:sp>
      <p:sp>
        <p:nvSpPr>
          <p:cNvPr id="11" name="Zaobljeni pravokotnik 10">
            <a:extLst>
              <a:ext uri="{FF2B5EF4-FFF2-40B4-BE49-F238E27FC236}">
                <a16:creationId xmlns:a16="http://schemas.microsoft.com/office/drawing/2014/main" id="{ECBBA906-782E-4869-B222-89587F5B9900}"/>
              </a:ext>
            </a:extLst>
          </p:cNvPr>
          <p:cNvSpPr/>
          <p:nvPr/>
        </p:nvSpPr>
        <p:spPr>
          <a:xfrm>
            <a:off x="285750" y="642938"/>
            <a:ext cx="2071688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00B0F0"/>
                </a:solidFill>
              </a:rPr>
              <a:t>Vzhodno (posavsko)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89EE9C9B-0E3C-4947-9F7D-BF4EF3A24633}"/>
              </a:ext>
            </a:extLst>
          </p:cNvPr>
          <p:cNvSpPr/>
          <p:nvPr/>
        </p:nvSpPr>
        <p:spPr>
          <a:xfrm>
            <a:off x="142875" y="1571625"/>
            <a:ext cx="2071688" cy="1785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Posavske gube, prelomljene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Rečni in morski nanosi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Reka </a:t>
            </a:r>
            <a:r>
              <a:rPr lang="sl-SI" sz="1200" dirty="0" err="1"/>
              <a:t>sava</a:t>
            </a:r>
            <a:r>
              <a:rPr lang="sl-SI" sz="1200" dirty="0"/>
              <a:t> jih reže po sredini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Posavski </a:t>
            </a:r>
            <a:r>
              <a:rPr lang="sl-SI" sz="1200" dirty="0" err="1"/>
              <a:t>krn</a:t>
            </a:r>
            <a:r>
              <a:rPr lang="sl-SI" sz="1200" dirty="0"/>
              <a:t> najvišji vrh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 err="1"/>
              <a:t>Soeske</a:t>
            </a:r>
            <a:endParaRPr lang="sl-SI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Izčrpan premogovnik (</a:t>
            </a:r>
            <a:r>
              <a:rPr lang="sl-SI" sz="1200" dirty="0" err="1"/>
              <a:t>trbovlje</a:t>
            </a:r>
            <a:r>
              <a:rPr lang="sl-SI" sz="1200" dirty="0"/>
              <a:t>, </a:t>
            </a:r>
            <a:r>
              <a:rPr lang="sl-SI" sz="1200" dirty="0" err="1"/>
              <a:t>zagorje</a:t>
            </a:r>
            <a:r>
              <a:rPr lang="sl-SI" sz="1200" dirty="0"/>
              <a:t>,</a:t>
            </a:r>
            <a:r>
              <a:rPr lang="sl-SI" sz="1200" dirty="0" err="1"/>
              <a:t>hrastnik</a:t>
            </a:r>
            <a:r>
              <a:rPr lang="sl-SI" sz="1200" dirty="0"/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200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36D94572-16BD-4DF0-871E-C50B04E52231}"/>
              </a:ext>
            </a:extLst>
          </p:cNvPr>
          <p:cNvSpPr/>
          <p:nvPr/>
        </p:nvSpPr>
        <p:spPr>
          <a:xfrm>
            <a:off x="0" y="3643313"/>
            <a:ext cx="171450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92D050"/>
                </a:solidFill>
              </a:rPr>
              <a:t>tolminsko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918386F3-A4F2-4B22-909A-1A8D5C6DAB6A}"/>
              </a:ext>
            </a:extLst>
          </p:cNvPr>
          <p:cNvSpPr/>
          <p:nvPr/>
        </p:nvSpPr>
        <p:spPr>
          <a:xfrm>
            <a:off x="357188" y="4572000"/>
            <a:ext cx="185737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92D050"/>
                </a:solidFill>
              </a:rPr>
              <a:t>Cerkljansko idrijsko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FCD5CAA8-9FF5-4C2F-96A1-E09AC9934757}"/>
              </a:ext>
            </a:extLst>
          </p:cNvPr>
          <p:cNvSpPr/>
          <p:nvPr/>
        </p:nvSpPr>
        <p:spPr>
          <a:xfrm>
            <a:off x="857250" y="5643563"/>
            <a:ext cx="18573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92D050"/>
                </a:solidFill>
              </a:rPr>
              <a:t>Škofjeloško polhograjsko</a:t>
            </a:r>
          </a:p>
        </p:txBody>
      </p:sp>
      <p:cxnSp>
        <p:nvCxnSpPr>
          <p:cNvPr id="18" name="Raven puščični konektor 17">
            <a:extLst>
              <a:ext uri="{FF2B5EF4-FFF2-40B4-BE49-F238E27FC236}">
                <a16:creationId xmlns:a16="http://schemas.microsoft.com/office/drawing/2014/main" id="{993465B3-E6E8-497C-ACA5-7C9106BFE137}"/>
              </a:ext>
            </a:extLst>
          </p:cNvPr>
          <p:cNvCxnSpPr/>
          <p:nvPr/>
        </p:nvCxnSpPr>
        <p:spPr>
          <a:xfrm rot="5400000">
            <a:off x="2857500" y="2357438"/>
            <a:ext cx="71437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konektor 21">
            <a:extLst>
              <a:ext uri="{FF2B5EF4-FFF2-40B4-BE49-F238E27FC236}">
                <a16:creationId xmlns:a16="http://schemas.microsoft.com/office/drawing/2014/main" id="{C0697DA9-9AB4-4960-86EE-8DBB4776E584}"/>
              </a:ext>
            </a:extLst>
          </p:cNvPr>
          <p:cNvCxnSpPr/>
          <p:nvPr/>
        </p:nvCxnSpPr>
        <p:spPr>
          <a:xfrm rot="16200000" flipV="1">
            <a:off x="2500313" y="857250"/>
            <a:ext cx="28575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konektor 23">
            <a:extLst>
              <a:ext uri="{FF2B5EF4-FFF2-40B4-BE49-F238E27FC236}">
                <a16:creationId xmlns:a16="http://schemas.microsoft.com/office/drawing/2014/main" id="{9B47A258-534C-4473-BBC8-A39E8C783D8B}"/>
              </a:ext>
            </a:extLst>
          </p:cNvPr>
          <p:cNvCxnSpPr/>
          <p:nvPr/>
        </p:nvCxnSpPr>
        <p:spPr>
          <a:xfrm>
            <a:off x="5357813" y="785813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en puščični konektor 27">
            <a:extLst>
              <a:ext uri="{FF2B5EF4-FFF2-40B4-BE49-F238E27FC236}">
                <a16:creationId xmlns:a16="http://schemas.microsoft.com/office/drawing/2014/main" id="{53354728-75DD-43EC-8AB6-4A8BC9BA76A7}"/>
              </a:ext>
            </a:extLst>
          </p:cNvPr>
          <p:cNvCxnSpPr/>
          <p:nvPr/>
        </p:nvCxnSpPr>
        <p:spPr>
          <a:xfrm rot="10800000" flipV="1">
            <a:off x="1785938" y="3357563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uščični konektor 29">
            <a:extLst>
              <a:ext uri="{FF2B5EF4-FFF2-40B4-BE49-F238E27FC236}">
                <a16:creationId xmlns:a16="http://schemas.microsoft.com/office/drawing/2014/main" id="{2AAD1E2B-6DD0-4B8F-B501-D5B288D1C40C}"/>
              </a:ext>
            </a:extLst>
          </p:cNvPr>
          <p:cNvCxnSpPr/>
          <p:nvPr/>
        </p:nvCxnSpPr>
        <p:spPr>
          <a:xfrm rot="5400000">
            <a:off x="2071688" y="3786188"/>
            <a:ext cx="85725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uščični konektor 31">
            <a:extLst>
              <a:ext uri="{FF2B5EF4-FFF2-40B4-BE49-F238E27FC236}">
                <a16:creationId xmlns:a16="http://schemas.microsoft.com/office/drawing/2014/main" id="{633126E2-160D-43EC-8EC7-061E68B29FE3}"/>
              </a:ext>
            </a:extLst>
          </p:cNvPr>
          <p:cNvCxnSpPr/>
          <p:nvPr/>
        </p:nvCxnSpPr>
        <p:spPr>
          <a:xfrm rot="5400000">
            <a:off x="1893094" y="4179094"/>
            <a:ext cx="200025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ravokotnik 32">
            <a:extLst>
              <a:ext uri="{FF2B5EF4-FFF2-40B4-BE49-F238E27FC236}">
                <a16:creationId xmlns:a16="http://schemas.microsoft.com/office/drawing/2014/main" id="{5449B461-E19E-4A67-AFC6-E8E7FC8E52FE}"/>
              </a:ext>
            </a:extLst>
          </p:cNvPr>
          <p:cNvSpPr/>
          <p:nvPr/>
        </p:nvSpPr>
        <p:spPr>
          <a:xfrm>
            <a:off x="5500688" y="2214563"/>
            <a:ext cx="1643062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>
                <a:solidFill>
                  <a:srgbClr val="92D050"/>
                </a:solidFill>
              </a:rPr>
              <a:t>Velenska</a:t>
            </a:r>
            <a:r>
              <a:rPr lang="sl-SI" dirty="0">
                <a:solidFill>
                  <a:srgbClr val="92D050"/>
                </a:solidFill>
              </a:rPr>
              <a:t> kotlina</a:t>
            </a:r>
          </a:p>
        </p:txBody>
      </p:sp>
      <p:sp>
        <p:nvSpPr>
          <p:cNvPr id="34" name="Pravokotnik 33">
            <a:extLst>
              <a:ext uri="{FF2B5EF4-FFF2-40B4-BE49-F238E27FC236}">
                <a16:creationId xmlns:a16="http://schemas.microsoft.com/office/drawing/2014/main" id="{D65512EC-73BB-4E5D-A69A-42D966F85CAB}"/>
              </a:ext>
            </a:extLst>
          </p:cNvPr>
          <p:cNvSpPr/>
          <p:nvPr/>
        </p:nvSpPr>
        <p:spPr>
          <a:xfrm>
            <a:off x="7286625" y="3429000"/>
            <a:ext cx="157162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92D050"/>
                </a:solidFill>
              </a:rPr>
              <a:t>Pohorsko </a:t>
            </a:r>
            <a:r>
              <a:rPr lang="sl-SI" dirty="0" err="1">
                <a:solidFill>
                  <a:srgbClr val="92D050"/>
                </a:solidFill>
              </a:rPr>
              <a:t>podravje</a:t>
            </a:r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35" name="Pravokotnik 34">
            <a:extLst>
              <a:ext uri="{FF2B5EF4-FFF2-40B4-BE49-F238E27FC236}">
                <a16:creationId xmlns:a16="http://schemas.microsoft.com/office/drawing/2014/main" id="{450920C1-44B3-461F-9AB5-8D1112158E2E}"/>
              </a:ext>
            </a:extLst>
          </p:cNvPr>
          <p:cNvSpPr/>
          <p:nvPr/>
        </p:nvSpPr>
        <p:spPr>
          <a:xfrm>
            <a:off x="7429500" y="2214563"/>
            <a:ext cx="15716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92D050"/>
                </a:solidFill>
              </a:rPr>
              <a:t>Vitanske </a:t>
            </a:r>
            <a:r>
              <a:rPr lang="sl-SI" dirty="0" err="1">
                <a:solidFill>
                  <a:srgbClr val="92D050"/>
                </a:solidFill>
              </a:rPr>
              <a:t>karavanke</a:t>
            </a:r>
            <a:endParaRPr lang="sl-SI" dirty="0">
              <a:solidFill>
                <a:srgbClr val="92D050"/>
              </a:solidFill>
            </a:endParaRPr>
          </a:p>
        </p:txBody>
      </p:sp>
      <p:sp>
        <p:nvSpPr>
          <p:cNvPr id="36" name="Pravokotnik 35">
            <a:extLst>
              <a:ext uri="{FF2B5EF4-FFF2-40B4-BE49-F238E27FC236}">
                <a16:creationId xmlns:a16="http://schemas.microsoft.com/office/drawing/2014/main" id="{7E6F5DAA-AB3F-4BFB-9B21-2B1DFB6B3F78}"/>
              </a:ext>
            </a:extLst>
          </p:cNvPr>
          <p:cNvSpPr/>
          <p:nvPr/>
        </p:nvSpPr>
        <p:spPr>
          <a:xfrm>
            <a:off x="5572125" y="3286125"/>
            <a:ext cx="1500188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92D050"/>
                </a:solidFill>
              </a:rPr>
              <a:t>Zgornje savinska dolina</a:t>
            </a:r>
          </a:p>
        </p:txBody>
      </p:sp>
      <p:cxnSp>
        <p:nvCxnSpPr>
          <p:cNvPr id="38" name="Raven puščični konektor 37">
            <a:extLst>
              <a:ext uri="{FF2B5EF4-FFF2-40B4-BE49-F238E27FC236}">
                <a16:creationId xmlns:a16="http://schemas.microsoft.com/office/drawing/2014/main" id="{0E28E889-92A8-48DC-9BBA-FE583A23FBC6}"/>
              </a:ext>
            </a:extLst>
          </p:cNvPr>
          <p:cNvCxnSpPr/>
          <p:nvPr/>
        </p:nvCxnSpPr>
        <p:spPr>
          <a:xfrm rot="5400000">
            <a:off x="6465094" y="1750219"/>
            <a:ext cx="428625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puščični konektor 39">
            <a:extLst>
              <a:ext uri="{FF2B5EF4-FFF2-40B4-BE49-F238E27FC236}">
                <a16:creationId xmlns:a16="http://schemas.microsoft.com/office/drawing/2014/main" id="{1C4BD5E6-5639-48C6-BC3A-53F6FDDCC15E}"/>
              </a:ext>
            </a:extLst>
          </p:cNvPr>
          <p:cNvCxnSpPr/>
          <p:nvPr/>
        </p:nvCxnSpPr>
        <p:spPr>
          <a:xfrm rot="16200000" flipH="1">
            <a:off x="7608094" y="1750219"/>
            <a:ext cx="428625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en puščični konektor 41">
            <a:extLst>
              <a:ext uri="{FF2B5EF4-FFF2-40B4-BE49-F238E27FC236}">
                <a16:creationId xmlns:a16="http://schemas.microsoft.com/office/drawing/2014/main" id="{7AE5B9A7-2003-41A0-A5B5-AC580F51B815}"/>
              </a:ext>
            </a:extLst>
          </p:cNvPr>
          <p:cNvCxnSpPr/>
          <p:nvPr/>
        </p:nvCxnSpPr>
        <p:spPr>
          <a:xfrm rot="5400000">
            <a:off x="6143625" y="2286000"/>
            <a:ext cx="1500188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en puščični konektor 43">
            <a:extLst>
              <a:ext uri="{FF2B5EF4-FFF2-40B4-BE49-F238E27FC236}">
                <a16:creationId xmlns:a16="http://schemas.microsoft.com/office/drawing/2014/main" id="{454E65A5-7EEE-44AC-A00A-95272DFCDAF8}"/>
              </a:ext>
            </a:extLst>
          </p:cNvPr>
          <p:cNvCxnSpPr/>
          <p:nvPr/>
        </p:nvCxnSpPr>
        <p:spPr>
          <a:xfrm rot="16200000" flipH="1">
            <a:off x="6643687" y="2357438"/>
            <a:ext cx="164306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>
            <a:extLst>
              <a:ext uri="{FF2B5EF4-FFF2-40B4-BE49-F238E27FC236}">
                <a16:creationId xmlns:a16="http://schemas.microsoft.com/office/drawing/2014/main" id="{AAF74C6F-6FA2-4F52-B408-9378EFCE75D6}"/>
              </a:ext>
            </a:extLst>
          </p:cNvPr>
          <p:cNvSpPr/>
          <p:nvPr/>
        </p:nvSpPr>
        <p:spPr>
          <a:xfrm>
            <a:off x="3000375" y="642938"/>
            <a:ext cx="2786063" cy="164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i="1" dirty="0">
                <a:solidFill>
                  <a:srgbClr val="FF0000"/>
                </a:solidFill>
              </a:rPr>
              <a:t>SEVEROVZHODNO PREDALPSKO HRIBOVJE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11D86146-4CFC-4F63-9678-40E979055120}"/>
              </a:ext>
            </a:extLst>
          </p:cNvPr>
          <p:cNvSpPr/>
          <p:nvPr/>
        </p:nvSpPr>
        <p:spPr>
          <a:xfrm>
            <a:off x="142875" y="857250"/>
            <a:ext cx="21431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Vitanske </a:t>
            </a:r>
            <a:r>
              <a:rPr lang="sl-SI" dirty="0" err="1">
                <a:solidFill>
                  <a:srgbClr val="FFFF00"/>
                </a:solidFill>
              </a:rPr>
              <a:t>karavanke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5463808A-DC4B-4087-9D38-778E74EC494E}"/>
              </a:ext>
            </a:extLst>
          </p:cNvPr>
          <p:cNvSpPr/>
          <p:nvPr/>
        </p:nvSpPr>
        <p:spPr>
          <a:xfrm>
            <a:off x="357188" y="2214563"/>
            <a:ext cx="235743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Pohorsko </a:t>
            </a:r>
            <a:r>
              <a:rPr lang="sl-SI" dirty="0" err="1">
                <a:solidFill>
                  <a:srgbClr val="FFFF00"/>
                </a:solidFill>
              </a:rPr>
              <a:t>podravje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0F1D272D-6BD7-4C26-98D1-FA3D149018F9}"/>
              </a:ext>
            </a:extLst>
          </p:cNvPr>
          <p:cNvSpPr/>
          <p:nvPr/>
        </p:nvSpPr>
        <p:spPr>
          <a:xfrm>
            <a:off x="6000750" y="2000250"/>
            <a:ext cx="23574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>
                <a:solidFill>
                  <a:srgbClr val="FFFF00"/>
                </a:solidFill>
              </a:rPr>
              <a:t>Velenska</a:t>
            </a:r>
            <a:r>
              <a:rPr lang="sl-SI" dirty="0">
                <a:solidFill>
                  <a:srgbClr val="FFFF00"/>
                </a:solidFill>
              </a:rPr>
              <a:t> kotlina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0136704F-AC57-42A7-9009-47BE06AF3810}"/>
              </a:ext>
            </a:extLst>
          </p:cNvPr>
          <p:cNvSpPr/>
          <p:nvPr/>
        </p:nvSpPr>
        <p:spPr>
          <a:xfrm>
            <a:off x="6429375" y="857250"/>
            <a:ext cx="2500313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Zgornje savinska dolina</a:t>
            </a:r>
          </a:p>
        </p:txBody>
      </p:sp>
      <p:cxnSp>
        <p:nvCxnSpPr>
          <p:cNvPr id="8" name="Raven puščični konektor 7">
            <a:extLst>
              <a:ext uri="{FF2B5EF4-FFF2-40B4-BE49-F238E27FC236}">
                <a16:creationId xmlns:a16="http://schemas.microsoft.com/office/drawing/2014/main" id="{ABBF355E-7A7F-424E-9FEC-FE64D0A125D8}"/>
              </a:ext>
            </a:extLst>
          </p:cNvPr>
          <p:cNvCxnSpPr/>
          <p:nvPr/>
        </p:nvCxnSpPr>
        <p:spPr>
          <a:xfrm rot="10800000">
            <a:off x="2357438" y="1000125"/>
            <a:ext cx="642937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>
            <a:extLst>
              <a:ext uri="{FF2B5EF4-FFF2-40B4-BE49-F238E27FC236}">
                <a16:creationId xmlns:a16="http://schemas.microsoft.com/office/drawing/2014/main" id="{CF737B88-E8DD-426A-B97E-4018DA1ABF0D}"/>
              </a:ext>
            </a:extLst>
          </p:cNvPr>
          <p:cNvCxnSpPr/>
          <p:nvPr/>
        </p:nvCxnSpPr>
        <p:spPr>
          <a:xfrm rot="5400000">
            <a:off x="2857500" y="2071688"/>
            <a:ext cx="428625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konektor 11">
            <a:extLst>
              <a:ext uri="{FF2B5EF4-FFF2-40B4-BE49-F238E27FC236}">
                <a16:creationId xmlns:a16="http://schemas.microsoft.com/office/drawing/2014/main" id="{80A09EC8-FA2E-4E76-A0B1-5F19012B2670}"/>
              </a:ext>
            </a:extLst>
          </p:cNvPr>
          <p:cNvCxnSpPr/>
          <p:nvPr/>
        </p:nvCxnSpPr>
        <p:spPr>
          <a:xfrm>
            <a:off x="5643563" y="1000125"/>
            <a:ext cx="642937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konektor 13">
            <a:extLst>
              <a:ext uri="{FF2B5EF4-FFF2-40B4-BE49-F238E27FC236}">
                <a16:creationId xmlns:a16="http://schemas.microsoft.com/office/drawing/2014/main" id="{C9A71DD1-DEAC-4B68-8FB7-1F676886CAB9}"/>
              </a:ext>
            </a:extLst>
          </p:cNvPr>
          <p:cNvCxnSpPr/>
          <p:nvPr/>
        </p:nvCxnSpPr>
        <p:spPr>
          <a:xfrm>
            <a:off x="5857875" y="1571625"/>
            <a:ext cx="428625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aobljeni pravokotnik 14">
            <a:extLst>
              <a:ext uri="{FF2B5EF4-FFF2-40B4-BE49-F238E27FC236}">
                <a16:creationId xmlns:a16="http://schemas.microsoft.com/office/drawing/2014/main" id="{1B7B07F9-76EF-4BDB-BE4C-5177164B3D54}"/>
              </a:ext>
            </a:extLst>
          </p:cNvPr>
          <p:cNvSpPr/>
          <p:nvPr/>
        </p:nvSpPr>
        <p:spPr>
          <a:xfrm>
            <a:off x="6500813" y="2928938"/>
            <a:ext cx="2357437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Najmanjša </a:t>
            </a:r>
            <a:r>
              <a:rPr lang="sl-SI" sz="1200" dirty="0" err="1"/>
              <a:t>tehtonska</a:t>
            </a:r>
            <a:r>
              <a:rPr lang="sl-SI" sz="1200" dirty="0"/>
              <a:t> </a:t>
            </a:r>
            <a:r>
              <a:rPr lang="sl-SI" sz="1200" dirty="0" err="1"/>
              <a:t>udornina</a:t>
            </a:r>
            <a:endParaRPr lang="sl-SI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Ligniti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Jezera: </a:t>
            </a:r>
            <a:r>
              <a:rPr lang="sl-SI" sz="1200" dirty="0" err="1"/>
              <a:t>velensko</a:t>
            </a:r>
            <a:r>
              <a:rPr lang="sl-SI" sz="1200" dirty="0"/>
              <a:t>, </a:t>
            </a:r>
            <a:r>
              <a:rPr lang="sl-SI" sz="1200" dirty="0" err="1"/>
              <a:t>šoštansko</a:t>
            </a:r>
            <a:endParaRPr lang="sl-SI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Največja termoelektrarna</a:t>
            </a:r>
          </a:p>
        </p:txBody>
      </p:sp>
      <p:sp>
        <p:nvSpPr>
          <p:cNvPr id="16" name="Zaobljeni pravokotnik 15">
            <a:extLst>
              <a:ext uri="{FF2B5EF4-FFF2-40B4-BE49-F238E27FC236}">
                <a16:creationId xmlns:a16="http://schemas.microsoft.com/office/drawing/2014/main" id="{F5981F0F-955C-4632-B11E-46B789AA276C}"/>
              </a:ext>
            </a:extLst>
          </p:cNvPr>
          <p:cNvSpPr/>
          <p:nvPr/>
        </p:nvSpPr>
        <p:spPr>
          <a:xfrm>
            <a:off x="285750" y="3500438"/>
            <a:ext cx="1643063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>
                <a:solidFill>
                  <a:srgbClr val="00B0F0"/>
                </a:solidFill>
              </a:rPr>
              <a:t>pohorje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17" name="Zaobljeni pravokotnik 16">
            <a:extLst>
              <a:ext uri="{FF2B5EF4-FFF2-40B4-BE49-F238E27FC236}">
                <a16:creationId xmlns:a16="http://schemas.microsoft.com/office/drawing/2014/main" id="{6F913A74-BC59-47A6-899D-EDEC9CBE01A0}"/>
              </a:ext>
            </a:extLst>
          </p:cNvPr>
          <p:cNvSpPr/>
          <p:nvPr/>
        </p:nvSpPr>
        <p:spPr>
          <a:xfrm>
            <a:off x="2857500" y="4572000"/>
            <a:ext cx="1785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00B0F0"/>
                </a:solidFill>
              </a:rPr>
              <a:t>Dravska dolina</a:t>
            </a:r>
          </a:p>
        </p:txBody>
      </p:sp>
      <p:sp>
        <p:nvSpPr>
          <p:cNvPr id="18" name="Zaobljeni pravokotnik 17">
            <a:extLst>
              <a:ext uri="{FF2B5EF4-FFF2-40B4-BE49-F238E27FC236}">
                <a16:creationId xmlns:a16="http://schemas.microsoft.com/office/drawing/2014/main" id="{4B1BCE06-6797-432B-BF88-1EB35E77340F}"/>
              </a:ext>
            </a:extLst>
          </p:cNvPr>
          <p:cNvSpPr/>
          <p:nvPr/>
        </p:nvSpPr>
        <p:spPr>
          <a:xfrm>
            <a:off x="3357563" y="2857500"/>
            <a:ext cx="1643062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err="1">
                <a:solidFill>
                  <a:srgbClr val="00B0F0"/>
                </a:solidFill>
              </a:rPr>
              <a:t>kozjak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19" name="Zaobljeni pravokotnik 18">
            <a:extLst>
              <a:ext uri="{FF2B5EF4-FFF2-40B4-BE49-F238E27FC236}">
                <a16:creationId xmlns:a16="http://schemas.microsoft.com/office/drawing/2014/main" id="{8A135D48-1A97-4F2C-BC4C-9134A982D87C}"/>
              </a:ext>
            </a:extLst>
          </p:cNvPr>
          <p:cNvSpPr/>
          <p:nvPr/>
        </p:nvSpPr>
        <p:spPr>
          <a:xfrm>
            <a:off x="2500313" y="3643313"/>
            <a:ext cx="1785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00B0F0"/>
                </a:solidFill>
              </a:rPr>
              <a:t>Strojna (koroški kot)</a:t>
            </a:r>
          </a:p>
        </p:txBody>
      </p:sp>
      <p:cxnSp>
        <p:nvCxnSpPr>
          <p:cNvPr id="21" name="Raven puščični konektor 20">
            <a:extLst>
              <a:ext uri="{FF2B5EF4-FFF2-40B4-BE49-F238E27FC236}">
                <a16:creationId xmlns:a16="http://schemas.microsoft.com/office/drawing/2014/main" id="{563A53F2-D3B9-4E2F-93D0-5B653BA198B6}"/>
              </a:ext>
            </a:extLst>
          </p:cNvPr>
          <p:cNvCxnSpPr/>
          <p:nvPr/>
        </p:nvCxnSpPr>
        <p:spPr>
          <a:xfrm>
            <a:off x="2786063" y="2714625"/>
            <a:ext cx="500062" cy="428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konektor 22">
            <a:extLst>
              <a:ext uri="{FF2B5EF4-FFF2-40B4-BE49-F238E27FC236}">
                <a16:creationId xmlns:a16="http://schemas.microsoft.com/office/drawing/2014/main" id="{D88F0A1B-CFD8-41D3-976D-E44C68BCA4EF}"/>
              </a:ext>
            </a:extLst>
          </p:cNvPr>
          <p:cNvCxnSpPr/>
          <p:nvPr/>
        </p:nvCxnSpPr>
        <p:spPr>
          <a:xfrm>
            <a:off x="2143125" y="2928938"/>
            <a:ext cx="642938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konektor 24">
            <a:extLst>
              <a:ext uri="{FF2B5EF4-FFF2-40B4-BE49-F238E27FC236}">
                <a16:creationId xmlns:a16="http://schemas.microsoft.com/office/drawing/2014/main" id="{83A5128F-5F66-4031-9E7D-5B72DE369301}"/>
              </a:ext>
            </a:extLst>
          </p:cNvPr>
          <p:cNvCxnSpPr/>
          <p:nvPr/>
        </p:nvCxnSpPr>
        <p:spPr>
          <a:xfrm rot="16200000" flipH="1">
            <a:off x="1393031" y="3393282"/>
            <a:ext cx="1857375" cy="92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uščični konektor 26">
            <a:extLst>
              <a:ext uri="{FF2B5EF4-FFF2-40B4-BE49-F238E27FC236}">
                <a16:creationId xmlns:a16="http://schemas.microsoft.com/office/drawing/2014/main" id="{CAF414C8-A06A-4866-A6EE-C46A1C5BB870}"/>
              </a:ext>
            </a:extLst>
          </p:cNvPr>
          <p:cNvCxnSpPr/>
          <p:nvPr/>
        </p:nvCxnSpPr>
        <p:spPr>
          <a:xfrm rot="5400000">
            <a:off x="677862" y="3106738"/>
            <a:ext cx="5000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aobljeni pravokotnik 27">
            <a:extLst>
              <a:ext uri="{FF2B5EF4-FFF2-40B4-BE49-F238E27FC236}">
                <a16:creationId xmlns:a16="http://schemas.microsoft.com/office/drawing/2014/main" id="{2419A617-707C-4DCB-A3D1-B41ECA25390E}"/>
              </a:ext>
            </a:extLst>
          </p:cNvPr>
          <p:cNvSpPr/>
          <p:nvPr/>
        </p:nvSpPr>
        <p:spPr>
          <a:xfrm>
            <a:off x="142875" y="4286250"/>
            <a:ext cx="2000250" cy="1928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 err="1"/>
              <a:t>Magamatskega</a:t>
            </a:r>
            <a:r>
              <a:rPr lang="sl-SI" sz="1200" dirty="0"/>
              <a:t> nastanka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Edini slap na nekarbonatni podlagi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Gozdarska industrija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Granit,marmor, gnajs</a:t>
            </a:r>
          </a:p>
        </p:txBody>
      </p:sp>
      <p:sp>
        <p:nvSpPr>
          <p:cNvPr id="29" name="Zaobljeni pravokotnik 28">
            <a:extLst>
              <a:ext uri="{FF2B5EF4-FFF2-40B4-BE49-F238E27FC236}">
                <a16:creationId xmlns:a16="http://schemas.microsoft.com/office/drawing/2014/main" id="{C1E4162A-CA7E-4DA3-A4F4-C84CC7E63A74}"/>
              </a:ext>
            </a:extLst>
          </p:cNvPr>
          <p:cNvSpPr/>
          <p:nvPr/>
        </p:nvSpPr>
        <p:spPr>
          <a:xfrm>
            <a:off x="2928938" y="5357813"/>
            <a:ext cx="2643187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Pomembna prometna pot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Drava v celoti izkoriščena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Poplave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1200" dirty="0"/>
              <a:t>turizem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F1F4A4CC-A43F-4778-AD74-4EE10D65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066800"/>
          </a:xfrm>
        </p:spPr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SLOVENIJA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33D6AD4-E9E4-42C8-B83B-1DF21029D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930775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20.256 km2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2 milijona prebivalcev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Lega: spada med srednje EU države, po podnebju je južna EU država, po legi pa je Balkanska država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Geografska širina med 45 in 46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Prehodna država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Klimatske variante: alpska, panonska, osrednje slovenska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Narečne skupine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Vse vrste kamnin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Vse vrste vodnih zalog, razen arteške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07C4688D-79D4-4206-BF2D-7A86BEF6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NASTANEK SLOVENSKIH MEJ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EFB7BCDA-F0B1-4660-930B-8D938F249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324350"/>
          </a:xfrm>
        </p:spPr>
        <p:txBody>
          <a:bodyPr/>
          <a:lstStyle/>
          <a:p>
            <a:r>
              <a:rPr lang="sl-SI" altLang="sl-SI"/>
              <a:t>Nastale z pogodbami, odrezale 1/5 slovenskega ozemlja</a:t>
            </a:r>
          </a:p>
          <a:p>
            <a:r>
              <a:rPr lang="sl-SI" altLang="sl-SI"/>
              <a:t>Z Hrvaško: še ni dorečeno</a:t>
            </a:r>
          </a:p>
          <a:p>
            <a:r>
              <a:rPr lang="sl-SI" altLang="sl-SI"/>
              <a:t>Z Madžarsko: trianonska pogodba</a:t>
            </a:r>
          </a:p>
          <a:p>
            <a:r>
              <a:rPr lang="sl-SI" altLang="sl-SI"/>
              <a:t>Z Avstrijo: koroški plebiscit</a:t>
            </a:r>
          </a:p>
          <a:p>
            <a:r>
              <a:rPr lang="sl-SI" altLang="sl-SI"/>
              <a:t>Z Italijo: rapalska pogodba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B4623754-F7B2-4A51-93C4-F870E87C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RASTLINSTVO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706A1B1E-5534-4FC1-BDD4-043467D53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714500"/>
            <a:ext cx="8229600" cy="4324350"/>
          </a:xfrm>
        </p:spPr>
        <p:txBody>
          <a:bodyPr/>
          <a:lstStyle/>
          <a:p>
            <a:r>
              <a:rPr lang="sl-SI" altLang="sl-SI"/>
              <a:t>Odvisno od prsti in kamninske podlage</a:t>
            </a:r>
          </a:p>
          <a:p>
            <a:r>
              <a:rPr lang="sl-SI" altLang="sl-SI"/>
              <a:t>Prevladuje bukov jelov gozd</a:t>
            </a:r>
          </a:p>
          <a:p>
            <a:r>
              <a:rPr lang="sl-SI" altLang="sl-SI"/>
              <a:t>Le 20% zemlje primerna za obdelovanje</a:t>
            </a:r>
          </a:p>
          <a:p>
            <a:r>
              <a:rPr lang="sl-SI" altLang="sl-SI"/>
              <a:t>Razkropljeno zemljišče</a:t>
            </a:r>
          </a:p>
          <a:p>
            <a:r>
              <a:rPr lang="sl-SI" altLang="sl-SI"/>
              <a:t>Nerodovitna prst, malo prostora</a:t>
            </a:r>
          </a:p>
          <a:p>
            <a:r>
              <a:rPr lang="sl-SI" altLang="sl-SI"/>
              <a:t>Več kot polovico Slovenije prekrito z gozdom 57%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1AEBD565-AEB4-494B-B669-3D407651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571500"/>
            <a:ext cx="8229600" cy="1066800"/>
          </a:xfrm>
        </p:spPr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RASTLINSKI PASOVI</a:t>
            </a:r>
          </a:p>
        </p:txBody>
      </p:sp>
      <p:pic>
        <p:nvPicPr>
          <p:cNvPr id="9219" name="Ograda vsebine 3" descr="PicsArt_1358118309375.jpg">
            <a:extLst>
              <a:ext uri="{FF2B5EF4-FFF2-40B4-BE49-F238E27FC236}">
                <a16:creationId xmlns:a16="http://schemas.microsoft.com/office/drawing/2014/main" id="{3C154E76-2ADD-41D5-B7E8-9D22E301F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71625"/>
            <a:ext cx="9144000" cy="52863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65BCAB2D-474D-4C42-80F6-8832478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066800"/>
          </a:xfrm>
        </p:spPr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PODNEBJE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E37508A-7AEB-4C88-8AAC-A5E6720D5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714500"/>
            <a:ext cx="8229600" cy="4929188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Kontinentalno podnebje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Leži v zmerno toplem pasu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Temperature se za vsakih 100m znižajo za 0,6°C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Na podnebje vpliva bližina morja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Na severovzhodu več padavin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Količina padavin se iz zahoda proti vzhodu zmanjšuje ( od 2500- 800mm)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4 tipi podnebja: primorski, alpski, osrednje slovenski, submediteranski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Skrajnosti podnebja: toča, poplave, visoke/nizke temperature, slana..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4BBC50AD-CECB-4EFF-97CE-229521AA3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066800"/>
          </a:xfrm>
        </p:spPr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PRST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44AA569C-DBBE-4A63-AEC9-B0C040135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/>
          <a:lstStyle/>
          <a:p>
            <a:r>
              <a:rPr lang="sl-SI" altLang="sl-SI"/>
              <a:t>Sestavljena iz mineralnih delcev, vode, zraka in organskih snovi</a:t>
            </a:r>
          </a:p>
          <a:p>
            <a:r>
              <a:rPr lang="sl-SI" altLang="sl-SI"/>
              <a:t>Pri nastanku ima velik vpliv podnebje in kameninska osnova</a:t>
            </a:r>
          </a:p>
          <a:p>
            <a:r>
              <a:rPr lang="sl-SI" altLang="sl-SI"/>
              <a:t>Rdeča prst: terra rossa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C8E971F3-B3D9-4736-89A4-75E1C827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066800"/>
          </a:xfrm>
        </p:spPr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KAMNINE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617A4D57-974F-4CD8-AB5F-D2E253F13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4324350"/>
          </a:xfrm>
        </p:spPr>
        <p:txBody>
          <a:bodyPr/>
          <a:lstStyle/>
          <a:p>
            <a:r>
              <a:rPr lang="sl-SI" altLang="sl-SI"/>
              <a:t>Ločimo: silikatne in karbonatne</a:t>
            </a:r>
          </a:p>
          <a:p>
            <a:r>
              <a:rPr lang="sl-SI" altLang="sl-SI"/>
              <a:t>Poznamo : amorfne(prepuščajo vodo) in hidromorfne)</a:t>
            </a:r>
          </a:p>
          <a:p>
            <a:r>
              <a:rPr lang="sl-SI" altLang="sl-SI"/>
              <a:t>Prevladuje apnenec in dolomit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D964C715-BD34-425D-A5B7-85F7B928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/>
          <a:lstStyle/>
          <a:p>
            <a:r>
              <a:rPr lang="sl-SI" altLang="sl-SI">
                <a:solidFill>
                  <a:srgbClr val="FF0000"/>
                </a:solidFill>
              </a:rPr>
              <a:t>VODOVJE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A907BC8-56E8-4686-863C-F64C0C2E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5072062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Voda pomembna za turizem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Poznamo vse vrste razen arteške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Slane/</a:t>
            </a:r>
            <a:r>
              <a:rPr lang="sl-SI" dirty="0" err="1"/>
              <a:t>slatke</a:t>
            </a:r>
            <a:r>
              <a:rPr lang="sl-SI" dirty="0"/>
              <a:t>, stoječe/tekoče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Vpliva na </a:t>
            </a:r>
            <a:r>
              <a:rPr lang="sl-SI" dirty="0" err="1"/>
              <a:t>življenski</a:t>
            </a:r>
            <a:r>
              <a:rPr lang="sl-SI" dirty="0"/>
              <a:t> slog in kraj poselitve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Regionalizacija: površje, ki ga preoblikuje reka in vsi njeni pritoki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Na gostoto rek vpliva kameninska osnova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Pomemben delež so skalne vode na krasu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 err="1"/>
              <a:t>Bratične</a:t>
            </a:r>
            <a:r>
              <a:rPr lang="sl-SI" dirty="0"/>
              <a:t> vode so kjer se mešata </a:t>
            </a:r>
            <a:r>
              <a:rPr lang="sl-SI" dirty="0" err="1"/>
              <a:t>slatka</a:t>
            </a:r>
            <a:r>
              <a:rPr lang="sl-SI" dirty="0"/>
              <a:t> in slana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Rečni režimi: primorski, alpski, celinski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Mokrišča: barja(nižinska/gorska),rečna, jezerska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Nespametni posegi so če mokrišča </a:t>
            </a:r>
            <a:r>
              <a:rPr lang="sl-SI" dirty="0" err="1"/>
              <a:t>izsužimo</a:t>
            </a:r>
            <a:endParaRPr lang="sl-SI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835</Words>
  <Application>Microsoft Office PowerPoint</Application>
  <PresentationFormat>On-screen Show (4:3)</PresentationFormat>
  <Paragraphs>194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Georgia</vt:lpstr>
      <vt:lpstr>Trebuchet MS</vt:lpstr>
      <vt:lpstr>Wingdings 2</vt:lpstr>
      <vt:lpstr>Urbano</vt:lpstr>
      <vt:lpstr>GEOGRAFIJA</vt:lpstr>
      <vt:lpstr>SLOVENIJA</vt:lpstr>
      <vt:lpstr>NASTANEK SLOVENSKIH MEJ</vt:lpstr>
      <vt:lpstr>RASTLINSTVO</vt:lpstr>
      <vt:lpstr>RASTLINSKI PASOVI</vt:lpstr>
      <vt:lpstr>PODNEBJE</vt:lpstr>
      <vt:lpstr>PRST</vt:lpstr>
      <vt:lpstr>KAMNINE</vt:lpstr>
      <vt:lpstr>VODOVJE</vt:lpstr>
      <vt:lpstr>PowerPoint Presentation</vt:lpstr>
      <vt:lpstr>KMETIJSTVO</vt:lpstr>
      <vt:lpstr>MAKROREGIJE SLOVENIJE</vt:lpstr>
      <vt:lpstr>PowerPoint Presentation</vt:lpstr>
      <vt:lpstr>PowerPoint Presentation</vt:lpstr>
      <vt:lpstr>PRAVI ALPSKI SVET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2019-05-31T08:41:04Z</dcterms:created>
  <dcterms:modified xsi:type="dcterms:W3CDTF">2019-05-31T08:41:04Z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