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Zaobljeni pravokotnik 9">
            <a:extLst>
              <a:ext uri="{FF2B5EF4-FFF2-40B4-BE49-F238E27FC236}">
                <a16:creationId xmlns:a16="http://schemas.microsoft.com/office/drawing/2014/main" id="{C91440CE-0729-4F4F-92A0-C4F3C99FCF8C}"/>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Zaobljeni pravokotnik 10">
            <a:extLst>
              <a:ext uri="{FF2B5EF4-FFF2-40B4-BE49-F238E27FC236}">
                <a16:creationId xmlns:a16="http://schemas.microsoft.com/office/drawing/2014/main" id="{846E59DA-741B-4F28-8CFC-A0759506E620}"/>
              </a:ext>
            </a:extLst>
          </p:cNvPr>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Naslov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sl-SI"/>
              <a:t>Kliknite, če želite urediti slog naslova matrice</a:t>
            </a:r>
            <a:endParaRPr lang="en-US"/>
          </a:p>
        </p:txBody>
      </p:sp>
      <p:sp>
        <p:nvSpPr>
          <p:cNvPr id="20" name="Podnaslov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7" name="Ograda datuma 18">
            <a:extLst>
              <a:ext uri="{FF2B5EF4-FFF2-40B4-BE49-F238E27FC236}">
                <a16:creationId xmlns:a16="http://schemas.microsoft.com/office/drawing/2014/main" id="{5BDDB34C-CBAF-40F7-85A1-56723E213D27}"/>
              </a:ext>
            </a:extLst>
          </p:cNvPr>
          <p:cNvSpPr>
            <a:spLocks noGrp="1"/>
          </p:cNvSpPr>
          <p:nvPr>
            <p:ph type="dt" sz="half" idx="10"/>
          </p:nvPr>
        </p:nvSpPr>
        <p:spPr/>
        <p:txBody>
          <a:bodyPr/>
          <a:lstStyle>
            <a:lvl1pPr>
              <a:defRPr/>
            </a:lvl1pPr>
          </a:lstStyle>
          <a:p>
            <a:pPr>
              <a:defRPr/>
            </a:pPr>
            <a:fld id="{F2DE7C45-44AD-484B-823B-D509DA07BF4A}" type="datetimeFigureOut">
              <a:rPr lang="sl-SI"/>
              <a:pPr>
                <a:defRPr/>
              </a:pPr>
              <a:t>31. 05. 2019</a:t>
            </a:fld>
            <a:endParaRPr lang="sl-SI"/>
          </a:p>
        </p:txBody>
      </p:sp>
      <p:sp>
        <p:nvSpPr>
          <p:cNvPr id="8" name="Ograda noge 7">
            <a:extLst>
              <a:ext uri="{FF2B5EF4-FFF2-40B4-BE49-F238E27FC236}">
                <a16:creationId xmlns:a16="http://schemas.microsoft.com/office/drawing/2014/main" id="{4E5554DF-10B9-477C-BB41-34D583D07DE3}"/>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0">
            <a:extLst>
              <a:ext uri="{FF2B5EF4-FFF2-40B4-BE49-F238E27FC236}">
                <a16:creationId xmlns:a16="http://schemas.microsoft.com/office/drawing/2014/main" id="{B76DCB28-344B-433B-AE97-89C4E7E5CDA9}"/>
              </a:ext>
            </a:extLst>
          </p:cNvPr>
          <p:cNvSpPr>
            <a:spLocks noGrp="1"/>
          </p:cNvSpPr>
          <p:nvPr>
            <p:ph type="sldNum" sz="quarter" idx="12"/>
          </p:nvPr>
        </p:nvSpPr>
        <p:spPr/>
        <p:txBody>
          <a:bodyPr/>
          <a:lstStyle>
            <a:lvl1pPr>
              <a:defRPr/>
            </a:lvl1pPr>
          </a:lstStyle>
          <a:p>
            <a:fld id="{AF5439F1-CEC2-432B-ADA3-2ADC82DCF060}" type="slidenum">
              <a:rPr lang="sl-SI" altLang="sl-SI"/>
              <a:pPr/>
              <a:t>‹#›</a:t>
            </a:fld>
            <a:endParaRPr lang="sl-SI" altLang="sl-SI"/>
          </a:p>
        </p:txBody>
      </p:sp>
    </p:spTree>
    <p:extLst>
      <p:ext uri="{BB962C8B-B14F-4D97-AF65-F5344CB8AC3E}">
        <p14:creationId xmlns:p14="http://schemas.microsoft.com/office/powerpoint/2010/main" val="920924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a:xfrm>
            <a:off x="502920" y="4983480"/>
            <a:ext cx="8183880" cy="1051560"/>
          </a:xfrm>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502920" y="530352"/>
            <a:ext cx="8183880" cy="4187952"/>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9B7CE4D9-34D6-4E68-BF47-BD36C41DB590}"/>
              </a:ext>
            </a:extLst>
          </p:cNvPr>
          <p:cNvSpPr>
            <a:spLocks noGrp="1"/>
          </p:cNvSpPr>
          <p:nvPr>
            <p:ph type="dt" sz="half" idx="10"/>
          </p:nvPr>
        </p:nvSpPr>
        <p:spPr/>
        <p:txBody>
          <a:bodyPr/>
          <a:lstStyle>
            <a:lvl1pPr>
              <a:defRPr/>
            </a:lvl1pPr>
          </a:lstStyle>
          <a:p>
            <a:pPr>
              <a:defRPr/>
            </a:pPr>
            <a:fld id="{891F3753-6FDA-42B2-BC17-B7911C99EE1E}" type="datetimeFigureOut">
              <a:rPr lang="sl-SI"/>
              <a:pPr>
                <a:defRPr/>
              </a:pPr>
              <a:t>31. 05. 2019</a:t>
            </a:fld>
            <a:endParaRPr lang="sl-SI"/>
          </a:p>
        </p:txBody>
      </p:sp>
      <p:sp>
        <p:nvSpPr>
          <p:cNvPr id="5" name="Ograda noge 17">
            <a:extLst>
              <a:ext uri="{FF2B5EF4-FFF2-40B4-BE49-F238E27FC236}">
                <a16:creationId xmlns:a16="http://schemas.microsoft.com/office/drawing/2014/main" id="{DDEA1C30-D246-4621-A78D-AFDF930D25DC}"/>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4C1B955B-59A9-425A-A287-909A26197E4D}"/>
              </a:ext>
            </a:extLst>
          </p:cNvPr>
          <p:cNvSpPr>
            <a:spLocks noGrp="1"/>
          </p:cNvSpPr>
          <p:nvPr>
            <p:ph type="sldNum" sz="quarter" idx="12"/>
          </p:nvPr>
        </p:nvSpPr>
        <p:spPr/>
        <p:txBody>
          <a:bodyPr/>
          <a:lstStyle>
            <a:lvl1pPr>
              <a:defRPr/>
            </a:lvl1pPr>
          </a:lstStyle>
          <a:p>
            <a:fld id="{16BC8A31-1C7B-4BCB-B48B-3B0ED0A6D80B}" type="slidenum">
              <a:rPr lang="sl-SI" altLang="sl-SI"/>
              <a:pPr/>
              <a:t>‹#›</a:t>
            </a:fld>
            <a:endParaRPr lang="sl-SI" altLang="sl-SI"/>
          </a:p>
        </p:txBody>
      </p:sp>
    </p:spTree>
    <p:extLst>
      <p:ext uri="{BB962C8B-B14F-4D97-AF65-F5344CB8AC3E}">
        <p14:creationId xmlns:p14="http://schemas.microsoft.com/office/powerpoint/2010/main" val="224434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533404"/>
            <a:ext cx="1981200" cy="5257799"/>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533400" y="533402"/>
            <a:ext cx="5943600" cy="5257801"/>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77469AB1-EAF6-4CDD-86EF-FF0E896CC7D6}"/>
              </a:ext>
            </a:extLst>
          </p:cNvPr>
          <p:cNvSpPr>
            <a:spLocks noGrp="1"/>
          </p:cNvSpPr>
          <p:nvPr>
            <p:ph type="dt" sz="half" idx="10"/>
          </p:nvPr>
        </p:nvSpPr>
        <p:spPr/>
        <p:txBody>
          <a:bodyPr/>
          <a:lstStyle>
            <a:lvl1pPr>
              <a:defRPr/>
            </a:lvl1pPr>
          </a:lstStyle>
          <a:p>
            <a:pPr>
              <a:defRPr/>
            </a:pPr>
            <a:fld id="{5E236093-4C85-45A1-A0C2-E2EE68503642}" type="datetimeFigureOut">
              <a:rPr lang="sl-SI"/>
              <a:pPr>
                <a:defRPr/>
              </a:pPr>
              <a:t>31. 05. 2019</a:t>
            </a:fld>
            <a:endParaRPr lang="sl-SI"/>
          </a:p>
        </p:txBody>
      </p:sp>
      <p:sp>
        <p:nvSpPr>
          <p:cNvPr id="5" name="Ograda noge 17">
            <a:extLst>
              <a:ext uri="{FF2B5EF4-FFF2-40B4-BE49-F238E27FC236}">
                <a16:creationId xmlns:a16="http://schemas.microsoft.com/office/drawing/2014/main" id="{41E669B2-053E-4339-AF98-DE79DB56FC3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899F8B4E-0FDC-4DEB-952E-73BFF5A31D49}"/>
              </a:ext>
            </a:extLst>
          </p:cNvPr>
          <p:cNvSpPr>
            <a:spLocks noGrp="1"/>
          </p:cNvSpPr>
          <p:nvPr>
            <p:ph type="sldNum" sz="quarter" idx="12"/>
          </p:nvPr>
        </p:nvSpPr>
        <p:spPr/>
        <p:txBody>
          <a:bodyPr/>
          <a:lstStyle>
            <a:lvl1pPr>
              <a:defRPr/>
            </a:lvl1pPr>
          </a:lstStyle>
          <a:p>
            <a:fld id="{E9756CB0-8ADC-479A-BBEC-3D00EC14D11F}" type="slidenum">
              <a:rPr lang="sl-SI" altLang="sl-SI"/>
              <a:pPr/>
              <a:t>‹#›</a:t>
            </a:fld>
            <a:endParaRPr lang="sl-SI" altLang="sl-SI"/>
          </a:p>
        </p:txBody>
      </p:sp>
    </p:spTree>
    <p:extLst>
      <p:ext uri="{BB962C8B-B14F-4D97-AF65-F5344CB8AC3E}">
        <p14:creationId xmlns:p14="http://schemas.microsoft.com/office/powerpoint/2010/main" val="362252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502920" y="4983480"/>
            <a:ext cx="8183880" cy="1051560"/>
          </a:xfrm>
        </p:spPr>
        <p:txBody>
          <a:bodyPr/>
          <a:lstStyle/>
          <a:p>
            <a:r>
              <a:rPr lang="sl-SI"/>
              <a:t>Kliknite, če želite urediti slog naslova matrice</a:t>
            </a:r>
            <a:endParaRPr lang="en-US"/>
          </a:p>
        </p:txBody>
      </p:sp>
      <p:sp>
        <p:nvSpPr>
          <p:cNvPr id="3" name="Ograda vsebine 2"/>
          <p:cNvSpPr>
            <a:spLocks noGrp="1"/>
          </p:cNvSpPr>
          <p:nvPr>
            <p:ph idx="1"/>
          </p:nvPr>
        </p:nvSpPr>
        <p:spPr>
          <a:xfrm>
            <a:off x="502920" y="530352"/>
            <a:ext cx="8183880" cy="418795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438E0AB2-95EE-4ED7-B2F9-191AFFE39831}"/>
              </a:ext>
            </a:extLst>
          </p:cNvPr>
          <p:cNvSpPr>
            <a:spLocks noGrp="1"/>
          </p:cNvSpPr>
          <p:nvPr>
            <p:ph type="dt" sz="half" idx="10"/>
          </p:nvPr>
        </p:nvSpPr>
        <p:spPr/>
        <p:txBody>
          <a:bodyPr/>
          <a:lstStyle>
            <a:lvl1pPr>
              <a:defRPr/>
            </a:lvl1pPr>
          </a:lstStyle>
          <a:p>
            <a:pPr>
              <a:defRPr/>
            </a:pPr>
            <a:fld id="{2B665631-A201-4318-89EE-32CB0FC03D5C}" type="datetimeFigureOut">
              <a:rPr lang="sl-SI"/>
              <a:pPr>
                <a:defRPr/>
              </a:pPr>
              <a:t>31. 05. 2019</a:t>
            </a:fld>
            <a:endParaRPr lang="sl-SI"/>
          </a:p>
        </p:txBody>
      </p:sp>
      <p:sp>
        <p:nvSpPr>
          <p:cNvPr id="5" name="Ograda noge 17">
            <a:extLst>
              <a:ext uri="{FF2B5EF4-FFF2-40B4-BE49-F238E27FC236}">
                <a16:creationId xmlns:a16="http://schemas.microsoft.com/office/drawing/2014/main" id="{E33ABD4E-8CF1-4310-AE38-2333437E5E7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D7B2C90E-E445-43EF-9654-5874C73F1A07}"/>
              </a:ext>
            </a:extLst>
          </p:cNvPr>
          <p:cNvSpPr>
            <a:spLocks noGrp="1"/>
          </p:cNvSpPr>
          <p:nvPr>
            <p:ph type="sldNum" sz="quarter" idx="12"/>
          </p:nvPr>
        </p:nvSpPr>
        <p:spPr/>
        <p:txBody>
          <a:bodyPr/>
          <a:lstStyle>
            <a:lvl1pPr>
              <a:defRPr/>
            </a:lvl1pPr>
          </a:lstStyle>
          <a:p>
            <a:fld id="{C3F75827-A70A-49B1-ADF1-CE072C1E3A15}" type="slidenum">
              <a:rPr lang="sl-SI" altLang="sl-SI"/>
              <a:pPr/>
              <a:t>‹#›</a:t>
            </a:fld>
            <a:endParaRPr lang="sl-SI" altLang="sl-SI"/>
          </a:p>
        </p:txBody>
      </p:sp>
    </p:spTree>
    <p:extLst>
      <p:ext uri="{BB962C8B-B14F-4D97-AF65-F5344CB8AC3E}">
        <p14:creationId xmlns:p14="http://schemas.microsoft.com/office/powerpoint/2010/main" val="280909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Zaobljeni pravokotnik 9">
            <a:extLst>
              <a:ext uri="{FF2B5EF4-FFF2-40B4-BE49-F238E27FC236}">
                <a16:creationId xmlns:a16="http://schemas.microsoft.com/office/drawing/2014/main" id="{6C7D42E5-1921-40A1-8EC4-AC53BE27CD14}"/>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Zaobljeni pravokotnik 10">
            <a:extLst>
              <a:ext uri="{FF2B5EF4-FFF2-40B4-BE49-F238E27FC236}">
                <a16:creationId xmlns:a16="http://schemas.microsoft.com/office/drawing/2014/main" id="{B86D356C-4D89-4CEC-974F-B3E426A67D8E}"/>
              </a:ext>
            </a:extLst>
          </p:cNvPr>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sl-SI"/>
              <a:t>Kliknite, če želite urediti slog naslova matrice</a:t>
            </a:r>
            <a:endParaRPr lang="en-US"/>
          </a:p>
        </p:txBody>
      </p:sp>
      <p:sp>
        <p:nvSpPr>
          <p:cNvPr id="3" name="Ograda besedila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6" name="Ograda datuma 3">
            <a:extLst>
              <a:ext uri="{FF2B5EF4-FFF2-40B4-BE49-F238E27FC236}">
                <a16:creationId xmlns:a16="http://schemas.microsoft.com/office/drawing/2014/main" id="{FF78E99A-CD1F-49B0-92DE-0DAF999D2396}"/>
              </a:ext>
            </a:extLst>
          </p:cNvPr>
          <p:cNvSpPr>
            <a:spLocks noGrp="1"/>
          </p:cNvSpPr>
          <p:nvPr>
            <p:ph type="dt" sz="half" idx="10"/>
          </p:nvPr>
        </p:nvSpPr>
        <p:spPr/>
        <p:txBody>
          <a:bodyPr/>
          <a:lstStyle>
            <a:lvl1pPr>
              <a:defRPr/>
            </a:lvl1pPr>
          </a:lstStyle>
          <a:p>
            <a:pPr>
              <a:defRPr/>
            </a:pPr>
            <a:fld id="{60CB8B3C-D67F-4A73-B66A-DA31BEAA69BA}" type="datetimeFigureOut">
              <a:rPr lang="sl-SI"/>
              <a:pPr>
                <a:defRPr/>
              </a:pPr>
              <a:t>31. 05. 2019</a:t>
            </a:fld>
            <a:endParaRPr lang="sl-SI"/>
          </a:p>
        </p:txBody>
      </p:sp>
      <p:sp>
        <p:nvSpPr>
          <p:cNvPr id="7" name="Ograda noge 4">
            <a:extLst>
              <a:ext uri="{FF2B5EF4-FFF2-40B4-BE49-F238E27FC236}">
                <a16:creationId xmlns:a16="http://schemas.microsoft.com/office/drawing/2014/main" id="{9BF9DD39-9E65-466D-BA98-594C1899788A}"/>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5">
            <a:extLst>
              <a:ext uri="{FF2B5EF4-FFF2-40B4-BE49-F238E27FC236}">
                <a16:creationId xmlns:a16="http://schemas.microsoft.com/office/drawing/2014/main" id="{D7D3CA2F-494F-4746-9073-9863F453CC10}"/>
              </a:ext>
            </a:extLst>
          </p:cNvPr>
          <p:cNvSpPr>
            <a:spLocks noGrp="1"/>
          </p:cNvSpPr>
          <p:nvPr>
            <p:ph type="sldNum" sz="quarter" idx="12"/>
          </p:nvPr>
        </p:nvSpPr>
        <p:spPr/>
        <p:txBody>
          <a:bodyPr/>
          <a:lstStyle>
            <a:lvl1pPr>
              <a:defRPr/>
            </a:lvl1pPr>
          </a:lstStyle>
          <a:p>
            <a:fld id="{1D3375DA-268E-4434-9A08-D07495A8CC84}" type="slidenum">
              <a:rPr lang="sl-SI" altLang="sl-SI"/>
              <a:pPr/>
              <a:t>‹#›</a:t>
            </a:fld>
            <a:endParaRPr lang="sl-SI" altLang="sl-SI"/>
          </a:p>
        </p:txBody>
      </p:sp>
    </p:spTree>
    <p:extLst>
      <p:ext uri="{BB962C8B-B14F-4D97-AF65-F5344CB8AC3E}">
        <p14:creationId xmlns:p14="http://schemas.microsoft.com/office/powerpoint/2010/main" val="377413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4">
            <a:extLst>
              <a:ext uri="{FF2B5EF4-FFF2-40B4-BE49-F238E27FC236}">
                <a16:creationId xmlns:a16="http://schemas.microsoft.com/office/drawing/2014/main" id="{901D034D-72E2-4FE7-9FF2-068E767AE1D1}"/>
              </a:ext>
            </a:extLst>
          </p:cNvPr>
          <p:cNvSpPr>
            <a:spLocks noGrp="1"/>
          </p:cNvSpPr>
          <p:nvPr>
            <p:ph type="dt" sz="half" idx="10"/>
          </p:nvPr>
        </p:nvSpPr>
        <p:spPr/>
        <p:txBody>
          <a:bodyPr/>
          <a:lstStyle>
            <a:lvl1pPr>
              <a:defRPr/>
            </a:lvl1pPr>
          </a:lstStyle>
          <a:p>
            <a:pPr>
              <a:defRPr/>
            </a:pPr>
            <a:fld id="{97D0771E-663E-4182-AF17-4EDC04038A98}" type="datetimeFigureOut">
              <a:rPr lang="sl-SI"/>
              <a:pPr>
                <a:defRPr/>
              </a:pPr>
              <a:t>31. 05. 2019</a:t>
            </a:fld>
            <a:endParaRPr lang="sl-SI"/>
          </a:p>
        </p:txBody>
      </p:sp>
      <p:sp>
        <p:nvSpPr>
          <p:cNvPr id="6" name="Ograda noge 17">
            <a:extLst>
              <a:ext uri="{FF2B5EF4-FFF2-40B4-BE49-F238E27FC236}">
                <a16:creationId xmlns:a16="http://schemas.microsoft.com/office/drawing/2014/main" id="{10D48CDF-47BC-4D2F-B3F1-D8C15010B74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4">
            <a:extLst>
              <a:ext uri="{FF2B5EF4-FFF2-40B4-BE49-F238E27FC236}">
                <a16:creationId xmlns:a16="http://schemas.microsoft.com/office/drawing/2014/main" id="{A39C6960-21C0-44D1-8A1D-C965C503415A}"/>
              </a:ext>
            </a:extLst>
          </p:cNvPr>
          <p:cNvSpPr>
            <a:spLocks noGrp="1"/>
          </p:cNvSpPr>
          <p:nvPr>
            <p:ph type="sldNum" sz="quarter" idx="12"/>
          </p:nvPr>
        </p:nvSpPr>
        <p:spPr/>
        <p:txBody>
          <a:bodyPr/>
          <a:lstStyle>
            <a:lvl1pPr>
              <a:defRPr/>
            </a:lvl1pPr>
          </a:lstStyle>
          <a:p>
            <a:fld id="{8067D11D-2948-46C4-B8FF-AC208F35D60D}" type="slidenum">
              <a:rPr lang="sl-SI" altLang="sl-SI"/>
              <a:pPr/>
              <a:t>‹#›</a:t>
            </a:fld>
            <a:endParaRPr lang="sl-SI" altLang="sl-SI"/>
          </a:p>
        </p:txBody>
      </p:sp>
    </p:spTree>
    <p:extLst>
      <p:ext uri="{BB962C8B-B14F-4D97-AF65-F5344CB8AC3E}">
        <p14:creationId xmlns:p14="http://schemas.microsoft.com/office/powerpoint/2010/main" val="313997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502920" y="4983480"/>
            <a:ext cx="8183880" cy="1051560"/>
          </a:xfrm>
        </p:spPr>
        <p:txBody>
          <a:bodyPr/>
          <a:lstStyle>
            <a:lvl1pPr>
              <a:defRPr b="1"/>
            </a:lvl1pPr>
            <a:extLst/>
          </a:lstStyle>
          <a:p>
            <a:r>
              <a:rPr lang="sl-SI"/>
              <a:t>Kliknite, če želite urediti slog naslova matrice</a:t>
            </a:r>
            <a:endParaRPr lang="en-US"/>
          </a:p>
        </p:txBody>
      </p:sp>
      <p:sp>
        <p:nvSpPr>
          <p:cNvPr id="3" name="Ograda besedila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24">
            <a:extLst>
              <a:ext uri="{FF2B5EF4-FFF2-40B4-BE49-F238E27FC236}">
                <a16:creationId xmlns:a16="http://schemas.microsoft.com/office/drawing/2014/main" id="{F605570E-EA69-447A-A1D0-93AA20FDFB32}"/>
              </a:ext>
            </a:extLst>
          </p:cNvPr>
          <p:cNvSpPr>
            <a:spLocks noGrp="1"/>
          </p:cNvSpPr>
          <p:nvPr>
            <p:ph type="dt" sz="half" idx="10"/>
          </p:nvPr>
        </p:nvSpPr>
        <p:spPr/>
        <p:txBody>
          <a:bodyPr/>
          <a:lstStyle>
            <a:lvl1pPr>
              <a:defRPr/>
            </a:lvl1pPr>
          </a:lstStyle>
          <a:p>
            <a:pPr>
              <a:defRPr/>
            </a:pPr>
            <a:fld id="{ED738281-37DF-416F-83C4-8C01B24FC15C}" type="datetimeFigureOut">
              <a:rPr lang="sl-SI"/>
              <a:pPr>
                <a:defRPr/>
              </a:pPr>
              <a:t>31. 05. 2019</a:t>
            </a:fld>
            <a:endParaRPr lang="sl-SI"/>
          </a:p>
        </p:txBody>
      </p:sp>
      <p:sp>
        <p:nvSpPr>
          <p:cNvPr id="8" name="Ograda noge 17">
            <a:extLst>
              <a:ext uri="{FF2B5EF4-FFF2-40B4-BE49-F238E27FC236}">
                <a16:creationId xmlns:a16="http://schemas.microsoft.com/office/drawing/2014/main" id="{7525E353-C207-4283-AD83-2043D7909247}"/>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4">
            <a:extLst>
              <a:ext uri="{FF2B5EF4-FFF2-40B4-BE49-F238E27FC236}">
                <a16:creationId xmlns:a16="http://schemas.microsoft.com/office/drawing/2014/main" id="{ADA99914-CC62-4220-85D2-133B723D98A4}"/>
              </a:ext>
            </a:extLst>
          </p:cNvPr>
          <p:cNvSpPr>
            <a:spLocks noGrp="1"/>
          </p:cNvSpPr>
          <p:nvPr>
            <p:ph type="sldNum" sz="quarter" idx="12"/>
          </p:nvPr>
        </p:nvSpPr>
        <p:spPr/>
        <p:txBody>
          <a:bodyPr/>
          <a:lstStyle>
            <a:lvl1pPr>
              <a:defRPr/>
            </a:lvl1pPr>
          </a:lstStyle>
          <a:p>
            <a:fld id="{C1777BD4-06A2-4FDE-A901-ACE2F328D812}" type="slidenum">
              <a:rPr lang="sl-SI" altLang="sl-SI"/>
              <a:pPr/>
              <a:t>‹#›</a:t>
            </a:fld>
            <a:endParaRPr lang="sl-SI" altLang="sl-SI"/>
          </a:p>
        </p:txBody>
      </p:sp>
    </p:spTree>
    <p:extLst>
      <p:ext uri="{BB962C8B-B14F-4D97-AF65-F5344CB8AC3E}">
        <p14:creationId xmlns:p14="http://schemas.microsoft.com/office/powerpoint/2010/main" val="236569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24">
            <a:extLst>
              <a:ext uri="{FF2B5EF4-FFF2-40B4-BE49-F238E27FC236}">
                <a16:creationId xmlns:a16="http://schemas.microsoft.com/office/drawing/2014/main" id="{BE4456C8-EB63-4EB5-BCA7-16F5FA80FCC6}"/>
              </a:ext>
            </a:extLst>
          </p:cNvPr>
          <p:cNvSpPr>
            <a:spLocks noGrp="1"/>
          </p:cNvSpPr>
          <p:nvPr>
            <p:ph type="dt" sz="half" idx="10"/>
          </p:nvPr>
        </p:nvSpPr>
        <p:spPr/>
        <p:txBody>
          <a:bodyPr/>
          <a:lstStyle>
            <a:lvl1pPr>
              <a:defRPr/>
            </a:lvl1pPr>
          </a:lstStyle>
          <a:p>
            <a:pPr>
              <a:defRPr/>
            </a:pPr>
            <a:fld id="{0B12F7C6-377B-49DB-B3E9-A9BC56085EF8}" type="datetimeFigureOut">
              <a:rPr lang="sl-SI"/>
              <a:pPr>
                <a:defRPr/>
              </a:pPr>
              <a:t>31. 05. 2019</a:t>
            </a:fld>
            <a:endParaRPr lang="sl-SI"/>
          </a:p>
        </p:txBody>
      </p:sp>
      <p:sp>
        <p:nvSpPr>
          <p:cNvPr id="4" name="Ograda noge 17">
            <a:extLst>
              <a:ext uri="{FF2B5EF4-FFF2-40B4-BE49-F238E27FC236}">
                <a16:creationId xmlns:a16="http://schemas.microsoft.com/office/drawing/2014/main" id="{971CEF3F-CFD9-49C4-9CF6-C6497F872F52}"/>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4">
            <a:extLst>
              <a:ext uri="{FF2B5EF4-FFF2-40B4-BE49-F238E27FC236}">
                <a16:creationId xmlns:a16="http://schemas.microsoft.com/office/drawing/2014/main" id="{53F37A92-FAAD-469B-B309-2319E7879568}"/>
              </a:ext>
            </a:extLst>
          </p:cNvPr>
          <p:cNvSpPr>
            <a:spLocks noGrp="1"/>
          </p:cNvSpPr>
          <p:nvPr>
            <p:ph type="sldNum" sz="quarter" idx="12"/>
          </p:nvPr>
        </p:nvSpPr>
        <p:spPr/>
        <p:txBody>
          <a:bodyPr/>
          <a:lstStyle>
            <a:lvl1pPr>
              <a:defRPr/>
            </a:lvl1pPr>
          </a:lstStyle>
          <a:p>
            <a:fld id="{995E6FC8-9A31-493F-B057-7FE6D1A2E6C2}" type="slidenum">
              <a:rPr lang="sl-SI" altLang="sl-SI"/>
              <a:pPr/>
              <a:t>‹#›</a:t>
            </a:fld>
            <a:endParaRPr lang="sl-SI" altLang="sl-SI"/>
          </a:p>
        </p:txBody>
      </p:sp>
    </p:spTree>
    <p:extLst>
      <p:ext uri="{BB962C8B-B14F-4D97-AF65-F5344CB8AC3E}">
        <p14:creationId xmlns:p14="http://schemas.microsoft.com/office/powerpoint/2010/main" val="165312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Zaobljeni pravokotnik 9">
            <a:extLst>
              <a:ext uri="{FF2B5EF4-FFF2-40B4-BE49-F238E27FC236}">
                <a16:creationId xmlns:a16="http://schemas.microsoft.com/office/drawing/2014/main" id="{A31072B3-9A59-4B14-BA98-2A575BD47EAE}"/>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Ograda datuma 1">
            <a:extLst>
              <a:ext uri="{FF2B5EF4-FFF2-40B4-BE49-F238E27FC236}">
                <a16:creationId xmlns:a16="http://schemas.microsoft.com/office/drawing/2014/main" id="{2094DD3C-F9AF-4235-A495-5F40C93430EB}"/>
              </a:ext>
            </a:extLst>
          </p:cNvPr>
          <p:cNvSpPr>
            <a:spLocks noGrp="1"/>
          </p:cNvSpPr>
          <p:nvPr>
            <p:ph type="dt" sz="half" idx="10"/>
          </p:nvPr>
        </p:nvSpPr>
        <p:spPr/>
        <p:txBody>
          <a:bodyPr/>
          <a:lstStyle>
            <a:lvl1pPr>
              <a:defRPr/>
            </a:lvl1pPr>
          </a:lstStyle>
          <a:p>
            <a:pPr>
              <a:defRPr/>
            </a:pPr>
            <a:fld id="{E25B2B77-0345-4310-9E71-640AD6147F02}" type="datetimeFigureOut">
              <a:rPr lang="sl-SI"/>
              <a:pPr>
                <a:defRPr/>
              </a:pPr>
              <a:t>31. 05. 2019</a:t>
            </a:fld>
            <a:endParaRPr lang="sl-SI"/>
          </a:p>
        </p:txBody>
      </p:sp>
      <p:sp>
        <p:nvSpPr>
          <p:cNvPr id="4" name="Ograda noge 2">
            <a:extLst>
              <a:ext uri="{FF2B5EF4-FFF2-40B4-BE49-F238E27FC236}">
                <a16:creationId xmlns:a16="http://schemas.microsoft.com/office/drawing/2014/main" id="{9E99B0BF-67EF-4D64-BC54-F84C46A33B4E}"/>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3">
            <a:extLst>
              <a:ext uri="{FF2B5EF4-FFF2-40B4-BE49-F238E27FC236}">
                <a16:creationId xmlns:a16="http://schemas.microsoft.com/office/drawing/2014/main" id="{18569D44-1276-4BFE-B457-4723D0BC3E89}"/>
              </a:ext>
            </a:extLst>
          </p:cNvPr>
          <p:cNvSpPr>
            <a:spLocks noGrp="1"/>
          </p:cNvSpPr>
          <p:nvPr>
            <p:ph type="sldNum" sz="quarter" idx="12"/>
          </p:nvPr>
        </p:nvSpPr>
        <p:spPr/>
        <p:txBody>
          <a:bodyPr/>
          <a:lstStyle>
            <a:lvl1pPr>
              <a:defRPr/>
            </a:lvl1pPr>
          </a:lstStyle>
          <a:p>
            <a:fld id="{5EE1E2B0-78AB-4514-AE78-9DF0B73FB4C0}" type="slidenum">
              <a:rPr lang="sl-SI" altLang="sl-SI"/>
              <a:pPr/>
              <a:t>‹#›</a:t>
            </a:fld>
            <a:endParaRPr lang="sl-SI" altLang="sl-SI"/>
          </a:p>
        </p:txBody>
      </p:sp>
    </p:spTree>
    <p:extLst>
      <p:ext uri="{BB962C8B-B14F-4D97-AF65-F5344CB8AC3E}">
        <p14:creationId xmlns:p14="http://schemas.microsoft.com/office/powerpoint/2010/main" val="327810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sl-SI"/>
              <a:t>Kliknite, če želite urediti slog naslova matrice</a:t>
            </a:r>
            <a:endParaRPr lang="en-US"/>
          </a:p>
        </p:txBody>
      </p:sp>
      <p:sp>
        <p:nvSpPr>
          <p:cNvPr id="3" name="Ograda besedila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4">
            <a:extLst>
              <a:ext uri="{FF2B5EF4-FFF2-40B4-BE49-F238E27FC236}">
                <a16:creationId xmlns:a16="http://schemas.microsoft.com/office/drawing/2014/main" id="{BF655A98-4CC2-474A-90C3-9CAACD6DD86C}"/>
              </a:ext>
            </a:extLst>
          </p:cNvPr>
          <p:cNvSpPr>
            <a:spLocks noGrp="1"/>
          </p:cNvSpPr>
          <p:nvPr>
            <p:ph type="dt" sz="half" idx="10"/>
          </p:nvPr>
        </p:nvSpPr>
        <p:spPr/>
        <p:txBody>
          <a:bodyPr/>
          <a:lstStyle>
            <a:lvl1pPr>
              <a:defRPr/>
            </a:lvl1pPr>
          </a:lstStyle>
          <a:p>
            <a:pPr>
              <a:defRPr/>
            </a:pPr>
            <a:fld id="{A3E26EF6-0C3A-4F3B-84D5-9E01BAB3D344}" type="datetimeFigureOut">
              <a:rPr lang="sl-SI"/>
              <a:pPr>
                <a:defRPr/>
              </a:pPr>
              <a:t>31. 05. 2019</a:t>
            </a:fld>
            <a:endParaRPr lang="sl-SI"/>
          </a:p>
        </p:txBody>
      </p:sp>
      <p:sp>
        <p:nvSpPr>
          <p:cNvPr id="6" name="Ograda noge 17">
            <a:extLst>
              <a:ext uri="{FF2B5EF4-FFF2-40B4-BE49-F238E27FC236}">
                <a16:creationId xmlns:a16="http://schemas.microsoft.com/office/drawing/2014/main" id="{9E125FC4-4F30-4B83-A41D-76B19A01196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4">
            <a:extLst>
              <a:ext uri="{FF2B5EF4-FFF2-40B4-BE49-F238E27FC236}">
                <a16:creationId xmlns:a16="http://schemas.microsoft.com/office/drawing/2014/main" id="{48823655-570E-4F09-B9F7-AAB3DB9D9227}"/>
              </a:ext>
            </a:extLst>
          </p:cNvPr>
          <p:cNvSpPr>
            <a:spLocks noGrp="1"/>
          </p:cNvSpPr>
          <p:nvPr>
            <p:ph type="sldNum" sz="quarter" idx="12"/>
          </p:nvPr>
        </p:nvSpPr>
        <p:spPr/>
        <p:txBody>
          <a:bodyPr/>
          <a:lstStyle>
            <a:lvl1pPr>
              <a:defRPr/>
            </a:lvl1pPr>
          </a:lstStyle>
          <a:p>
            <a:fld id="{86C9DA52-1CAB-4D3D-AD51-7EE97DB33233}" type="slidenum">
              <a:rPr lang="sl-SI" altLang="sl-SI"/>
              <a:pPr/>
              <a:t>‹#›</a:t>
            </a:fld>
            <a:endParaRPr lang="sl-SI" altLang="sl-SI"/>
          </a:p>
        </p:txBody>
      </p:sp>
    </p:spTree>
    <p:extLst>
      <p:ext uri="{BB962C8B-B14F-4D97-AF65-F5344CB8AC3E}">
        <p14:creationId xmlns:p14="http://schemas.microsoft.com/office/powerpoint/2010/main" val="199356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Zaobljeni pravokotnik 9">
            <a:extLst>
              <a:ext uri="{FF2B5EF4-FFF2-40B4-BE49-F238E27FC236}">
                <a16:creationId xmlns:a16="http://schemas.microsoft.com/office/drawing/2014/main" id="{C1D65584-71B3-488F-90BB-EBCD3058C9FE}"/>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Zaokroži en kot pravokotnika 10">
            <a:extLst>
              <a:ext uri="{FF2B5EF4-FFF2-40B4-BE49-F238E27FC236}">
                <a16:creationId xmlns:a16="http://schemas.microsoft.com/office/drawing/2014/main" id="{0778FC24-09B4-4E9D-86B9-DBDE4C132ECF}"/>
              </a:ext>
            </a:extLst>
          </p:cNvPr>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sl-SI"/>
              <a:t>Kliknite, če želite urediti slog naslova matrice</a:t>
            </a:r>
            <a:endParaRPr lang="en-US"/>
          </a:p>
        </p:txBody>
      </p:sp>
      <p:sp>
        <p:nvSpPr>
          <p:cNvPr id="4" name="Ograda besedila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3" name="Ograda slik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sl-SI" noProof="0"/>
              <a:t>Kliknite ikono, če želite dodati sliko</a:t>
            </a:r>
            <a:endParaRPr lang="en-US" noProof="0"/>
          </a:p>
        </p:txBody>
      </p:sp>
      <p:sp>
        <p:nvSpPr>
          <p:cNvPr id="7" name="Ograda datuma 4">
            <a:extLst>
              <a:ext uri="{FF2B5EF4-FFF2-40B4-BE49-F238E27FC236}">
                <a16:creationId xmlns:a16="http://schemas.microsoft.com/office/drawing/2014/main" id="{67A04F3C-CC31-4933-B589-49B515612119}"/>
              </a:ext>
            </a:extLst>
          </p:cNvPr>
          <p:cNvSpPr>
            <a:spLocks noGrp="1"/>
          </p:cNvSpPr>
          <p:nvPr>
            <p:ph type="dt" sz="half" idx="10"/>
          </p:nvPr>
        </p:nvSpPr>
        <p:spPr/>
        <p:txBody>
          <a:bodyPr/>
          <a:lstStyle>
            <a:lvl1pPr>
              <a:defRPr/>
            </a:lvl1pPr>
          </a:lstStyle>
          <a:p>
            <a:pPr>
              <a:defRPr/>
            </a:pPr>
            <a:fld id="{674ADE90-3991-45BB-9ACB-E73A289AFE86}" type="datetimeFigureOut">
              <a:rPr lang="sl-SI"/>
              <a:pPr>
                <a:defRPr/>
              </a:pPr>
              <a:t>31. 05. 2019</a:t>
            </a:fld>
            <a:endParaRPr lang="sl-SI"/>
          </a:p>
        </p:txBody>
      </p:sp>
      <p:sp>
        <p:nvSpPr>
          <p:cNvPr id="8" name="Ograda noge 5">
            <a:extLst>
              <a:ext uri="{FF2B5EF4-FFF2-40B4-BE49-F238E27FC236}">
                <a16:creationId xmlns:a16="http://schemas.microsoft.com/office/drawing/2014/main" id="{C74BA3A3-42D2-403D-88A4-730617700274}"/>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6">
            <a:extLst>
              <a:ext uri="{FF2B5EF4-FFF2-40B4-BE49-F238E27FC236}">
                <a16:creationId xmlns:a16="http://schemas.microsoft.com/office/drawing/2014/main" id="{CBBE76CC-398F-43E9-825A-1F2560687288}"/>
              </a:ext>
            </a:extLst>
          </p:cNvPr>
          <p:cNvSpPr>
            <a:spLocks noGrp="1"/>
          </p:cNvSpPr>
          <p:nvPr>
            <p:ph type="sldNum" sz="quarter" idx="12"/>
          </p:nvPr>
        </p:nvSpPr>
        <p:spPr/>
        <p:txBody>
          <a:bodyPr/>
          <a:lstStyle>
            <a:lvl1pPr>
              <a:defRPr/>
            </a:lvl1pPr>
          </a:lstStyle>
          <a:p>
            <a:fld id="{2DE368DC-D001-404F-A234-8FE3AF81AFEA}" type="slidenum">
              <a:rPr lang="sl-SI" altLang="sl-SI"/>
              <a:pPr/>
              <a:t>‹#›</a:t>
            </a:fld>
            <a:endParaRPr lang="sl-SI" altLang="sl-SI"/>
          </a:p>
        </p:txBody>
      </p:sp>
    </p:spTree>
    <p:extLst>
      <p:ext uri="{BB962C8B-B14F-4D97-AF65-F5344CB8AC3E}">
        <p14:creationId xmlns:p14="http://schemas.microsoft.com/office/powerpoint/2010/main" val="11378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Zaobljeni pravokotnik 6">
            <a:extLst>
              <a:ext uri="{FF2B5EF4-FFF2-40B4-BE49-F238E27FC236}">
                <a16:creationId xmlns:a16="http://schemas.microsoft.com/office/drawing/2014/main" id="{10A7B7A0-BAA5-412E-B45F-B14E855176DD}"/>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Zaobljeni pravokotnik 8">
            <a:extLst>
              <a:ext uri="{FF2B5EF4-FFF2-40B4-BE49-F238E27FC236}">
                <a16:creationId xmlns:a16="http://schemas.microsoft.com/office/drawing/2014/main" id="{F0AB64DF-1E17-4A55-B338-2CC68BBFB2AA}"/>
              </a:ext>
            </a:extLst>
          </p:cNvPr>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grada naslova 12">
            <a:extLst>
              <a:ext uri="{FF2B5EF4-FFF2-40B4-BE49-F238E27FC236}">
                <a16:creationId xmlns:a16="http://schemas.microsoft.com/office/drawing/2014/main" id="{63772541-CBA1-4E6E-96A2-ED3B7CED9E29}"/>
              </a:ext>
            </a:extLst>
          </p:cNvPr>
          <p:cNvSpPr>
            <a:spLocks noGrp="1"/>
          </p:cNvSpPr>
          <p:nvPr>
            <p:ph type="title"/>
          </p:nvPr>
        </p:nvSpPr>
        <p:spPr>
          <a:xfrm>
            <a:off x="503238" y="4986338"/>
            <a:ext cx="8183562" cy="1050925"/>
          </a:xfrm>
          <a:prstGeom prst="rect">
            <a:avLst/>
          </a:prstGeom>
        </p:spPr>
        <p:txBody>
          <a:bodyPr vert="horz" anchor="b">
            <a:normAutofit/>
          </a:bodyPr>
          <a:lstStyle/>
          <a:p>
            <a:r>
              <a:rPr lang="sl-SI"/>
              <a:t>Kliknite, če želite urediti slog naslova matrice</a:t>
            </a:r>
            <a:endParaRPr lang="en-US"/>
          </a:p>
        </p:txBody>
      </p:sp>
      <p:sp>
        <p:nvSpPr>
          <p:cNvPr id="1031" name="Ograda besedila 3">
            <a:extLst>
              <a:ext uri="{FF2B5EF4-FFF2-40B4-BE49-F238E27FC236}">
                <a16:creationId xmlns:a16="http://schemas.microsoft.com/office/drawing/2014/main" id="{0A40E028-2A4A-4666-BFD3-D11ACDEE28EA}"/>
              </a:ext>
            </a:extLst>
          </p:cNvPr>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5" name="Ograda datuma 24">
            <a:extLst>
              <a:ext uri="{FF2B5EF4-FFF2-40B4-BE49-F238E27FC236}">
                <a16:creationId xmlns:a16="http://schemas.microsoft.com/office/drawing/2014/main" id="{2F2016E9-8C47-479D-B64D-F3E50FE40021}"/>
              </a:ext>
            </a:extLst>
          </p:cNvPr>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75479E4E-2834-413F-97F8-991C196DBCE1}" type="datetimeFigureOut">
              <a:rPr lang="sl-SI"/>
              <a:pPr>
                <a:defRPr/>
              </a:pPr>
              <a:t>31. 05. 2019</a:t>
            </a:fld>
            <a:endParaRPr lang="sl-SI"/>
          </a:p>
        </p:txBody>
      </p:sp>
      <p:sp>
        <p:nvSpPr>
          <p:cNvPr id="18" name="Ograda noge 17">
            <a:extLst>
              <a:ext uri="{FF2B5EF4-FFF2-40B4-BE49-F238E27FC236}">
                <a16:creationId xmlns:a16="http://schemas.microsoft.com/office/drawing/2014/main" id="{467921A7-F166-42C5-AE8F-E42D35F7DFC9}"/>
              </a:ext>
            </a:extLst>
          </p:cNvPr>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sl-SI"/>
          </a:p>
        </p:txBody>
      </p:sp>
      <p:sp>
        <p:nvSpPr>
          <p:cNvPr id="5" name="Ograda številke diapozitiva 4">
            <a:extLst>
              <a:ext uri="{FF2B5EF4-FFF2-40B4-BE49-F238E27FC236}">
                <a16:creationId xmlns:a16="http://schemas.microsoft.com/office/drawing/2014/main" id="{A55A6B95-A422-44AD-9273-E4B81427C821}"/>
              </a:ext>
            </a:extLst>
          </p:cNvPr>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DA28F"/>
                </a:solidFill>
                <a:latin typeface="Verdana" panose="020B0604030504040204" pitchFamily="34" charset="0"/>
              </a:defRPr>
            </a:lvl1pPr>
          </a:lstStyle>
          <a:p>
            <a:fld id="{6861E6B4-A20B-442D-99A5-9AB58406492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5" r:id="rId7"/>
    <p:sldLayoutId id="2147483680" r:id="rId8"/>
    <p:sldLayoutId id="2147483686" r:id="rId9"/>
    <p:sldLayoutId id="2147483681" r:id="rId10"/>
    <p:sldLayoutId id="2147483682" r:id="rId11"/>
  </p:sldLayoutIdLst>
  <p:txStyles>
    <p:titleStyle>
      <a:lvl1pPr algn="l" rtl="0" fontAlgn="base">
        <a:spcBef>
          <a:spcPct val="0"/>
        </a:spcBef>
        <a:spcAft>
          <a:spcPct val="0"/>
        </a:spcAft>
        <a:defRPr sz="3600" b="1" kern="1200">
          <a:solidFill>
            <a:srgbClr val="99C2E5"/>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99C2E5"/>
          </a:solidFill>
          <a:latin typeface="Verdana" panose="020B0604030504040204" pitchFamily="34" charset="0"/>
        </a:defRPr>
      </a:lvl2pPr>
      <a:lvl3pPr algn="l" rtl="0" fontAlgn="base">
        <a:spcBef>
          <a:spcPct val="0"/>
        </a:spcBef>
        <a:spcAft>
          <a:spcPct val="0"/>
        </a:spcAft>
        <a:defRPr sz="3600" b="1">
          <a:solidFill>
            <a:srgbClr val="99C2E5"/>
          </a:solidFill>
          <a:latin typeface="Verdana" panose="020B0604030504040204" pitchFamily="34" charset="0"/>
        </a:defRPr>
      </a:lvl3pPr>
      <a:lvl4pPr algn="l" rtl="0" fontAlgn="base">
        <a:spcBef>
          <a:spcPct val="0"/>
        </a:spcBef>
        <a:spcAft>
          <a:spcPct val="0"/>
        </a:spcAft>
        <a:defRPr sz="3600" b="1">
          <a:solidFill>
            <a:srgbClr val="99C2E5"/>
          </a:solidFill>
          <a:latin typeface="Verdana" panose="020B0604030504040204" pitchFamily="34" charset="0"/>
        </a:defRPr>
      </a:lvl4pPr>
      <a:lvl5pPr algn="l" rtl="0" fontAlgn="base">
        <a:spcBef>
          <a:spcPct val="0"/>
        </a:spcBef>
        <a:spcAft>
          <a:spcPct val="0"/>
        </a:spcAft>
        <a:defRPr sz="3600" b="1">
          <a:solidFill>
            <a:srgbClr val="99C2E5"/>
          </a:solidFill>
          <a:latin typeface="Verdana" panose="020B0604030504040204" pitchFamily="34" charset="0"/>
        </a:defRPr>
      </a:lvl5pPr>
      <a:lvl6pPr marL="457200" algn="l" rtl="0" fontAlgn="base">
        <a:spcBef>
          <a:spcPct val="0"/>
        </a:spcBef>
        <a:spcAft>
          <a:spcPct val="0"/>
        </a:spcAft>
        <a:defRPr sz="3600" b="1">
          <a:solidFill>
            <a:srgbClr val="99C2E5"/>
          </a:solidFill>
          <a:latin typeface="Verdana" panose="020B0604030504040204" pitchFamily="34" charset="0"/>
        </a:defRPr>
      </a:lvl6pPr>
      <a:lvl7pPr marL="914400" algn="l" rtl="0" fontAlgn="base">
        <a:spcBef>
          <a:spcPct val="0"/>
        </a:spcBef>
        <a:spcAft>
          <a:spcPct val="0"/>
        </a:spcAft>
        <a:defRPr sz="3600" b="1">
          <a:solidFill>
            <a:srgbClr val="99C2E5"/>
          </a:solidFill>
          <a:latin typeface="Verdana" panose="020B0604030504040204" pitchFamily="34" charset="0"/>
        </a:defRPr>
      </a:lvl7pPr>
      <a:lvl8pPr marL="1371600" algn="l" rtl="0" fontAlgn="base">
        <a:spcBef>
          <a:spcPct val="0"/>
        </a:spcBef>
        <a:spcAft>
          <a:spcPct val="0"/>
        </a:spcAft>
        <a:defRPr sz="3600" b="1">
          <a:solidFill>
            <a:srgbClr val="99C2E5"/>
          </a:solidFill>
          <a:latin typeface="Verdana" panose="020B0604030504040204" pitchFamily="34" charset="0"/>
        </a:defRPr>
      </a:lvl8pPr>
      <a:lvl9pPr marL="1828800" algn="l" rtl="0" fontAlgn="base">
        <a:spcBef>
          <a:spcPct val="0"/>
        </a:spcBef>
        <a:spcAft>
          <a:spcPct val="0"/>
        </a:spcAft>
        <a:defRPr sz="3600" b="1">
          <a:solidFill>
            <a:srgbClr val="99C2E5"/>
          </a:solidFill>
          <a:latin typeface="Verdana" panose="020B0604030504040204" pitchFamily="34" charset="0"/>
        </a:defRPr>
      </a:lvl9pPr>
      <a:extLst/>
    </p:titleStyle>
    <p:bodyStyle>
      <a:lvl1pPr marL="265113" indent="-265113" algn="l" rtl="0" fontAlgn="base">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FF781E"/>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FF781E"/>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C9D583"/>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6F98BF-773B-4264-853B-A513D8D4FA38}"/>
              </a:ext>
            </a:extLst>
          </p:cNvPr>
          <p:cNvSpPr>
            <a:spLocks noGrp="1"/>
          </p:cNvSpPr>
          <p:nvPr>
            <p:ph type="ctrTitle"/>
          </p:nvPr>
        </p:nvSpPr>
        <p:spPr>
          <a:xfrm>
            <a:off x="722313" y="1820863"/>
            <a:ext cx="7772400" cy="1828800"/>
          </a:xfrm>
        </p:spPr>
        <p:txBody>
          <a:bodyPr/>
          <a:lstStyle/>
          <a:p>
            <a:pPr fontAlgn="auto">
              <a:spcAft>
                <a:spcPts val="0"/>
              </a:spcAft>
              <a:defRPr/>
            </a:pPr>
            <a:r>
              <a:rPr lang="sl-SI" dirty="0"/>
              <a:t>Slovenj Gradec</a:t>
            </a:r>
          </a:p>
        </p:txBody>
      </p:sp>
      <p:sp>
        <p:nvSpPr>
          <p:cNvPr id="3" name="Podnaslov 2">
            <a:extLst>
              <a:ext uri="{FF2B5EF4-FFF2-40B4-BE49-F238E27FC236}">
                <a16:creationId xmlns:a16="http://schemas.microsoft.com/office/drawing/2014/main" id="{FA5D09A1-8441-4633-B0F0-E6B6DC9DB6FD}"/>
              </a:ext>
            </a:extLst>
          </p:cNvPr>
          <p:cNvSpPr>
            <a:spLocks noGrp="1"/>
          </p:cNvSpPr>
          <p:nvPr>
            <p:ph type="subTitle" idx="1"/>
          </p:nvPr>
        </p:nvSpPr>
        <p:spPr>
          <a:xfrm>
            <a:off x="722313" y="3684588"/>
            <a:ext cx="7772400" cy="914400"/>
          </a:xfrm>
        </p:spPr>
        <p:txBody>
          <a:bodyPr>
            <a:normAutofit lnSpcReduction="10000"/>
          </a:bodyPr>
          <a:lstStyle/>
          <a:p>
            <a:pPr fontAlgn="auto">
              <a:spcAft>
                <a:spcPts val="0"/>
              </a:spcAft>
              <a:buFont typeface="Wingdings 2"/>
              <a:buNone/>
              <a:defRPr/>
            </a:pPr>
            <a:r>
              <a:rPr lang="sl-SI" dirty="0"/>
              <a:t>Prebivalstvo: 17.000</a:t>
            </a:r>
          </a:p>
          <a:p>
            <a:pPr fontAlgn="auto">
              <a:spcAft>
                <a:spcPts val="0"/>
              </a:spcAft>
              <a:buFont typeface="Wingdings 2"/>
              <a:buNone/>
              <a:defRPr/>
            </a:pPr>
            <a:r>
              <a:rPr lang="sl-SI" dirty="0"/>
              <a:t>Površina: 173,7 km²</a:t>
            </a:r>
          </a:p>
          <a:p>
            <a:pPr fontAlgn="auto">
              <a:spcAft>
                <a:spcPts val="0"/>
              </a:spcAft>
              <a:buFont typeface="Wingdings 2"/>
              <a:buNone/>
              <a:defRPr/>
            </a:pPr>
            <a:r>
              <a:rPr lang="sl-SI" dirty="0"/>
              <a:t>Župan: Matjaž Zanoškar</a:t>
            </a:r>
          </a:p>
        </p:txBody>
      </p:sp>
      <p:pic>
        <p:nvPicPr>
          <p:cNvPr id="23554" name="Picture 2" descr="http://upload.wikimedia.org/wikipedia/commons/3/32/Karte_Slovenj_Gradec_si.png">
            <a:extLst>
              <a:ext uri="{FF2B5EF4-FFF2-40B4-BE49-F238E27FC236}">
                <a16:creationId xmlns:a16="http://schemas.microsoft.com/office/drawing/2014/main" id="{FCAAEF08-0DDD-4940-9FE1-DA21318E7BEF}"/>
              </a:ext>
            </a:extLst>
          </p:cNvPr>
          <p:cNvPicPr>
            <a:picLocks noChangeAspect="1" noChangeArrowheads="1"/>
          </p:cNvPicPr>
          <p:nvPr/>
        </p:nvPicPr>
        <p:blipFill>
          <a:blip r:embed="rId2"/>
          <a:srcRect/>
          <a:stretch>
            <a:fillRect/>
          </a:stretch>
        </p:blipFill>
        <p:spPr bwMode="auto">
          <a:xfrm>
            <a:off x="827088" y="765175"/>
            <a:ext cx="3609975" cy="2417763"/>
          </a:xfrm>
          <a:prstGeom prst="rect">
            <a:avLst/>
          </a:prstGeom>
          <a:ln>
            <a:noFill/>
          </a:ln>
          <a:effectLst>
            <a:outerShdw blurRad="292100" dist="139700" dir="2700000" algn="tl" rotWithShape="0">
              <a:srgbClr val="333333">
                <a:alpha val="65000"/>
              </a:srgbClr>
            </a:outerShdw>
          </a:effectLst>
        </p:spPr>
      </p:pic>
      <p:pic>
        <p:nvPicPr>
          <p:cNvPr id="23556" name="Picture 4" descr="http://nepremicnine.si21.com/f/pics/Novice_iz_sveta_nepremicnin/Grb-SLOVENJ-GRADEC_b.jpg">
            <a:extLst>
              <a:ext uri="{FF2B5EF4-FFF2-40B4-BE49-F238E27FC236}">
                <a16:creationId xmlns:a16="http://schemas.microsoft.com/office/drawing/2014/main" id="{5FEB4CFC-5114-477B-8555-BA5A6394913A}"/>
              </a:ext>
            </a:extLst>
          </p:cNvPr>
          <p:cNvPicPr>
            <a:picLocks noChangeAspect="1" noChangeArrowheads="1"/>
          </p:cNvPicPr>
          <p:nvPr/>
        </p:nvPicPr>
        <p:blipFill>
          <a:blip r:embed="rId3"/>
          <a:srcRect/>
          <a:stretch>
            <a:fillRect/>
          </a:stretch>
        </p:blipFill>
        <p:spPr bwMode="auto">
          <a:xfrm>
            <a:off x="395288" y="3810000"/>
            <a:ext cx="1728787" cy="271621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432345-97B2-4154-8B79-5C18DFCDA902}"/>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LEGA</a:t>
            </a:r>
          </a:p>
        </p:txBody>
      </p:sp>
      <p:sp>
        <p:nvSpPr>
          <p:cNvPr id="7171" name="Ograda vsebine 2">
            <a:extLst>
              <a:ext uri="{FF2B5EF4-FFF2-40B4-BE49-F238E27FC236}">
                <a16:creationId xmlns:a16="http://schemas.microsoft.com/office/drawing/2014/main" id="{23A09746-D5E0-4375-8D48-35FC9AC6F3A0}"/>
              </a:ext>
            </a:extLst>
          </p:cNvPr>
          <p:cNvSpPr>
            <a:spLocks noGrp="1"/>
          </p:cNvSpPr>
          <p:nvPr>
            <p:ph idx="1"/>
          </p:nvPr>
        </p:nvSpPr>
        <p:spPr>
          <a:xfrm>
            <a:off x="503238" y="530225"/>
            <a:ext cx="8183562" cy="4187825"/>
          </a:xfrm>
        </p:spPr>
        <p:txBody>
          <a:bodyPr/>
          <a:lstStyle/>
          <a:p>
            <a:r>
              <a:rPr lang="sl-SI" altLang="sl-SI"/>
              <a:t>Leži v Slovenjegraški kotlini</a:t>
            </a:r>
          </a:p>
          <a:p>
            <a:r>
              <a:rPr lang="sl-SI" altLang="sl-SI"/>
              <a:t>Na vzhodu jo omejuje Pohorje, na zahodu Karavanke, na jugu se spušča v Mislinjsko dolino, na severu pa se ob reki Mislinji spušča vse do Dravograda. </a:t>
            </a:r>
          </a:p>
          <a:p>
            <a:r>
              <a:rPr lang="sl-SI" altLang="sl-SI"/>
              <a:t>Kotlina je dolga 12 km, široka pa 4 km.</a:t>
            </a:r>
            <a:br>
              <a:rPr lang="sl-SI" altLang="sl-SI"/>
            </a:br>
            <a:endParaRPr lang="sl-SI" altLang="sl-SI"/>
          </a:p>
        </p:txBody>
      </p:sp>
      <p:pic>
        <p:nvPicPr>
          <p:cNvPr id="28674" name="Picture 2" descr="http://www.burger.si/SlovenjGradec/PanoramaSlovenjGradec_1.JPG">
            <a:extLst>
              <a:ext uri="{FF2B5EF4-FFF2-40B4-BE49-F238E27FC236}">
                <a16:creationId xmlns:a16="http://schemas.microsoft.com/office/drawing/2014/main" id="{7DEA2868-A668-442D-A9D0-4034C1C2B5A3}"/>
              </a:ext>
            </a:extLst>
          </p:cNvPr>
          <p:cNvPicPr>
            <a:picLocks noChangeAspect="1" noChangeArrowheads="1"/>
          </p:cNvPicPr>
          <p:nvPr/>
        </p:nvPicPr>
        <p:blipFill>
          <a:blip r:embed="rId2" cstate="print"/>
          <a:srcRect/>
          <a:stretch>
            <a:fillRect/>
          </a:stretch>
        </p:blipFill>
        <p:spPr bwMode="auto">
          <a:xfrm>
            <a:off x="-16466" y="3356992"/>
            <a:ext cx="9160466" cy="20532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66A39932-6A64-4F3E-B1CA-226D3D78CE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4243388"/>
            <a:ext cx="5268913" cy="2236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E40EF47C-6BA1-480E-8FCF-211972A3A8AD}"/>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Podnebje</a:t>
            </a:r>
          </a:p>
        </p:txBody>
      </p:sp>
      <p:sp>
        <p:nvSpPr>
          <p:cNvPr id="3" name="Ograda vsebine 2">
            <a:extLst>
              <a:ext uri="{FF2B5EF4-FFF2-40B4-BE49-F238E27FC236}">
                <a16:creationId xmlns:a16="http://schemas.microsoft.com/office/drawing/2014/main" id="{72820F31-DB4C-4C8E-B090-A90BB6A1BF26}"/>
              </a:ext>
            </a:extLst>
          </p:cNvPr>
          <p:cNvSpPr>
            <a:spLocks noGrp="1"/>
          </p:cNvSpPr>
          <p:nvPr>
            <p:ph idx="1"/>
          </p:nvPr>
        </p:nvSpPr>
        <p:spPr>
          <a:xfrm>
            <a:off x="503238" y="530225"/>
            <a:ext cx="8183562" cy="4187825"/>
          </a:xfrm>
        </p:spPr>
        <p:txBody>
          <a:bodyPr>
            <a:normAutofit lnSpcReduction="10000"/>
          </a:bodyPr>
          <a:lstStyle/>
          <a:p>
            <a:pPr marL="265176" indent="-265176" fontAlgn="auto">
              <a:spcAft>
                <a:spcPts val="0"/>
              </a:spcAft>
              <a:buFont typeface="Wingdings 2"/>
              <a:buChar char=""/>
              <a:defRPr/>
            </a:pPr>
            <a:r>
              <a:rPr lang="sl-SI" dirty="0"/>
              <a:t>Z</a:t>
            </a:r>
            <a:r>
              <a:rPr lang="sl-SI" sz="2400" dirty="0"/>
              <a:t>aradi svoje lege spada Slovenjgraška kotlina med </a:t>
            </a:r>
            <a:r>
              <a:rPr lang="sl-SI" sz="2400" dirty="0" err="1"/>
              <a:t>najhladnješa</a:t>
            </a:r>
            <a:r>
              <a:rPr lang="sl-SI" sz="2400" dirty="0"/>
              <a:t> območja v celotni Sloveniji. Ima gorsko podnebje, saj so značilne hladne zime in sveža poletja. Za to območje je značilen pojav </a:t>
            </a:r>
            <a:r>
              <a:rPr lang="sl-SI" sz="2400" dirty="0" err="1"/>
              <a:t>temperatujrne</a:t>
            </a:r>
            <a:r>
              <a:rPr lang="sl-SI" sz="2400" dirty="0"/>
              <a:t> inverzije.</a:t>
            </a:r>
          </a:p>
          <a:p>
            <a:pPr marL="265176" indent="-265176" fontAlgn="auto">
              <a:spcAft>
                <a:spcPts val="0"/>
              </a:spcAft>
              <a:buFont typeface="Wingdings 2"/>
              <a:buChar char=""/>
              <a:defRPr/>
            </a:pPr>
            <a:r>
              <a:rPr lang="sl-SI" sz="2400" dirty="0"/>
              <a:t>Povprečna letna temperatura v Slovenj Gradcu znaša 7,7 °C, povprečna januarska -3,4 °C, povprečna julijska pa 17,6 °C. Kar 133 dni v letu so minimalne temperature nižje od 0 ° C. Padavin je največ v juniju (141 mm), 79 dni pa je kotlina prekrita s snežno odejo.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A6B25B-3866-471E-A50B-1488EC141FD4}"/>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Vodovje</a:t>
            </a:r>
          </a:p>
        </p:txBody>
      </p:sp>
      <p:sp>
        <p:nvSpPr>
          <p:cNvPr id="9219" name="Ograda vsebine 2">
            <a:extLst>
              <a:ext uri="{FF2B5EF4-FFF2-40B4-BE49-F238E27FC236}">
                <a16:creationId xmlns:a16="http://schemas.microsoft.com/office/drawing/2014/main" id="{D613815B-DBB8-4C44-9FA3-704F5FA599CE}"/>
              </a:ext>
            </a:extLst>
          </p:cNvPr>
          <p:cNvSpPr>
            <a:spLocks noGrp="1"/>
          </p:cNvSpPr>
          <p:nvPr>
            <p:ph idx="1"/>
          </p:nvPr>
        </p:nvSpPr>
        <p:spPr>
          <a:xfrm>
            <a:off x="503238" y="530225"/>
            <a:ext cx="8183562" cy="4187825"/>
          </a:xfrm>
        </p:spPr>
        <p:txBody>
          <a:bodyPr/>
          <a:lstStyle/>
          <a:p>
            <a:r>
              <a:rPr lang="sl-SI" altLang="sl-SI"/>
              <a:t>Osredji vodotok Slovenjgraške kotline je reka Mislinja, katera ima mešani rečni režim, natančneje snežno-dežni režim.</a:t>
            </a:r>
          </a:p>
          <a:p>
            <a:r>
              <a:rPr lang="sl-SI" altLang="sl-SI"/>
              <a:t>Reka ima mnogo pritokov. Večina jih priteče z okoliških gora.</a:t>
            </a:r>
            <a:br>
              <a:rPr lang="sl-SI" altLang="sl-SI"/>
            </a:br>
            <a:br>
              <a:rPr lang="sl-SI" altLang="sl-SI"/>
            </a:br>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http://www.mg.gov.si/fileadmin/mg.gov.si/pageuploads/turizem/Invest_in_Slovene_Tourism/Golf_igrisce_Slovenj_gradec.jpg">
            <a:extLst>
              <a:ext uri="{FF2B5EF4-FFF2-40B4-BE49-F238E27FC236}">
                <a16:creationId xmlns:a16="http://schemas.microsoft.com/office/drawing/2014/main" id="{28A3D7DE-9503-4A5E-BCA7-305CE5DC4214}"/>
              </a:ext>
            </a:extLst>
          </p:cNvPr>
          <p:cNvPicPr>
            <a:picLocks noChangeAspect="1" noChangeArrowheads="1"/>
          </p:cNvPicPr>
          <p:nvPr/>
        </p:nvPicPr>
        <p:blipFill>
          <a:blip r:embed="rId2"/>
          <a:srcRect/>
          <a:stretch>
            <a:fillRect/>
          </a:stretch>
        </p:blipFill>
        <p:spPr bwMode="auto">
          <a:xfrm rot="924253">
            <a:off x="4322763" y="3322638"/>
            <a:ext cx="4505325" cy="2990850"/>
          </a:xfrm>
          <a:prstGeom prst="rect">
            <a:avLst/>
          </a:prstGeom>
          <a:ln>
            <a:noFill/>
          </a:ln>
          <a:effectLst>
            <a:outerShdw blurRad="292100" dist="139700" dir="2700000" algn="tl" rotWithShape="0">
              <a:srgbClr val="333333">
                <a:alpha val="65000"/>
              </a:srgbClr>
            </a:outerShdw>
          </a:effectLst>
        </p:spPr>
      </p:pic>
      <p:pic>
        <p:nvPicPr>
          <p:cNvPr id="29702" name="Picture 6" descr="http://img.siol.net/10/096/634061446412950782_pa%C5%A1nik%20slovenj%20gradec.jpg">
            <a:extLst>
              <a:ext uri="{FF2B5EF4-FFF2-40B4-BE49-F238E27FC236}">
                <a16:creationId xmlns:a16="http://schemas.microsoft.com/office/drawing/2014/main" id="{9E457252-3FEF-488D-A394-49BD7326D203}"/>
              </a:ext>
            </a:extLst>
          </p:cNvPr>
          <p:cNvPicPr>
            <a:picLocks noChangeAspect="1" noChangeArrowheads="1"/>
          </p:cNvPicPr>
          <p:nvPr/>
        </p:nvPicPr>
        <p:blipFill>
          <a:blip r:embed="rId3"/>
          <a:srcRect/>
          <a:stretch>
            <a:fillRect/>
          </a:stretch>
        </p:blipFill>
        <p:spPr bwMode="auto">
          <a:xfrm>
            <a:off x="539750" y="3357563"/>
            <a:ext cx="3816350" cy="2136775"/>
          </a:xfrm>
          <a:prstGeom prst="rect">
            <a:avLst/>
          </a:prstGeom>
          <a:ln>
            <a:noFill/>
          </a:ln>
          <a:effectLst>
            <a:outerShdw blurRad="292100" dist="139700" dir="2700000" algn="tl" rotWithShape="0">
              <a:srgbClr val="333333">
                <a:alpha val="65000"/>
              </a:srgbClr>
            </a:outerShdw>
          </a:effectLst>
        </p:spPr>
      </p:pic>
      <p:sp>
        <p:nvSpPr>
          <p:cNvPr id="2" name="Naslov 1">
            <a:extLst>
              <a:ext uri="{FF2B5EF4-FFF2-40B4-BE49-F238E27FC236}">
                <a16:creationId xmlns:a16="http://schemas.microsoft.com/office/drawing/2014/main" id="{CFB5B5A8-5ADC-419E-8E8C-A2EA67B10CD9}"/>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Rastje</a:t>
            </a:r>
          </a:p>
        </p:txBody>
      </p:sp>
      <p:sp>
        <p:nvSpPr>
          <p:cNvPr id="10245" name="Ograda vsebine 2">
            <a:extLst>
              <a:ext uri="{FF2B5EF4-FFF2-40B4-BE49-F238E27FC236}">
                <a16:creationId xmlns:a16="http://schemas.microsoft.com/office/drawing/2014/main" id="{F5A482F2-CAAC-4891-8D90-7166FB5E279B}"/>
              </a:ext>
            </a:extLst>
          </p:cNvPr>
          <p:cNvSpPr>
            <a:spLocks noGrp="1"/>
          </p:cNvSpPr>
          <p:nvPr>
            <p:ph idx="1"/>
          </p:nvPr>
        </p:nvSpPr>
        <p:spPr>
          <a:xfrm>
            <a:off x="503238" y="530225"/>
            <a:ext cx="8183562" cy="4187825"/>
          </a:xfrm>
        </p:spPr>
        <p:txBody>
          <a:bodyPr/>
          <a:lstStyle/>
          <a:p>
            <a:r>
              <a:rPr lang="sl-SI" altLang="sl-SI" sz="2400"/>
              <a:t>Prevladujejo iglasti gozdovi, predvsem smrekov gozd, od listavcev, ki se pojavljajo, prevladuje bukev. Razmerje med iglavci in listavci je: 88 % iglavcev in 12 % listavcev. V Slovenjgraški kotlini je poškodovanih od 31% do 40% gozdov, kar je posledica kislega dežja, škodljivcev in bližnjega rudnika svinca v Mežici, katerega pa so pred leti zaprli.</a:t>
            </a:r>
            <a:br>
              <a:rPr lang="sl-SI" altLang="sl-SI"/>
            </a:br>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93A551C-0B10-407B-955D-93C9A587D446}"/>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Industrija</a:t>
            </a:r>
          </a:p>
        </p:txBody>
      </p:sp>
      <p:sp>
        <p:nvSpPr>
          <p:cNvPr id="11267" name="Ograda vsebine 2">
            <a:extLst>
              <a:ext uri="{FF2B5EF4-FFF2-40B4-BE49-F238E27FC236}">
                <a16:creationId xmlns:a16="http://schemas.microsoft.com/office/drawing/2014/main" id="{6DBAFCAD-C18A-4B8B-9343-03C585A89B21}"/>
              </a:ext>
            </a:extLst>
          </p:cNvPr>
          <p:cNvSpPr>
            <a:spLocks noGrp="1"/>
          </p:cNvSpPr>
          <p:nvPr>
            <p:ph idx="1"/>
          </p:nvPr>
        </p:nvSpPr>
        <p:spPr>
          <a:xfrm>
            <a:off x="503238" y="530225"/>
            <a:ext cx="8183562" cy="4187825"/>
          </a:xfrm>
        </p:spPr>
        <p:txBody>
          <a:bodyPr/>
          <a:lstStyle/>
          <a:p>
            <a:r>
              <a:rPr lang="sl-SI" altLang="sl-SI" sz="2400"/>
              <a:t>Industrializacija se je začela sredi 19. stoletja z ustanovitvijo tovarne usnja.</a:t>
            </a:r>
          </a:p>
          <a:p>
            <a:r>
              <a:rPr lang="sl-SI" altLang="sl-SI" sz="2400"/>
              <a:t> Danes so v Slovenj Gradcu le posamezni obrati in sedeži podjetij, tovarne pa se počasi selijo na severno obrobje mesta, v industrijske cone v Starem trgu, na Gmajni in v Pampečah. </a:t>
            </a:r>
          </a:p>
          <a:p>
            <a:r>
              <a:rPr lang="sl-SI" altLang="sl-SI" sz="2400"/>
              <a:t>Razvijajo se tudi storitvene dejavnosti in podjetništvo.</a:t>
            </a:r>
          </a:p>
          <a:p>
            <a:endParaRPr lang="sl-SI" altLang="sl-SI"/>
          </a:p>
        </p:txBody>
      </p:sp>
      <p:pic>
        <p:nvPicPr>
          <p:cNvPr id="11268" name="Picture 2" descr="http://img.siol.net/10/196/634147998630747153_prevent_pur.jpg">
            <a:extLst>
              <a:ext uri="{FF2B5EF4-FFF2-40B4-BE49-F238E27FC236}">
                <a16:creationId xmlns:a16="http://schemas.microsoft.com/office/drawing/2014/main" id="{79D4451D-6236-4179-843C-D4E315AC01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3357563"/>
            <a:ext cx="5053013"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62F7E02-801C-4CA4-B5D1-AFCEFFC8EFF6}"/>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Kmetijstvo</a:t>
            </a:r>
          </a:p>
        </p:txBody>
      </p:sp>
      <p:sp>
        <p:nvSpPr>
          <p:cNvPr id="3" name="Ograda vsebine 2">
            <a:extLst>
              <a:ext uri="{FF2B5EF4-FFF2-40B4-BE49-F238E27FC236}">
                <a16:creationId xmlns:a16="http://schemas.microsoft.com/office/drawing/2014/main" id="{996BA493-74F0-4158-9C53-705E19F37C0B}"/>
              </a:ext>
            </a:extLst>
          </p:cNvPr>
          <p:cNvSpPr>
            <a:spLocks noGrp="1"/>
          </p:cNvSpPr>
          <p:nvPr>
            <p:ph idx="1"/>
          </p:nvPr>
        </p:nvSpPr>
        <p:spPr>
          <a:xfrm>
            <a:off x="503238" y="530225"/>
            <a:ext cx="8183562" cy="4187825"/>
          </a:xfrm>
        </p:spPr>
        <p:txBody>
          <a:bodyPr>
            <a:normAutofit lnSpcReduction="10000"/>
          </a:bodyPr>
          <a:lstStyle/>
          <a:p>
            <a:pPr marL="265176" indent="-265176" fontAlgn="auto">
              <a:spcAft>
                <a:spcPts val="0"/>
              </a:spcAft>
              <a:buFont typeface="Wingdings 2"/>
              <a:buChar char=""/>
              <a:defRPr/>
            </a:pPr>
            <a:r>
              <a:rPr lang="sl-SI" dirty="0"/>
              <a:t>Zaradi </a:t>
            </a:r>
            <a:r>
              <a:rPr lang="sl-SI" dirty="0" err="1"/>
              <a:t>vododržnosti</a:t>
            </a:r>
            <a:r>
              <a:rPr lang="sl-SI" dirty="0"/>
              <a:t> kamnin so razmere za kmetijstvo ugodne. Glavna kmetijska panoga je živinoreja. V kmetijstvu je </a:t>
            </a:r>
            <a:r>
              <a:rPr lang="sl-SI" dirty="0" err="1"/>
              <a:t>značilnen</a:t>
            </a:r>
            <a:r>
              <a:rPr lang="sl-SI" dirty="0"/>
              <a:t> proces ozelenjevanja njivskih površin. Z večanjem pomena živinoreje so se spremenile tudi njivske kulture, prevladuje silažna koruzna in krmne rastline(pšenica, ječmen); pomembno vlogo ima tudi mlekarstvo. </a:t>
            </a:r>
            <a:br>
              <a:rPr lang="sl-SI" dirty="0"/>
            </a:br>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25EC670-5230-44D1-8B85-587E89339E8A}"/>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Turizem</a:t>
            </a:r>
          </a:p>
        </p:txBody>
      </p:sp>
      <p:sp>
        <p:nvSpPr>
          <p:cNvPr id="13315" name="Ograda vsebine 2">
            <a:extLst>
              <a:ext uri="{FF2B5EF4-FFF2-40B4-BE49-F238E27FC236}">
                <a16:creationId xmlns:a16="http://schemas.microsoft.com/office/drawing/2014/main" id="{FB5FD125-7E53-46B3-9E26-3B6C67FF5EAC}"/>
              </a:ext>
            </a:extLst>
          </p:cNvPr>
          <p:cNvSpPr>
            <a:spLocks noGrp="1"/>
          </p:cNvSpPr>
          <p:nvPr>
            <p:ph idx="1"/>
          </p:nvPr>
        </p:nvSpPr>
        <p:spPr>
          <a:xfrm>
            <a:off x="503238" y="530225"/>
            <a:ext cx="8183562" cy="4187825"/>
          </a:xfrm>
        </p:spPr>
        <p:txBody>
          <a:bodyPr/>
          <a:lstStyle/>
          <a:p>
            <a:r>
              <a:rPr lang="sl-SI" altLang="sl-SI" sz="2400"/>
              <a:t>Danes postaja turistična dejavnost vse pomembnejša panoga. Mesto Slovenj Gradec ponuja številne kulturne ustanove kot so Koroški pokrajinski muzej, Galerija likovnih umetnosti, Sokličev muzej in galerija na prostem imenovana Gaj miru. Prirejajo tudi razne sejme in razstave domače in umetne obrti. S Pohorja se spusti skozi mesto Slovenska planinska pot; nadaljuje pa se na Uršljo goro (staro ime je tudi Plešivec). </a:t>
            </a:r>
          </a:p>
          <a:p>
            <a:endParaRPr lang="sl-SI" altLang="sl-SI" sz="2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gled">
  <a:themeElements>
    <a:clrScheme name="Sredinsk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Pogl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ogled">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433</Words>
  <Application>Microsoft Office PowerPoint</Application>
  <PresentationFormat>On-screen Show (4:3)</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Verdana</vt:lpstr>
      <vt:lpstr>Wingdings 2</vt:lpstr>
      <vt:lpstr>Pogled</vt:lpstr>
      <vt:lpstr>Slovenj Gradec</vt:lpstr>
      <vt:lpstr>LEGA</vt:lpstr>
      <vt:lpstr>Podnebje</vt:lpstr>
      <vt:lpstr>Vodovje</vt:lpstr>
      <vt:lpstr>Rastje</vt:lpstr>
      <vt:lpstr>Industrija</vt:lpstr>
      <vt:lpstr>Kmetijstvo</vt:lpstr>
      <vt:lpstr>Turizem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2019-05-31T08:41:05Z</dcterms:created>
  <dcterms:modified xsi:type="dcterms:W3CDTF">2019-05-31T08:41:05Z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