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1D620D3-7679-43C8-B5DB-B01702C538C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838C4DE-CDCE-4F74-A606-79CEAF166989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9220" name="Freeform 4">
            <a:extLst>
              <a:ext uri="{FF2B5EF4-FFF2-40B4-BE49-F238E27FC236}">
                <a16:creationId xmlns:a16="http://schemas.microsoft.com/office/drawing/2014/main" id="{87E99732-9141-4BCE-8B84-5E20A36074AF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D2C89F7-9DBD-49F6-AB97-54B021EC77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DE62734-DA3C-4A8C-883D-CCF3D837D5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0A83C1-3825-4F36-8F2B-D63024734F9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2677202A-8BDD-459F-92BC-70001AA6099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7E12-400F-41F8-9845-547DD1BF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DCF24-004F-4B24-8E9E-776827753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89D1D-6B0C-4EBD-9CF2-3EBCA389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B6CD6-85C8-4DCC-81E0-C56FCB85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8A9CA-4501-4B46-9C04-7003F9CA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A22E5-8C0C-4960-BDF8-256C248484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442820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A4F97-72D9-418B-9F37-652E45699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179E7-3AAB-42F7-9BF8-FBDBDFDBE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358A0-2172-4BC2-9469-1B083C68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202AE-C223-4FDD-8189-863B8F41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8395D-5F91-44C5-87F9-DF83B92C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A0DEE-387A-4DF6-9CCF-1D337E74C4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8254546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E287-77FF-4D6B-9FE5-5EF96AB8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47364-FBCC-4EB5-9C1E-7E947ADCC92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1A628-45B1-4D62-A200-B07E78033EF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12D21A-CF66-408D-9948-48F176C24EE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7066EC-DF3D-474C-A74A-704E99E3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2F6BD5-6E2F-4A5B-AEAF-C1560A59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E601B9-5FA6-4ACB-BA18-D80F9C32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7AE534-917E-44E5-9E79-73D265278EE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9812950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71080-E86E-4999-B8FD-C88B6AD9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1B117-789A-4655-9CAD-DED6C4A529B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5B80D-C5A9-4510-B6F3-88FB1E470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F6E27-AFE1-4409-BFF9-9B24E186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77FED-759E-422C-9DB6-BF0A60A55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05C8F-436F-40C0-8C26-2ED5B38F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E574C2-45E5-4FC1-AD71-5BAA3CBEF8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2727813"/>
      </p:ext>
    </p:extLst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A22C1-31B9-4063-91EA-7825299BB767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FCA73-2558-4016-91B6-D79EA3E9C4A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391A1-87AE-4DE6-BBC9-D55B56044EB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292F1A-DC8E-4ED5-ACF8-011594ECED2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AA600-8637-4F7A-83D5-963609202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ACB1D-40AC-43D4-BA2C-9CA93C2C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E8F68F-448D-4B60-A7F0-E2349343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E3F95-B508-4FCB-9D45-E1A27CF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137D15-3169-418F-9C42-93D6B41085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3222480"/>
      </p:ext>
    </p:extLst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7C12-A9BD-4A87-B811-FEC16CF4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DB292-95DE-45D5-A94B-D9EE8FF0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AD6B9-0E0A-46BF-BD1F-54B920548BD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7C5C89-33BF-4176-9AAA-449F7A3E4C4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4A2D69-F5CB-47DD-B922-F8A5689C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F8B4FD-1F2E-42B8-B135-9F072EA1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B46761-6FD4-4E72-A514-99F8EE6D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AC993C-4017-4D8B-A7E1-676DF1E4F2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7259640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6EABC-632C-4481-B9A8-2A8EC408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1D513-D066-45E1-BEDC-3075DE977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9E971-C69D-4005-B2A6-E2F15D4D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B1DD-FBEE-4B85-9F1D-47720F02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7DD35-63C5-4BA1-BF86-778CF009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C7DD5-B209-4678-B642-5533B90E9F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104834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043C-EF71-4B05-B6F4-2B0E6F4C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364F4-CB94-451C-B133-42F5A7CB6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214AB-B541-4420-A0E0-54D84FAF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A0ECF-B3D9-4A16-A869-757A9FAB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97B4B-BC38-4AE9-B621-26241A22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00218-881B-4D72-80C4-50C1F260BC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984004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0BB5-E2DE-4643-9364-1E746C71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DBE4B-D254-4972-A2B3-8681732BD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E6E1A-FBAC-4FD0-81E3-E47F8C443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6DFCB-E82E-48F5-9B53-AC9D2A3F9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C4DB7-A4B4-4F0A-A94F-3B3E9B91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8C10E-42C9-4678-86B9-2F64AF32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F6CFC-7B9C-4672-8B58-915ED8E66D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1560660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E36E-3EF0-44AD-A909-97D83E96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A8392-E3BC-440B-8FB7-8718ABFE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57A4-5A6F-4F9F-9922-6828097F3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348B2-AB4B-4C48-BB4E-9C0E590B4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EB0DD3-6A69-48BD-B3E4-7CF8ACA58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C3E40-8A4C-489A-AE01-3FE4F049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34763-3FB8-4224-BAE1-493A3C78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3B9833-1291-431F-AE08-5FF85DAE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C4524-0290-40AE-8E98-B1F4B6CF3B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9813141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3B60-0447-4C09-B095-34F81FDE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76FFB-EEB4-42B8-BB32-EAF7C988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FF3D1-FA0D-499B-8C92-C7CD43816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7397B-AF1A-4776-979B-4018F0A0C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7D770-5D19-4BC4-A7D9-FD64FC20A9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2097686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F9910-8A34-4945-927B-F425A2E8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8970D-3A9E-4490-A856-5D72169E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DE7B3-9B56-49CF-A5AB-7F28DF18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DD056-6274-4805-97C2-4756C7D4B3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33393134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2A23-2E8F-4824-A4D1-B4016B00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0D6CB-5DE1-430B-B908-5A02CECCA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CEE00-CD7F-42F0-BBA7-37A7E1065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C4EFC-D3ED-48B8-9EA3-C352CF19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CC61EE-3885-4884-98DC-64F9E1979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D2DC9-7F64-4B97-9015-A5A94AA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5D111-82DD-4EFE-B2AC-8153866332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2004007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513F-2352-48E2-904C-3C64AE3AA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5D2EC7-CFDB-4E6B-A097-B51BE2A9E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6C3AC-F252-4A41-90BC-E4B9C30F3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43B52-F069-4B9E-BF10-70DF3D0D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0111D-D173-4F36-BC77-FECDB3F7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D4511-BC1D-447F-AB5E-A27AA4C2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A14E4-EB8D-4C24-A05A-AF1760C4F0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0553928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0DE6111-0A5B-4D51-99AD-5391799F9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19B97E1-88C7-4061-AE74-8CA1CB52B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ECEEB014-B645-40CC-84DE-9395D22C69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9A222BA2-C843-4148-A5E6-83EB4AAD8A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BF3828B-371F-424E-8A77-2B5B799EA0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E722E170-9488-40BD-A1E8-5F65F60F811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circl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3A6A5D7-7491-46B6-B177-A216FE438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97075"/>
            <a:ext cx="7342188" cy="69850"/>
          </a:xfrm>
        </p:spPr>
        <p:txBody>
          <a:bodyPr/>
          <a:lstStyle/>
          <a:p>
            <a:r>
              <a:rPr lang="sl-SI" altLang="sl-SI" sz="4000">
                <a:solidFill>
                  <a:srgbClr val="CC0099"/>
                </a:solidFill>
              </a:rPr>
              <a:t>Slovenska Istra</a:t>
            </a:r>
          </a:p>
        </p:txBody>
      </p:sp>
      <p:pic>
        <p:nvPicPr>
          <p:cNvPr id="2053" name="Picture 5" descr="Mini_Piran_Interier_CerkevSvJ">
            <a:extLst>
              <a:ext uri="{FF2B5EF4-FFF2-40B4-BE49-F238E27FC236}">
                <a16:creationId xmlns:a16="http://schemas.microsoft.com/office/drawing/2014/main" id="{15806206-C2AD-4369-9FBB-E8E26F61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05038"/>
            <a:ext cx="444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ni_Piran_Gric_Noc">
            <a:extLst>
              <a:ext uri="{FF2B5EF4-FFF2-40B4-BE49-F238E27FC236}">
                <a16:creationId xmlns:a16="http://schemas.microsoft.com/office/drawing/2014/main" id="{28F47482-5875-4D59-8501-9FC5C245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141663"/>
            <a:ext cx="444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Mini_Piran_Gric">
            <a:extLst>
              <a:ext uri="{FF2B5EF4-FFF2-40B4-BE49-F238E27FC236}">
                <a16:creationId xmlns:a16="http://schemas.microsoft.com/office/drawing/2014/main" id="{48A7F8B6-196F-4FB3-BFE3-4EDFA874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76700"/>
            <a:ext cx="444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ni_Piran_Cerkev_Zvonik">
            <a:extLst>
              <a:ext uri="{FF2B5EF4-FFF2-40B4-BE49-F238E27FC236}">
                <a16:creationId xmlns:a16="http://schemas.microsoft.com/office/drawing/2014/main" id="{C00CDB1E-2FA9-45DF-AA12-34BCDA42E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013325"/>
            <a:ext cx="444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Rectangle 14">
            <a:extLst>
              <a:ext uri="{FF2B5EF4-FFF2-40B4-BE49-F238E27FC236}">
                <a16:creationId xmlns:a16="http://schemas.microsoft.com/office/drawing/2014/main" id="{1F885EB8-EFF6-4839-BAD3-6A3BAF8DF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9940" name="Picture 4" descr="P4150135">
            <a:extLst>
              <a:ext uri="{FF2B5EF4-FFF2-40B4-BE49-F238E27FC236}">
                <a16:creationId xmlns:a16="http://schemas.microsoft.com/office/drawing/2014/main" id="{8138FA97-99AA-4D13-9F98-40728CAA85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3384550" cy="2538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7" name="Picture 11" descr="dghj">
            <a:extLst>
              <a:ext uri="{FF2B5EF4-FFF2-40B4-BE49-F238E27FC236}">
                <a16:creationId xmlns:a16="http://schemas.microsoft.com/office/drawing/2014/main" id="{3C64F532-0E20-47A2-931B-D9C421218AD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60350"/>
            <a:ext cx="3352800" cy="2924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9" name="Picture 13" descr="crnikal-srednja">
            <a:extLst>
              <a:ext uri="{FF2B5EF4-FFF2-40B4-BE49-F238E27FC236}">
                <a16:creationId xmlns:a16="http://schemas.microsoft.com/office/drawing/2014/main" id="{93492541-3741-4296-B6FB-850206FFAF8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789363"/>
            <a:ext cx="3671888" cy="2397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723C3F8-B386-4D49-88D1-87C3C9F73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99"/>
                </a:solidFill>
              </a:rPr>
              <a:t>VIRI: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CFC295D-E877-4898-BD73-3332CA537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>
                <a:solidFill>
                  <a:srgbClr val="FFFFFF"/>
                </a:solidFill>
              </a:rPr>
              <a:t>Internet</a:t>
            </a:r>
          </a:p>
          <a:p>
            <a:pPr>
              <a:buFontTx/>
              <a:buNone/>
            </a:pPr>
            <a:r>
              <a:rPr lang="sl-SI" altLang="sl-SI">
                <a:solidFill>
                  <a:srgbClr val="FFFFFF"/>
                </a:solidFill>
              </a:rPr>
              <a:t>Knjiga-Potovanje po Slovenski Istri.</a:t>
            </a: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042A5EF-D82A-4CD3-B010-579886802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  </a:t>
            </a:r>
            <a:r>
              <a:rPr lang="sl-SI" altLang="sl-SI">
                <a:solidFill>
                  <a:srgbClr val="CC0099"/>
                </a:solidFill>
              </a:rPr>
              <a:t>Lega: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6441089-9B32-4733-89CD-21FE08ECCD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800">
                <a:solidFill>
                  <a:srgbClr val="FFFFFF"/>
                </a:solidFill>
              </a:rPr>
              <a:t>Dežela ki meji z Italijo in na severu z Hrvaško</a:t>
            </a:r>
            <a:r>
              <a:rPr lang="sl-SI" altLang="sl-SI" sz="2800"/>
              <a:t> </a:t>
            </a:r>
          </a:p>
        </p:txBody>
      </p:sp>
      <p:pic>
        <p:nvPicPr>
          <p:cNvPr id="11268" name="Picture 4" descr="CAU3UPLN">
            <a:extLst>
              <a:ext uri="{FF2B5EF4-FFF2-40B4-BE49-F238E27FC236}">
                <a16:creationId xmlns:a16="http://schemas.microsoft.com/office/drawing/2014/main" id="{85C1EC4D-2EF3-46B2-A7F4-E2BA57B8E70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196975"/>
            <a:ext cx="2952750" cy="2138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 descr="sloistra4">
            <a:extLst>
              <a:ext uri="{FF2B5EF4-FFF2-40B4-BE49-F238E27FC236}">
                <a16:creationId xmlns:a16="http://schemas.microsoft.com/office/drawing/2014/main" id="{3A4C2A35-94A8-40E0-A1AB-CBE08C0014D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3573463"/>
            <a:ext cx="5761038" cy="3065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65C7E02-770B-41F0-B457-BAF3613F4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99"/>
                </a:solidFill>
              </a:rPr>
              <a:t>                  Delitev: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92261A7-AC39-414B-AABF-D51E21B16C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800"/>
              <a:t>Delimo jo na Kraški rob,Bržanijo,Šavrinsko gričevje in obmorski pas,ki se povezujejo v celoto.</a:t>
            </a:r>
          </a:p>
        </p:txBody>
      </p:sp>
      <p:pic>
        <p:nvPicPr>
          <p:cNvPr id="14340" name="Picture 4" descr="9352">
            <a:extLst>
              <a:ext uri="{FF2B5EF4-FFF2-40B4-BE49-F238E27FC236}">
                <a16:creationId xmlns:a16="http://schemas.microsoft.com/office/drawing/2014/main" id="{D9F1D241-2AB8-4217-BA6A-DAFB46047C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924175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957E611-88FD-4313-A26E-863A3A50E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</a:t>
            </a:r>
            <a:r>
              <a:rPr lang="sl-SI" altLang="sl-SI">
                <a:solidFill>
                  <a:srgbClr val="CC0099"/>
                </a:solidFill>
              </a:rPr>
              <a:t>Sestava: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D94A500-1187-4663-8DE6-2FAA33210A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800"/>
              <a:t>Pretežni del Slovenske Istre sestavlja flišno Šavrinsko  gričevje.</a:t>
            </a:r>
          </a:p>
        </p:txBody>
      </p:sp>
      <p:pic>
        <p:nvPicPr>
          <p:cNvPr id="16388" name="Picture 4" descr="slika">
            <a:extLst>
              <a:ext uri="{FF2B5EF4-FFF2-40B4-BE49-F238E27FC236}">
                <a16:creationId xmlns:a16="http://schemas.microsoft.com/office/drawing/2014/main" id="{4043BED4-FD9B-4933-BA1B-3D452005D4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2924175"/>
            <a:ext cx="4392613" cy="294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D510C7A-FB14-48A5-974C-0C3F7EE5D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99"/>
                </a:solidFill>
              </a:rPr>
              <a:t>Podnebje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E72279D-8F5B-418E-9EA3-6573C74AC7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800"/>
              <a:t>Ima sredozemsko podnebje imajo obalni del tega območja mile zime in vroča poletja.Čim bolj se od obale pomikamo proti zahodu tem bolj čutimo celinsko podnebje.</a:t>
            </a:r>
          </a:p>
        </p:txBody>
      </p:sp>
      <p:pic>
        <p:nvPicPr>
          <p:cNvPr id="18440" name="Picture 8" descr="podpe%E8">
            <a:extLst>
              <a:ext uri="{FF2B5EF4-FFF2-40B4-BE49-F238E27FC236}">
                <a16:creationId xmlns:a16="http://schemas.microsoft.com/office/drawing/2014/main" id="{F7C0A21F-F7F9-4FEE-8AE7-39194DFEEA4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60350"/>
            <a:ext cx="3671887" cy="305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2" name="Picture 10" descr="dvori">
            <a:extLst>
              <a:ext uri="{FF2B5EF4-FFF2-40B4-BE49-F238E27FC236}">
                <a16:creationId xmlns:a16="http://schemas.microsoft.com/office/drawing/2014/main" id="{15A14758-D80E-4620-AD2C-7CE44B05382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933825"/>
            <a:ext cx="3816350" cy="2560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94DED82-A5AA-49BB-9A91-21391F70B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99"/>
                </a:solidFill>
              </a:rPr>
              <a:t>Gospodarstvo: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A81971C-2CB9-4CDE-B371-478A4974BD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6923088" cy="152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Vinogradništvo,oljkarstvo,sadjarstvo,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kmetijstvo,živinoreja,ribištvo,solinarstvo,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sz="2800"/>
              <a:t>pomorstvo,</a:t>
            </a:r>
          </a:p>
        </p:txBody>
      </p:sp>
      <p:pic>
        <p:nvPicPr>
          <p:cNvPr id="22535" name="Picture 7" descr="Belica">
            <a:extLst>
              <a:ext uri="{FF2B5EF4-FFF2-40B4-BE49-F238E27FC236}">
                <a16:creationId xmlns:a16="http://schemas.microsoft.com/office/drawing/2014/main" id="{F111D961-AF95-49FF-A000-E77608AE56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3357563"/>
            <a:ext cx="4038600" cy="310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A968D21-9DFC-434F-9211-DB47C53E8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</a:t>
            </a:r>
            <a:r>
              <a:rPr lang="sl-SI" altLang="sl-SI">
                <a:solidFill>
                  <a:srgbClr val="CC0099"/>
                </a:solidFill>
              </a:rPr>
              <a:t>Narodna noša: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5B99EE1-A666-4212-BC7B-883AC3B66F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800"/>
              <a:t>V preteklosti so se oblačila razlikovala med vsakdanjim in nedeljskim oziroma prazničnimi. </a:t>
            </a:r>
          </a:p>
        </p:txBody>
      </p:sp>
      <p:pic>
        <p:nvPicPr>
          <p:cNvPr id="24586" name="Picture 10" descr="obicaji_fotografije_03">
            <a:extLst>
              <a:ext uri="{FF2B5EF4-FFF2-40B4-BE49-F238E27FC236}">
                <a16:creationId xmlns:a16="http://schemas.microsoft.com/office/drawing/2014/main" id="{B7409A5F-C254-456E-A8BC-329D8D95190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908050"/>
            <a:ext cx="2228850" cy="1047750"/>
          </a:xfrm>
        </p:spPr>
      </p:pic>
      <p:pic>
        <p:nvPicPr>
          <p:cNvPr id="24589" name="Picture 13" descr="img060">
            <a:extLst>
              <a:ext uri="{FF2B5EF4-FFF2-40B4-BE49-F238E27FC236}">
                <a16:creationId xmlns:a16="http://schemas.microsoft.com/office/drawing/2014/main" id="{4900E1F6-4FD4-4292-BA21-AFACFED93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81300"/>
            <a:ext cx="460057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72B3B99-2F5D-4419-9B0A-D0715F0A4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0099"/>
                </a:solidFill>
              </a:rPr>
              <a:t>Istrske jedi: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C3B1884-4185-43F3-9018-9F4CAA10C0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800">
                <a:solidFill>
                  <a:srgbClr val="FFFFFF"/>
                </a:solidFill>
              </a:rPr>
              <a:t>Temeljna hrana Istre je po večini na ribah,mehkužcih, morskih sadežih in na močnatih jedeh, mesu in zelenjavi.</a:t>
            </a:r>
          </a:p>
        </p:txBody>
      </p:sp>
      <p:pic>
        <p:nvPicPr>
          <p:cNvPr id="30724" name="Picture 4" descr="img059">
            <a:extLst>
              <a:ext uri="{FF2B5EF4-FFF2-40B4-BE49-F238E27FC236}">
                <a16:creationId xmlns:a16="http://schemas.microsoft.com/office/drawing/2014/main" id="{788AE52D-1395-443F-A188-DA59DB15216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476250"/>
            <a:ext cx="1992312" cy="2735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 descr="fuzi">
            <a:extLst>
              <a:ext uri="{FF2B5EF4-FFF2-40B4-BE49-F238E27FC236}">
                <a16:creationId xmlns:a16="http://schemas.microsoft.com/office/drawing/2014/main" id="{239F2C78-A83F-415D-A8BA-9FF05F3B0D7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3573463"/>
            <a:ext cx="3095625" cy="301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6" name="Rectangle 14">
            <a:extLst>
              <a:ext uri="{FF2B5EF4-FFF2-40B4-BE49-F238E27FC236}">
                <a16:creationId xmlns:a16="http://schemas.microsoft.com/office/drawing/2014/main" id="{DA5173E1-BE6F-438F-A727-96EAFBB1C93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3796" name="Picture 4" descr="bezovica">
            <a:extLst>
              <a:ext uri="{FF2B5EF4-FFF2-40B4-BE49-F238E27FC236}">
                <a16:creationId xmlns:a16="http://schemas.microsoft.com/office/drawing/2014/main" id="{69481190-A3C4-4254-A3C6-876B0C424BA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4392613" cy="2573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9" name="Picture 7" descr="podpe%E8">
            <a:extLst>
              <a:ext uri="{FF2B5EF4-FFF2-40B4-BE49-F238E27FC236}">
                <a16:creationId xmlns:a16="http://schemas.microsoft.com/office/drawing/2014/main" id="{ACA7EA3B-2B45-4676-9710-CFD341278AE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476250"/>
            <a:ext cx="3313112" cy="212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9" name="Picture 17" descr="slika">
            <a:extLst>
              <a:ext uri="{FF2B5EF4-FFF2-40B4-BE49-F238E27FC236}">
                <a16:creationId xmlns:a16="http://schemas.microsoft.com/office/drawing/2014/main" id="{3D8EF448-6D5B-4AAA-9167-860069A33BA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3644900"/>
            <a:ext cx="3457575" cy="231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Ocean">
  <a:themeElements>
    <a:clrScheme name="Ocean 4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0</TotalTime>
  <Words>147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Tahoma</vt:lpstr>
      <vt:lpstr>Wingdings</vt:lpstr>
      <vt:lpstr>Ocean</vt:lpstr>
      <vt:lpstr>Slovenska Istra</vt:lpstr>
      <vt:lpstr>                    Lega:</vt:lpstr>
      <vt:lpstr>                  Delitev:</vt:lpstr>
      <vt:lpstr>         Sestava:</vt:lpstr>
      <vt:lpstr>Podnebje</vt:lpstr>
      <vt:lpstr>Gospodarstvo:</vt:lpstr>
      <vt:lpstr> Narodna noša:</vt:lpstr>
      <vt:lpstr>Istrske jedi:</vt:lpstr>
      <vt:lpstr>PowerPoint Presentation</vt:lpstr>
      <vt:lpstr>PowerPoint Presentation</vt:lpstr>
      <vt:lpstr>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2019-05-31T08:41:05Z</dcterms:created>
  <dcterms:modified xsi:type="dcterms:W3CDTF">2019-05-31T08:41:05Z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