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7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95218-FD23-4971-9ED2-D61B6A5A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6CEA-93A0-4F67-B7BA-F7C47D5C77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2909-7207-4F29-84AB-7C1F0332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994E-06C6-431A-A157-F0DC2312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45A7B-0051-433E-8D56-B72EA00957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70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55342-6B4D-494C-8635-4682DE5F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ED43-6D37-4FED-9EFF-7B9543D432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0C5B-4E72-4F6D-94FC-5E04F54A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0A775-86D9-4317-A800-AE616A94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7DBE-D782-4561-8924-0E0A6BA7C7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154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D362-1BD4-4AF8-8DAE-04E709CA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5689-3053-4DFA-9946-20C588B682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AA05-B229-4336-984D-AEC75227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54918-EA0A-4DF3-AC08-C3E9868E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EB47-E0FC-4A8D-8EB5-98E852BFF7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572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3086-57DE-4D2E-A214-7E8D295F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FCB1-A882-4CAA-A54F-9F234B4142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11E09-06A0-403E-97A1-1847E276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1C11A-59A8-4F32-A614-D8AB4A2C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D28B-6030-43DD-9EC8-3BCF4FC3D3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629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7F04-16CF-47DC-90EE-4BEE76FE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EB41-1722-44D1-9732-08E96B74AC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9C3C2-12DC-490E-B228-E28FFF27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96FB-41E6-46D6-8958-D0F7692B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2A2B6-A366-4B4A-AECF-976507D1CA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02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E0E935-8FB7-49FD-9183-C68D1C1B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E7C3-3BD1-4A21-9860-795A5F83A7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B6B801-95FC-4E4E-AF23-7C9741FC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A58E99-22C9-4C05-87A3-CD7589C7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E178D-CBA5-454F-BE44-F2BF1FD96A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080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9801F9-C72F-40B9-BFC9-F6D77F8A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C808-A260-4D2E-867D-C871EF680E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DD959-7C2A-4B43-A343-D04389EA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7F3586-D382-4EC7-9A86-4C27011B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ABB24-1A84-4E0D-91F6-A4895F82D9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863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A88CC9-FD43-46F4-8A56-34E83AD5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E993-D72C-4659-9461-C3B942C2C1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9EEAB7-C32B-4570-9A8D-FC474E1B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554535-7EEB-4526-B46F-1D64F887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B567-F448-4027-AA23-B46C015F6B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537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26C19C-F973-4BB0-A3B5-455C7962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246F-F099-40E6-A6C1-CDF682CAE1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75C097-47BC-4FFE-8E79-98AB2F4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D9009-974A-487D-9B6A-32E694AB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CF858-ACB6-404F-9FD1-7BB38F4732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944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688412-2F07-481B-A8A0-B1C52F5A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C39F-3DB2-4C4D-A21E-33A85630F00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B2D83-A6FD-4A5D-A3CF-A92B40AC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6A0ECB-FCB8-4825-9D71-F4BBA772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ECDDC-B3BE-4CCC-A7B7-16FEAF57A8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730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7D6DE9-5164-4C06-81B7-79A00134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B0DF-3FFD-410F-B2A4-426ED0E073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D91EAF-79B7-4751-8CE9-0456F05B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E1F55-498E-4057-B983-4FB17048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CE9E-373C-4502-B0EE-A30F9A1E80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2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C92A5D-5793-4E1C-B59E-90D338606C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0A1CB6-8FD7-4AC4-96E0-AB81A4DFD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D26F-C169-40CC-8A55-B293D6345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6B585-0885-4D30-B882-A1367F5CE3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15EA-9B80-4FDD-B136-49EF2C158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EE7D-ACFA-482F-BCCC-03FCA95A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C51980F-0095-4C08-B8D1-032BE77FAB1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94309CF-DAEA-4DAD-8C31-0159DE87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3357563"/>
            <a:ext cx="7772400" cy="1470025"/>
          </a:xfrm>
        </p:spPr>
        <p:txBody>
          <a:bodyPr/>
          <a:lstStyle/>
          <a:p>
            <a:r>
              <a:rPr lang="sl-SI" altLang="sl-SI" sz="6600">
                <a:solidFill>
                  <a:srgbClr val="FF0000"/>
                </a:solidFill>
              </a:rPr>
              <a:t>SLOVENSKE ALPE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84C6E-56A8-4E71-81CA-4817A9BE1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125" y="2071688"/>
            <a:ext cx="7286625" cy="4500562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Picture 3" descr="IMG_0347.jpg">
            <a:extLst>
              <a:ext uri="{FF2B5EF4-FFF2-40B4-BE49-F238E27FC236}">
                <a16:creationId xmlns:a16="http://schemas.microsoft.com/office/drawing/2014/main" id="{C35B12BF-327F-45C6-8EFA-018DCDBFE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DA6AB1-D1B8-428D-900F-D067B2016F93}"/>
              </a:ext>
            </a:extLst>
          </p:cNvPr>
          <p:cNvSpPr txBox="1">
            <a:spLocks/>
          </p:cNvSpPr>
          <p:nvPr/>
        </p:nvSpPr>
        <p:spPr>
          <a:xfrm>
            <a:off x="285750" y="357188"/>
            <a:ext cx="8572500" cy="25003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SLOVENSKE ALPE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64E85F4-ADF1-4525-8516-8A10ECD7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KAMNIŠKO-SAVINJSKE ALPE</a:t>
            </a:r>
          </a:p>
        </p:txBody>
      </p:sp>
      <p:pic>
        <p:nvPicPr>
          <p:cNvPr id="5" name="Content Placeholder 4" descr="IMG_0414.JPG">
            <a:extLst>
              <a:ext uri="{FF2B5EF4-FFF2-40B4-BE49-F238E27FC236}">
                <a16:creationId xmlns:a16="http://schemas.microsoft.com/office/drawing/2014/main" id="{5580DA35-DF44-4392-990B-05C6007E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A26FE6F-A7A9-41B6-A371-8EF1A29A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OPIS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6F8DA36-04D6-409D-938D-EB766FEE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So gorska veriga na severu Slovenije.</a:t>
            </a:r>
          </a:p>
          <a:p>
            <a:r>
              <a:rPr lang="sl-SI" altLang="sl-SI">
                <a:solidFill>
                  <a:srgbClr val="7030A0"/>
                </a:solidFill>
              </a:rPr>
              <a:t>So sestavni del Južnih Apnenčastih Alp.</a:t>
            </a:r>
          </a:p>
          <a:p>
            <a:r>
              <a:rPr lang="sl-SI" altLang="sl-SI">
                <a:solidFill>
                  <a:srgbClr val="7030A0"/>
                </a:solidFill>
              </a:rPr>
              <a:t>Veriga je dobila ime po mestu Kamnik in reki Savinji.</a:t>
            </a:r>
          </a:p>
          <a:p>
            <a:r>
              <a:rPr lang="sl-SI" altLang="sl-SI">
                <a:solidFill>
                  <a:srgbClr val="7030A0"/>
                </a:solidFill>
              </a:rPr>
              <a:t>Pojavlja se tudi ločeno ime (Kamniške Alpe, Savinjske Alpe).</a:t>
            </a:r>
          </a:p>
          <a:p>
            <a:r>
              <a:rPr lang="sl-SI" altLang="sl-SI">
                <a:solidFill>
                  <a:srgbClr val="7030A0"/>
                </a:solidFill>
              </a:rPr>
              <a:t>Slemenitev poteka od zahoda proti vzhodu.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F667B45-4A00-4E47-A746-C75C2DF5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LEGA IN POVRŠINA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834D4B7-3BE3-43A7-BF66-A305A8B9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Obsegajo približno 900km².</a:t>
            </a:r>
          </a:p>
          <a:p>
            <a:r>
              <a:rPr lang="sl-SI" altLang="sl-SI">
                <a:solidFill>
                  <a:srgbClr val="7030A0"/>
                </a:solidFill>
              </a:rPr>
              <a:t>Od tega je približno ¾ območja poraslega z gozdom.</a:t>
            </a:r>
          </a:p>
          <a:p>
            <a:r>
              <a:rPr lang="sl-SI" altLang="sl-SI">
                <a:solidFill>
                  <a:srgbClr val="7030A0"/>
                </a:solidFill>
              </a:rPr>
              <a:t>Vrhovi so večinoma goli in sakalnati.</a:t>
            </a:r>
          </a:p>
          <a:p>
            <a:r>
              <a:rPr lang="sl-SI" altLang="sl-SI">
                <a:solidFill>
                  <a:srgbClr val="7030A0"/>
                </a:solidFill>
              </a:rPr>
              <a:t>Ležijo na severu Slovenije ob meji z Avstrijo.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6DEAF10-E4F3-4E49-8DFD-C7BC3273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GEOLOŠKA ZGRADBA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3678E73-9D9F-406E-A2CF-8E303198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Prevladuje apnenec in dolomiti</a:t>
            </a:r>
          </a:p>
          <a:p>
            <a:r>
              <a:rPr lang="sl-SI" altLang="sl-SI">
                <a:solidFill>
                  <a:srgbClr val="7030A0"/>
                </a:solidFill>
              </a:rPr>
              <a:t>Ledeniško preoblikovane doline</a:t>
            </a:r>
          </a:p>
          <a:p>
            <a:r>
              <a:rPr lang="sl-SI" altLang="sl-SI">
                <a:solidFill>
                  <a:srgbClr val="7030A0"/>
                </a:solidFill>
              </a:rPr>
              <a:t>Visokogorske uravnanve (Velika planina)</a:t>
            </a:r>
          </a:p>
          <a:p>
            <a:endParaRPr lang="sl-SI" altLang="sl-SI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70A0D6-2F0D-403C-BAA5-9116FFA0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RAZČLENJENOST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CB016B8-C432-41C2-A99F-49B09B446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Storžiška skupina na zahodu (Storžič)</a:t>
            </a:r>
          </a:p>
          <a:p>
            <a:r>
              <a:rPr lang="sl-SI" altLang="sl-SI">
                <a:solidFill>
                  <a:srgbClr val="7030A0"/>
                </a:solidFill>
              </a:rPr>
              <a:t>Osrednji del ali Grintovška skupina (Grintovec)</a:t>
            </a:r>
          </a:p>
          <a:p>
            <a:r>
              <a:rPr lang="sl-SI" altLang="sl-SI">
                <a:solidFill>
                  <a:srgbClr val="7030A0"/>
                </a:solidFill>
              </a:rPr>
              <a:t>Visoke kraške planote na vzhodu (Velika Planina, Dleskovška planota)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8802513-C89F-42B2-8370-A0B0A28E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VRHOVI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A12C318-A893-42C2-B11B-9DCB9509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Grintovec (2558 m)</a:t>
            </a:r>
          </a:p>
          <a:p>
            <a:r>
              <a:rPr lang="sl-SI" altLang="sl-SI">
                <a:solidFill>
                  <a:srgbClr val="7030A0"/>
                </a:solidFill>
              </a:rPr>
              <a:t>Jezerska Kočna (2540 m)</a:t>
            </a:r>
          </a:p>
          <a:p>
            <a:r>
              <a:rPr lang="sl-SI" altLang="sl-SI">
                <a:solidFill>
                  <a:srgbClr val="7030A0"/>
                </a:solidFill>
              </a:rPr>
              <a:t>Skuta (2532 m)</a:t>
            </a:r>
          </a:p>
          <a:p>
            <a:r>
              <a:rPr lang="sl-SI" altLang="sl-SI">
                <a:solidFill>
                  <a:srgbClr val="7030A0"/>
                </a:solidFill>
              </a:rPr>
              <a:t>Ojstrica (2350 m)</a:t>
            </a:r>
          </a:p>
          <a:p>
            <a:r>
              <a:rPr lang="sl-SI" altLang="sl-SI">
                <a:solidFill>
                  <a:srgbClr val="7030A0"/>
                </a:solidFill>
              </a:rPr>
              <a:t>Storžič (2132 m)</a:t>
            </a:r>
          </a:p>
          <a:p>
            <a:r>
              <a:rPr lang="sl-SI" altLang="sl-SI">
                <a:solidFill>
                  <a:srgbClr val="7030A0"/>
                </a:solidFill>
              </a:rPr>
              <a:t>Raduha (2062 m)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BCE1169-967C-41CC-BF47-51911EE1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VODOVJE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3883A9C-DE96-4761-A44C-D27E672F9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REKE</a:t>
            </a:r>
          </a:p>
          <a:p>
            <a:r>
              <a:rPr lang="sl-SI" altLang="sl-SI">
                <a:solidFill>
                  <a:srgbClr val="7030A0"/>
                </a:solidFill>
              </a:rPr>
              <a:t>Savinja</a:t>
            </a:r>
          </a:p>
          <a:p>
            <a:r>
              <a:rPr lang="sl-SI" altLang="sl-SI">
                <a:solidFill>
                  <a:srgbClr val="7030A0"/>
                </a:solidFill>
              </a:rPr>
              <a:t>Kamniška Bistrica</a:t>
            </a:r>
          </a:p>
          <a:p>
            <a:r>
              <a:rPr lang="sl-SI" altLang="sl-SI">
                <a:solidFill>
                  <a:srgbClr val="7030A0"/>
                </a:solidFill>
              </a:rPr>
              <a:t>Kokra</a:t>
            </a:r>
          </a:p>
          <a:p>
            <a:r>
              <a:rPr lang="sl-SI" altLang="sl-SI">
                <a:solidFill>
                  <a:srgbClr val="7030A0"/>
                </a:solidFill>
              </a:rPr>
              <a:t>Tržaška Bistrica</a:t>
            </a:r>
          </a:p>
          <a:p>
            <a:endParaRPr lang="sl-SI" altLang="sl-SI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473E9B3-8FAB-40A1-8224-C9C6A448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KARAVANKE</a:t>
            </a:r>
          </a:p>
        </p:txBody>
      </p:sp>
      <p:pic>
        <p:nvPicPr>
          <p:cNvPr id="1027" name="Picture 3" descr="M:\SLIKE\NERAZVRŠČENE\109CANON\IMG_1099.JPG">
            <a:extLst>
              <a:ext uri="{FF2B5EF4-FFF2-40B4-BE49-F238E27FC236}">
                <a16:creationId xmlns:a16="http://schemas.microsoft.com/office/drawing/2014/main" id="{C5AEABC9-6EFD-45A9-B6C3-FD3A540D9D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829196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CAEF936-6E06-43B0-80B8-791C4C0A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OPIS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D265A84-4F2E-40B3-8957-E3EB377F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Gorska veriga med Slovenijo in Avstrijo.</a:t>
            </a:r>
          </a:p>
          <a:p>
            <a:r>
              <a:rPr lang="sl-SI" altLang="sl-SI">
                <a:solidFill>
                  <a:srgbClr val="7030A0"/>
                </a:solidFill>
              </a:rPr>
              <a:t>Najdaljši greben v  Evropi.</a:t>
            </a:r>
          </a:p>
          <a:p>
            <a:r>
              <a:rPr lang="sl-SI" altLang="sl-SI">
                <a:solidFill>
                  <a:srgbClr val="7030A0"/>
                </a:solidFill>
              </a:rPr>
              <a:t>Tvorijo ločnico med Avstrijsko Koroško in Gorenjsko.</a:t>
            </a:r>
          </a:p>
          <a:p>
            <a:r>
              <a:rPr lang="sl-SI" altLang="sl-SI">
                <a:solidFill>
                  <a:srgbClr val="7030A0"/>
                </a:solidFill>
              </a:rPr>
              <a:t>Čez Karavanke potekajo pomembne trgovske poti.</a:t>
            </a:r>
          </a:p>
          <a:p>
            <a:r>
              <a:rPr lang="sl-SI" altLang="sl-SI">
                <a:solidFill>
                  <a:srgbClr val="7030A0"/>
                </a:solidFill>
              </a:rPr>
              <a:t>Slemenitev poteka od zahoda proti vzhodu.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56A67AD-6E7B-4E0D-AF80-B070E692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LEGA IN POVRŠINA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FE3B10A-F1EF-44E8-94F0-DD5E95768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Ležijo v severni Sloveniji</a:t>
            </a:r>
          </a:p>
          <a:p>
            <a:r>
              <a:rPr lang="sl-SI" altLang="sl-SI">
                <a:solidFill>
                  <a:srgbClr val="7030A0"/>
                </a:solidFill>
              </a:rPr>
              <a:t>Merijo 300km²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2044D12-BAEB-4C5B-A9FB-E45D3886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DELITEV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335EF61-AAC3-4735-A2F3-2C891BE4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>
                <a:solidFill>
                  <a:srgbClr val="7030A0"/>
                </a:solidFill>
              </a:rPr>
              <a:t>Julijske alpe</a:t>
            </a:r>
          </a:p>
          <a:p>
            <a:r>
              <a:rPr lang="sl-SI" altLang="sl-SI" sz="4400">
                <a:solidFill>
                  <a:srgbClr val="7030A0"/>
                </a:solidFill>
              </a:rPr>
              <a:t>Kamniško-Savinjske alpe</a:t>
            </a:r>
          </a:p>
          <a:p>
            <a:r>
              <a:rPr lang="sl-SI" altLang="sl-SI" sz="4400">
                <a:solidFill>
                  <a:srgbClr val="7030A0"/>
                </a:solidFill>
              </a:rPr>
              <a:t>Karavanke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DAF4164-B268-4242-A5A2-688B91D8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GEOLOŠKA ZGRADBA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B661DFD-8E43-4BB0-A4C9-729CF359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V višjih predelih so prepustni apnenci.</a:t>
            </a:r>
          </a:p>
          <a:p>
            <a:r>
              <a:rPr lang="sl-SI" altLang="sl-SI">
                <a:solidFill>
                  <a:srgbClr val="7030A0"/>
                </a:solidFill>
              </a:rPr>
              <a:t>V nižjih predelih matamorfne kamnine.</a:t>
            </a:r>
          </a:p>
          <a:p>
            <a:endParaRPr lang="sl-SI" altLang="sl-SI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F014EE6-7D98-4BE5-AF1F-D41154A6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RAZČLENJENOST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2FB6CE3-C1AB-465B-8E8C-C3DF3E8F6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Vzhodne Karavanke</a:t>
            </a:r>
          </a:p>
          <a:p>
            <a:r>
              <a:rPr lang="sl-SI" altLang="sl-SI">
                <a:solidFill>
                  <a:srgbClr val="7030A0"/>
                </a:solidFill>
              </a:rPr>
              <a:t>Zahodne Karavanke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C65DE2-9C45-4CE9-BF48-6A3ED68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VRHOVI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86B4-5765-49FC-B6D1-A3EE57505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Stol (2236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Kepa (2143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Košuta (2133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Peca (2113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Golica (1835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Vrtača (2180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Košutica (1968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Dovška Baba (1892m)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Begunjščica (2063m)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Veliki vrh v Košuti (2088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rgbClr val="7030A0"/>
                </a:solidFill>
              </a:rPr>
              <a:t>Klek (1754m)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5C90B1-2CDA-4FF1-84B5-7ACF215C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VODOVJE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F7D99CF-7666-40C8-9594-A10088903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REKE</a:t>
            </a:r>
          </a:p>
          <a:p>
            <a:r>
              <a:rPr lang="sl-SI" altLang="sl-SI">
                <a:solidFill>
                  <a:srgbClr val="7030A0"/>
                </a:solidFill>
              </a:rPr>
              <a:t>Bistrica</a:t>
            </a:r>
          </a:p>
          <a:p>
            <a:r>
              <a:rPr lang="sl-SI" altLang="sl-SI">
                <a:solidFill>
                  <a:srgbClr val="7030A0"/>
                </a:solidFill>
              </a:rPr>
              <a:t>Bela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63E7A80-A0FA-4788-9164-AA398FAB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JULIJSKE ALPE</a:t>
            </a:r>
          </a:p>
        </p:txBody>
      </p:sp>
      <p:pic>
        <p:nvPicPr>
          <p:cNvPr id="4" name="Content Placeholder 3" descr="IMG_0347.jpg">
            <a:extLst>
              <a:ext uri="{FF2B5EF4-FFF2-40B4-BE49-F238E27FC236}">
                <a16:creationId xmlns:a16="http://schemas.microsoft.com/office/drawing/2014/main" id="{23BA0FE0-9944-47DE-B579-C153DC012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5AEF11E-8073-4F4E-A3EC-12E0DD5E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OPIS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65CA789-8C22-4D25-9950-45169133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So najobsežnejša in najvišja gorska skupina v Sloveniji.</a:t>
            </a:r>
          </a:p>
          <a:p>
            <a:r>
              <a:rPr lang="sl-SI" altLang="sl-SI">
                <a:solidFill>
                  <a:srgbClr val="7030A0"/>
                </a:solidFill>
              </a:rPr>
              <a:t>So v J in V delu pogorja Alp in predstavljajo del Apneniških Alp.</a:t>
            </a:r>
          </a:p>
          <a:p>
            <a:r>
              <a:rPr lang="sl-SI" altLang="sl-SI">
                <a:solidFill>
                  <a:srgbClr val="7030A0"/>
                </a:solidFill>
              </a:rPr>
              <a:t>Ležijo v  SZ Sloveniji in SV Italiji.</a:t>
            </a:r>
          </a:p>
          <a:p>
            <a:r>
              <a:rPr lang="sl-SI" altLang="sl-SI">
                <a:solidFill>
                  <a:srgbClr val="7030A0"/>
                </a:solidFill>
              </a:rPr>
              <a:t>Njihov najvišji vrh je Triglav (2864m).</a:t>
            </a:r>
          </a:p>
          <a:p>
            <a:r>
              <a:rPr lang="sl-SI" altLang="sl-SI">
                <a:solidFill>
                  <a:srgbClr val="7030A0"/>
                </a:solidFill>
              </a:rPr>
              <a:t>So vključene v Triglavski narodni park.</a:t>
            </a:r>
          </a:p>
          <a:p>
            <a:r>
              <a:rPr lang="sl-SI" altLang="sl-SI">
                <a:solidFill>
                  <a:srgbClr val="7030A0"/>
                </a:solidFill>
              </a:rPr>
              <a:t>Delimo jih na vzhodne in zahodne.</a:t>
            </a:r>
          </a:p>
          <a:p>
            <a:r>
              <a:rPr lang="sl-SI" altLang="sl-SI">
                <a:solidFill>
                  <a:srgbClr val="7030A0"/>
                </a:solidFill>
              </a:rPr>
              <a:t>Slemenitev poteka od zahoda proti vzhodu.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201E2BE-1022-422A-9398-F5CE455C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OBSEG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0CCED66-1C99-4407-A808-4583C56A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Po površini merijo približno  4400km².</a:t>
            </a:r>
          </a:p>
          <a:p>
            <a:r>
              <a:rPr lang="sl-SI" altLang="sl-SI">
                <a:solidFill>
                  <a:srgbClr val="7030A0"/>
                </a:solidFill>
              </a:rPr>
              <a:t>Obsegajo območje med dolino Save in Kanalsko dolino, na jugu pa jih obdajajo Soča, Baška grapa in Jelovica.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9C86666-D2F8-4DA1-A9DE-E9B2B066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GEOLOŠKA ZGRADBA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0F9A419-4A9A-4794-9423-063DCC993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Gradijo jih mezozojske gorske usedline.</a:t>
            </a:r>
          </a:p>
          <a:p>
            <a:r>
              <a:rPr lang="sl-SI" altLang="sl-SI">
                <a:solidFill>
                  <a:srgbClr val="7030A0"/>
                </a:solidFill>
              </a:rPr>
              <a:t>Večinoma apnenci in dolomiti.</a:t>
            </a:r>
          </a:p>
          <a:p>
            <a:r>
              <a:rPr lang="sl-SI" altLang="sl-SI">
                <a:solidFill>
                  <a:srgbClr val="7030A0"/>
                </a:solidFill>
              </a:rPr>
              <a:t>Med njimi ležijo tudi ledeniške doline.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7B07200-03E5-403F-869C-2EC80C61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RAZČLENJENOST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E5F20DF-486B-4D92-AB7A-E17347C60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V glavnem se delijo na Vzhodne Julijske alpe in Zahodne Julijske alpe.</a:t>
            </a:r>
          </a:p>
          <a:p>
            <a:endParaRPr lang="sl-SI" altLang="sl-SI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010F0EF-43E0-43C8-8B1B-745586B9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VRHOVI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87F3-7DD3-46EE-BDF4-93BF1F98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VZHODNE JULIJSKE ALPE         - ZAHODNE JULIJSKE ALPE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Triglav (2864 m)                        - Montaž (2753m)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Škrlatica (2740 m)                    - Viš (2666m)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Mangart (2679 m)                    - Visoki Kanin (2587m)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Jalovec (2643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Razor (2601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Kanjavec (2569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Prisojnik (2547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Špik (2472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Krn (2244 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600" dirty="0">
                <a:solidFill>
                  <a:srgbClr val="7030A0"/>
                </a:solidFill>
              </a:rPr>
              <a:t>Črna prst (1844 m)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30F36AC-ECB7-46FD-A3E6-407C2BC4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VODOVJE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DBD4194-AC60-467A-B450-76983137B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REKE                                   - JEZERA</a:t>
            </a:r>
          </a:p>
          <a:p>
            <a:r>
              <a:rPr lang="sl-SI" altLang="sl-SI">
                <a:solidFill>
                  <a:srgbClr val="7030A0"/>
                </a:solidFill>
              </a:rPr>
              <a:t>Sava (vzhodne)                 - Bohinjsko jezero </a:t>
            </a:r>
          </a:p>
          <a:p>
            <a:r>
              <a:rPr lang="sl-SI" altLang="sl-SI">
                <a:solidFill>
                  <a:srgbClr val="7030A0"/>
                </a:solidFill>
              </a:rPr>
              <a:t>Soča (vzhodne)                 - Blejsko jezero</a:t>
            </a:r>
          </a:p>
          <a:p>
            <a:r>
              <a:rPr lang="sl-SI" altLang="sl-SI">
                <a:solidFill>
                  <a:srgbClr val="7030A0"/>
                </a:solidFill>
              </a:rPr>
              <a:t>Tagliament (zahodne)      </a:t>
            </a:r>
          </a:p>
          <a:p>
            <a:r>
              <a:rPr lang="sl-SI" altLang="sl-SI">
                <a:solidFill>
                  <a:srgbClr val="7030A0"/>
                </a:solidFill>
              </a:rPr>
              <a:t>Nadiža (zahodne)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SLOVENSKE ALPE</vt:lpstr>
      <vt:lpstr>DELITEV</vt:lpstr>
      <vt:lpstr>JULIJSKE ALPE</vt:lpstr>
      <vt:lpstr>OPIS</vt:lpstr>
      <vt:lpstr>OBSEG</vt:lpstr>
      <vt:lpstr>GEOLOŠKA ZGRADBA</vt:lpstr>
      <vt:lpstr>RAZČLENJENOST</vt:lpstr>
      <vt:lpstr>VRHOVI</vt:lpstr>
      <vt:lpstr>VODOVJE</vt:lpstr>
      <vt:lpstr>KAMNIŠKO-SAVINJSKE ALPE</vt:lpstr>
      <vt:lpstr>OPIS</vt:lpstr>
      <vt:lpstr>LEGA IN POVRŠINA</vt:lpstr>
      <vt:lpstr>GEOLOŠKA ZGRADBA</vt:lpstr>
      <vt:lpstr>RAZČLENJENOST</vt:lpstr>
      <vt:lpstr>VRHOVI</vt:lpstr>
      <vt:lpstr>VODOVJE</vt:lpstr>
      <vt:lpstr>KARAVANKE</vt:lpstr>
      <vt:lpstr>OPIS</vt:lpstr>
      <vt:lpstr>LEGA IN POVRŠINA</vt:lpstr>
      <vt:lpstr>GEOLOŠKA ZGRADBA</vt:lpstr>
      <vt:lpstr>RAZČLENJENOST</vt:lpstr>
      <vt:lpstr>VRHOVI</vt:lpstr>
      <vt:lpstr>VODOVJE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2019-05-31T08:41:05Z</dcterms:created>
  <dcterms:modified xsi:type="dcterms:W3CDTF">2019-05-31T08:41:05Z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