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 varScale="1">
        <p:scale>
          <a:sx n="163" d="100"/>
          <a:sy n="163" d="100"/>
        </p:scale>
        <p:origin x="109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279AB-5466-4A6E-97C7-8E031381B21D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3076D-53A3-440D-8DE5-7044BF495F8E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16CD27-8D14-4AE0-B0F7-4BB6F776DC6A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CEC839-C916-4C58-A837-EE185CE8131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8A4B87-C538-4EF0-984A-9FB863B5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989F-8119-4283-AC2A-1CD2B5970D8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56AF10-52FA-45BE-B22C-06F913CB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5BC54E7-05AB-463C-82F5-04C1716B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EF8F-3DFF-48DF-86EF-649B61D758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828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EA1D-F6C2-402C-9E5F-5E5B8161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F90F-5F09-4E6F-A592-8B90BC4890B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8894-20E6-408A-B452-07A533D2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82A3-8C69-4023-B3AF-67B7AB5E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CD584-292D-4346-BB74-27376EA266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408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C3B8B-91E7-4705-BB5F-623E0B08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C654-D30E-4408-80AF-FE231788A73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F9060-539C-477C-9EE8-A5C0A6A3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24BC-7099-4D09-844A-A4A02F1E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9FF49-7029-49AB-BE28-E6C74B9BDC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96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B4CA-35D5-4A18-A8D9-788BA050D0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7AD0-CAC4-4AD8-A6BD-B4B81BA69FF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C404-1308-41B6-A304-B588F24BA4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17D00-9DE1-4633-8D7D-ED449B84FE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49A350-9E86-4C7A-845C-7612FF2FFF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551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20E929-4E56-4BBA-802E-A17D2C7028C1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C2B4B-E89B-4FD4-92FE-FA80837FBE52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69B92-E8BA-4D9E-B430-C7F89048961B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87EA50-2E6E-4846-8EEE-3DB2143BDF2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A424796-7B1F-48A2-BB30-5E31F734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9696-D110-4B5D-989C-BB8362E7022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5D3C2E-2204-42BE-A60D-1CAE2442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868970-0A1B-45DA-AA14-277A4C37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21524-7DDD-4526-A98E-5533463C14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68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889C0-5541-4603-A2F6-10775F5C92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848D-8879-4FDD-BD81-468DF7E00A4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C6EFE7-9C73-4711-81DB-9A1385CFCF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82D5B9-4F08-4C9A-9A20-22C4A1D6B1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13A0383-CB73-486D-B301-8D4F00E031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54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BBA640-A5F2-464F-9A47-4FB532EE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8A79-750F-4DCE-857D-0A84941331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DA9AE5-3997-40AD-9068-8F59A348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6C6676-8106-43D7-9197-1DB1D191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CA2E7-134D-426B-BAAB-44E83392A2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310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52AA7B-280A-405D-929C-03D371E6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3918-FC6C-4EA5-B4E3-F2C53712EAE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E04870-2438-48B2-BF86-C4B28621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7C0CCC-D797-4ED5-8078-C8E8363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CD7B2-5979-4911-B103-82024FD46A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131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C600FD-A557-45BD-904C-AAF9A348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C159-CC3B-49ED-BF6F-EE3AECED5A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49BF95-0478-461F-B5A5-3E84A63C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6D90F2-AF2E-4FB3-A05E-EFACC6D3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D4A89-D638-4997-9214-3D43DC5DA3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135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2140B8-37D8-433E-834E-08072556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3170-D255-4EB9-A233-2013BE7F2E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A3A760-57E6-4049-B039-A6FB923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3FFBE2-353A-4A8E-9B0A-AD6C2E78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3871-9ADC-4408-918A-0B5D311E77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1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EF4FB-6B27-4542-A104-2C6710196C8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E7565-A7AF-4895-AD30-2C7D53321720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98CE7-98D8-46CE-8F29-848696D26DAF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31D66E-7509-4BBA-97FA-127E917DFA7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A102740-B893-4BC8-8F87-1C0B9B31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44F6-1F9D-4B35-89DE-84F2A86DF45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C615537-0870-48EF-9EAE-89DE302A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466A56D-BF77-4C61-9E2A-E3983DFC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B3175-15BB-4484-B643-8366350349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029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EC76D7-7407-4E7C-987A-3A2B1A8412FA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C2D8A2-EB9B-4949-9A7F-FF08A5529AC9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E7205-7B3F-4DED-910A-17A4E1F0D219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4CFB02-B011-4500-B800-C60A7FC2EAF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29BFE-83DE-4C21-84B5-F59F86EF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2E8AD913-E9C8-4184-A188-96397D4410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9918-E96E-42F2-A588-0E40A9012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DFA27D-F4D3-4A5B-91A4-C7AAA2E860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AC76-6D3B-41D6-BF96-84BDD2287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51836-D615-49DB-9160-39581D1C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0B7BCAF3-8E0C-4A59-8AC1-31CB9AD86E4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9" r:id="rId2"/>
    <p:sldLayoutId id="2147483828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9" r:id="rId9"/>
    <p:sldLayoutId id="2147483825" r:id="rId10"/>
    <p:sldLayoutId id="2147483826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5DA-245F-418A-A1B0-4D7333379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331236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sz="9600" dirty="0">
                <a:latin typeface="Calibri" pitchFamily="34" charset="0"/>
                <a:cs typeface="Calibri" pitchFamily="34" charset="0"/>
              </a:rPr>
              <a:t>SLOVENSKI ZAMEJCI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4EF19-5F4A-4D0D-B7E6-16FEED50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32CD-FBC2-44C2-B8A2-92C5F3E4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dirty="0"/>
              <a:t>DVOJEZIČNE TABLE KRAJEV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07CB-91CF-46C3-93E6-59A15BAD3B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24750" y="1484313"/>
            <a:ext cx="63500" cy="46037"/>
          </a:xfrm>
        </p:spPr>
        <p:txBody>
          <a:bodyPr rtlCol="0">
            <a:normAutofit fontScale="25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1B72E593-F3F1-4993-B633-A5F23038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062">
            <a:off x="550863" y="2944813"/>
            <a:ext cx="3455987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8B4E4CBD-57A0-40A6-A002-83B7DDAF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7729">
            <a:off x="4451350" y="1879600"/>
            <a:ext cx="44418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E107454-7622-4186-A4C9-A023963E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BBC1E446-55E1-407F-93FA-6F09EF22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-15875"/>
            <a:ext cx="4005262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1">
            <a:extLst>
              <a:ext uri="{FF2B5EF4-FFF2-40B4-BE49-F238E27FC236}">
                <a16:creationId xmlns:a16="http://schemas.microsoft.com/office/drawing/2014/main" id="{B9D0B5C5-2F52-4637-BF63-22BFB4C1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45000"/>
            <a:ext cx="4572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/>
              <a:t>Julij 1972 - avstrijska vlada premiera Bruna Kreiskyja je odločila, da na podlagi ljudskega štetja iz leta 1961 postavi dvojezične krajevne table v vseh krajih, kjer so Slovenci predstavljali vsaj 20 odstotkov prebivalstva. To je pomenilo 205 krajev v 36 občinah.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CDDC7BFA-1216-43CC-BAF3-8A0F72283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2487613"/>
            <a:ext cx="27384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/>
              <a:t>Avgust 2006 - Haider je napovedal, da bodo krajevne table na avstrijskem Koroškem samo še enojezične, dvojezičnost pa naj bi zagotovili z dodatnimi tablami s slovenskim napisom. Zatem je v Pliberku dodal zgolj enojezični nemški krajevni tabli manjšo tablo s slovenskim krajevnim imenom.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4F71D096-AEAA-41CD-9D35-DC549FA0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48053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/>
              <a:t>December 2006 - avstrijsko ustavno sodišče je odločilo, da je namestitev dodatnih manjših tablic s slovenskim imenom kraja namesto dvojezičnih krajevnih tabel protizakonita.</a:t>
            </a:r>
          </a:p>
          <a:p>
            <a:endParaRPr lang="sl-SI" altLang="sl-SI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9291A067-222C-4A2F-918C-E3A132F0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844675"/>
            <a:ext cx="466883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DD93EA80-9FAF-4884-8D3C-01658516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2090738"/>
            <a:ext cx="33829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/>
              <a:t>Pouk v osnovni šoli Lendava poteka v dveh jezikih: Slovenščina in Madžarščina.</a:t>
            </a:r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2C55FFAE-0322-4382-9932-20F78C57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357563"/>
            <a:ext cx="35560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9BE6-9C75-4A9E-AB15-8CB1958C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dirty="0"/>
              <a:t>PRVA DVOJEZIČNA O.Š. V CELOVCU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09F4767-3A09-4D03-A9C5-1F8CCC24B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013" y="2133600"/>
            <a:ext cx="6400800" cy="2879725"/>
          </a:xfrm>
        </p:spPr>
        <p:txBody>
          <a:bodyPr/>
          <a:lstStyle/>
          <a:p>
            <a:r>
              <a:rPr lang="sl-SI" altLang="sl-SI"/>
              <a:t>Zasebna Mohorjeva ljudska šola je prva dvojezična osnovna šola v Celovcu na avstrijskem Koroškem.</a:t>
            </a:r>
          </a:p>
          <a:p>
            <a:r>
              <a:rPr lang="sl-SI" altLang="sl-SI"/>
              <a:t>Novost Mohorjeve ljudske šole je bil tudi učni načrt, ki predvideva dnevno menjajoč se učni jezik - en dan zgolj slovenski, drugi zgolj nemški, ki otrokom zagotavlja neposreden in obvezen stik z jezikoma.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E41B5AE-B385-4BDC-83C4-421FDD98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31067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453A-2416-472B-B360-238ECD49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341438"/>
            <a:ext cx="6513512" cy="4608512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8B1DF-F6BD-4793-9446-0003A0CA2916}"/>
              </a:ext>
            </a:extLst>
          </p:cNvPr>
          <p:cNvSpPr/>
          <p:nvPr/>
        </p:nvSpPr>
        <p:spPr>
          <a:xfrm>
            <a:off x="251520" y="764704"/>
            <a:ext cx="824225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HVALA ZA VAŠO POZORNOST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8CACA218-D05F-407D-B677-21B56CFF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104">
            <a:off x="2508250" y="2395538"/>
            <a:ext cx="3729038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CCA-7F2C-4435-956A-E635A6B0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512168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sz="3600" dirty="0"/>
              <a:t>KDO SO SLOVENSKI ZAMEJCI</a:t>
            </a:r>
            <a:r>
              <a:rPr lang="sl-SI" dirty="0"/>
              <a:t>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5B5A942-BF4F-412A-98D0-217DDAF938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013" y="1557338"/>
            <a:ext cx="7272337" cy="4392612"/>
          </a:xfrm>
        </p:spPr>
        <p:txBody>
          <a:bodyPr/>
          <a:lstStyle/>
          <a:p>
            <a:r>
              <a:rPr lang="sl-SI" altLang="sl-SI"/>
              <a:t> Slovenci v zamejstvu ali zamejski Slovenci so naši rojaki, ki prebivajo v zamejstvu;  slovensko zamejstvo pa so tista obmejna področja štirih sosednjih držav, kjer živi avtohtona slovenska narodna skupnost. V obmejnih področjih sosednjih držav so Slovenci torej avtohtono prebivalstvo, saj njihova naseljenost na tistem ozemlju sega v davnino.  Področja sosednjih držav, kjer prebiva avtohtona slovenska narodna skupnost, in Republika Slovenija tvorijo Skupni slovenski kulturni prostor.  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CC13-FE46-4BB8-971A-BE66ED93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/>
              <a:t>KJE ŽIVIJO?</a:t>
            </a:r>
            <a:endParaRPr lang="sl-SI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EAEFC59-2499-4E8E-979D-31B86ABAC6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013" y="2349500"/>
            <a:ext cx="6400800" cy="3473450"/>
          </a:xfrm>
        </p:spPr>
        <p:txBody>
          <a:bodyPr/>
          <a:lstStyle/>
          <a:p>
            <a:r>
              <a:rPr lang="sl-SI" altLang="sl-SI"/>
              <a:t>Italija: Tržaška pokrajina, Goriška pokrajina, Videmska pokrajina, Beneška Slovenija, Rezija, Kanalska dolina, Trbiško.</a:t>
            </a:r>
          </a:p>
          <a:p>
            <a:r>
              <a:rPr lang="sl-SI" altLang="sl-SI"/>
              <a:t> Madžarska: Porabje.</a:t>
            </a:r>
          </a:p>
          <a:p>
            <a:r>
              <a:rPr lang="sl-SI" altLang="sl-SI"/>
              <a:t>Avstrija: Koroška, Štajerska.</a:t>
            </a:r>
          </a:p>
          <a:p>
            <a:r>
              <a:rPr lang="sl-SI" altLang="sl-SI"/>
              <a:t>Hrvaška: Severna Istra, Reško zeledje, Gorski kotar, Medžimurje, Obkolpje, Obsotelje.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F04A8F2-FC7F-4C4C-B514-44AF4093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65A2-585B-4593-A3A8-11F215E0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0" y="188913"/>
            <a:ext cx="46038" cy="7143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A3C95-5730-483D-9184-44C1F1DEA0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765175"/>
            <a:ext cx="6689725" cy="3671888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Madžarskem živijo pripadniki avtohtone slovenske narodne skupnosti med reko Rabo na severu in slovensko mejo na jugu. Pokrajina se imenuje Porabje, njeno središče pa je Monošter. V Porabju živi približno 3.000 Slovencev. Porabski Slovenci so precej dobro organizirani in se kot majhna narodna skupnost v zadnjih letih kar uspešno razvijajo.  Problem je le ta, da živijo na področju, ki je gospodarsko povsem nerazvito in je zato izseljevanje še močno prisotno.  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6905EAA8-B083-444F-AC87-40E2FC3C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36004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CAE9AC3-52B0-46E7-B73F-DB9E5614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E68CC6E6-00E4-42C1-9A03-49FF7C7C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-219075"/>
            <a:ext cx="969645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9810B6C-D556-4F15-A220-E44E1AFE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4AF6-5EB1-4920-8DC2-A6B8F6F2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dirty="0"/>
              <a:t>NEKAJ ZA KONEC </a:t>
            </a:r>
            <a:r>
              <a:rPr lang="sl-SI" dirty="0">
                <a:sym typeface="Wingdings" pitchFamily="2" charset="2"/>
              </a:rPr>
              <a:t>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A8F77-880C-4131-B5D7-D835B0B93D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341438"/>
            <a:ext cx="7050087" cy="5040312"/>
          </a:xfrm>
        </p:spPr>
        <p:txBody>
          <a:bodyPr rtlCol="0">
            <a:normAutofit fontScale="92500"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Zavedati se moramo, da predstavlja slovenska manjšina del slovenskega narodnega telesa, ki je najbolj ogrožen in pravzaprav v vseh štirih sosednjih državah zapostavljen. Trenutne razmere (EU) omogočajo enotni slovenski kulturni prostor, v katerega je nujno potrebno v večji meri vključiti predstavnike slovenske manjšine, hkrati pa je potrebno čim večje sodelovanje tudi v obratni smeri, kar bo zagotovo krepilo položaj slovenske manjšine v vseh sosednjih državah.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svetu živi okrog 500.000 Slovencev in potomcev Slovencev, pri čemer so največje slovenske skupnosti v Evropi, ZDA, Kanadi, Argentini in Avstraliji. Ta del slovenskega narodnega telesa je možno precej bolj navezati na domovino. Slovenci po svetu bi morali predstavljati osnovo mednarodnega kulturnega in ekonomskega sodelovanja.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lipstream">
  <a:themeElements>
    <a:clrScheme name="Custom 1">
      <a:dk1>
        <a:sysClr val="windowText" lastClr="000000"/>
      </a:dk1>
      <a:lt1>
        <a:srgbClr val="66FFFF"/>
      </a:lt1>
      <a:dk2>
        <a:srgbClr val="212745"/>
      </a:dk2>
      <a:lt2>
        <a:srgbClr val="DFB4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543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Georgia</vt:lpstr>
      <vt:lpstr>Trebuchet MS</vt:lpstr>
      <vt:lpstr>Slipstream</vt:lpstr>
      <vt:lpstr>SLOVENSKI ZAMEJCI</vt:lpstr>
      <vt:lpstr>KDO SO SLOVENSKI ZAMEJCI?</vt:lpstr>
      <vt:lpstr>KJE ŽIVIJO?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NEKAJ ZA KONEC </vt:lpstr>
      <vt:lpstr>DVOJEZIČNE TABLE KRAJEV</vt:lpstr>
      <vt:lpstr>PowerPoint Presentation</vt:lpstr>
      <vt:lpstr>PowerPoint Presentation</vt:lpstr>
      <vt:lpstr>PRVA DVOJEZIČNA O.Š. V CELOVCU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2019-05-31T08:41:06Z</dcterms:created>
  <dcterms:modified xsi:type="dcterms:W3CDTF">2019-05-31T08:41:06Z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