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sl-SI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 varScale="1">
        <p:scale>
          <a:sx n="154" d="100"/>
          <a:sy n="154" d="100"/>
        </p:scale>
        <p:origin x="106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EDC8331-7D39-46DB-B218-0D4473691E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l-SI" altLang="sl-S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B143E91-5606-4013-B1E6-3CEC10A748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93FAB984-0D5A-4ADE-B2C3-3E18F1E414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5838D0DC-F97D-4E86-9B1E-714331273E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B90B6097-59B9-49CE-9BB4-F50E03E535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l-SI" altLang="sl-SI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A24136E3-DEC8-4851-BEA8-B323D7FE4D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6E0D0E-B561-4BD4-9E2C-10B003C737E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21755A-3278-41D7-9390-692235B7E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AF2BD-8AE0-49CE-BB9E-7C75A20D7AFD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1D5E9C6-AC3B-42E9-9BAA-7CB4BB2E9B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6A20185-9431-4308-85C7-F86CAB4CA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IZVEDI KAKO NASTANE SNEG IN ZAKAJ GA IMAMO!!!!!!!!!!!!!!!!!!!!!!!!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ECD0F9-D77E-4943-8702-70B6DF6F1B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03BF1-0770-4646-924C-FE3D47DAB268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B2FFB687-BBAC-4554-908B-69A3BB0900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69DDB96-1519-41CB-A2B3-2B2FE59BA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KE BOŠ TEJ Z UPUMBAMI, AJA Z OPOMBAMI!!!!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606E6-FC63-4A33-92FA-0D6F5A55D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9983D-FCB8-448B-AB9D-1D8D9DCDF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38BF5-8DF3-40FD-9666-C08AF483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E1DB9-8C10-43A1-955F-1907F195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8646B-67D2-43EC-9657-F84D822E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4C71-6ECB-4239-B7C4-88CCD95D5D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464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62092-8048-471C-B285-649175673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44E52-894A-411B-AED5-935B71DD2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4F6F4-CE36-4E40-9FD2-7686B3A2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00004-24B9-4F14-800E-98623279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8D995-CAF6-434C-92C5-1B6A88E5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A7D86-AE3D-4C85-9B6F-07D17EED6B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9398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C7A41B-C564-459C-AFDF-745344D2B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53B69-A215-4365-9AAC-2D2FC2E4B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9CC18-F8CA-4E13-8D1A-73C08C9FD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24DBA-2A5D-46DD-AF96-E0013AB0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D2A3-E6F8-409C-9538-86BE61942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B7545-EACD-47F2-87AE-1609D46427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8102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AA71-B3EB-40F6-B3AC-7862126D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98DBF-BCD1-4AE5-A308-C88F017D76C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BA48F-078A-47AA-AA5A-A041F1124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D4B1D-F8A3-458E-9951-DCA8FA23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9C2FC-9E35-4470-A9CC-33939756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18377-561C-487C-96A8-E5B1101B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B6D625-4AC0-48EC-A37D-87B901A673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7697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0A4EF-F179-41CA-9E8A-F2A6124AA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63C6E-A819-4DB2-AFA4-923CB2B1E57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80B13-6EDF-4391-9B08-9AEFEBB3E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1176-BD52-49AF-896C-7F07A720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4D889-ED80-4FF2-B1AE-D99C387A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9F4E4-491A-4E36-B822-DDA024AB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4A9441-F5F9-4639-9097-D585B25C66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593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F98E-7CF8-44F8-B5F8-A123FE20E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E5E76-A283-4425-B675-0C85ECA7A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C8834-F655-4626-A864-DC1D5414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76D13-62AB-40EC-A1A9-62289C8C1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64A5D-C3D1-4B63-9DB5-94A1C758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9E7C5-F2A8-4359-B4B0-DEDDE93E4D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902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9CCD-CC82-4C07-B048-9053A3DF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1D295-C795-4824-B71D-A679244A6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3F36A-FAF9-4A14-BE50-0D491978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DA619-8A80-430F-ACBD-793F7BDD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A35E3-8B71-4F67-97BB-2CA3E415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EE07-4C57-45CD-AA8C-50BC6F4482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754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4573-6287-4A00-8EBC-CF7E2BF5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42CB9-EFB9-40E3-ACCD-7BF49375B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CB8CB-D73E-47B5-AD4F-1DE51F39E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76F5E-DCD6-45DD-8DE9-4730C3D6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D94CD-6862-46DD-849C-2435EAA1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602D4-56FD-433A-89DF-10BABF2B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A7831-B20E-4635-96F2-17072CAFDF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106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B43F-17DC-465C-98D6-68B913499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01981-9939-4B74-BBB5-1141077C5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BD61B-3DBF-4759-9F38-3F153FD53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E9A336-74AC-43BB-99EE-D9E7632C5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F97F6-CB51-42E5-85B4-A9688B651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8E3AE0-0D72-4DDE-A475-6165A4AE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713B3C-4FFA-459B-BB00-B0F1BF64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F8FF19-DFDE-4696-8B5C-F569FDAB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9E1A2-3D83-4068-AC27-AFB2AFD128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143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B1726-B206-4E7C-8E04-690CC758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0A0F8-D54E-4E6C-A64F-80492E3B5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CCDBF0-0C58-4F4A-A1B8-7A91FB7D8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80512-EAE3-4E48-9BA7-8CE8081A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154B5-FA1C-4E8E-ACD3-6540C4BE44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085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ADC55-05AC-4315-AB8C-E5C9747E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FB9A0-BC25-4C5F-9D8D-7A50EE2B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43B08-5475-441C-ABD0-49182CE2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B1465-9E37-4FF5-B263-AACCDE0F79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159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BF46-60FE-42CE-B887-611580CB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59200-C5E3-4D8E-B332-6DC864AB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C004A-77B6-445A-A95F-2EE99CD13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0D5A4-8099-423A-895E-627DB63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3A550-3E08-4468-B891-11844185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23D8B-FA45-4792-BA78-9C9939BEB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845D9-0B93-4CC9-B356-1DFAB95F78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103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3880D-3704-4475-A320-0608A871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0CDEE2-F522-4C78-A130-1932F91B5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CE34F-D8D0-4B48-AF13-DA77A6882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9A002-4F8B-48AB-BC29-60E2D51F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DC739-4734-4433-B1A4-39178651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BC210-D492-47D2-BDBA-51B2F1B5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ADD84-B6E6-448F-A4C8-1E653864C7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3602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7CA819-8388-44BC-8B3E-42AB35E77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EC7C82-CEE3-4FBF-B443-4707C6F13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72CB5D-7842-497C-91CD-A795DC851D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5A9747D-7450-4960-84BC-44884540EC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CF3B44-2D59-4F1E-90DF-7C0F6C67FC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C6AD71-7D18-4548-BB3E-D88EA12C28B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imgres?imgurl=http://bp0.blogger.com/_OC1OVsWRZZE/RbhdpqzcCuI/AAAAAAAAAAY/NvzDRN9J3_Y/s200/cristallo_di_neve.jpg&amp;imgrefurl=http://vesnag.blogspot.com/2007_01_01_archive.html&amp;h=175&amp;w=200&amp;sz=9&amp;hl=sl&amp;start=29&amp;tbnid=SZGqnTGoLvb9UM:&amp;tbnh=91&amp;tbnw=104&amp;prev=/images%3Fq%3Dsnezne%2Bumetnine%26start%3D18%26gbv%3D2%26ndsp%3D18%26svnum%3D10%26hl%3Dsl%26sa%3D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hyperlink" Target="http://images.google.si/imgres?imgurl=http://www.linde.co.yu/galerija_slika/veliki_sneg.jpg&amp;imgrefurl=http://www.linde.co.yu/galerija_slika/galerija_slika.htm&amp;h=578&amp;w=800&amp;sz=251&amp;hl=sl&amp;start=121&amp;tbnid=rUaCJI1-KuOJ_M:&amp;tbnh=103&amp;tbnw=143&amp;prev=/images%3Fq%3DSNEG%26start%3D111%26gbv%3D2%26ndsp%3D18%26svnum%3D10%26hl%3Dsl%26sa%3DN" TargetMode="External"/><Relationship Id="rId7" Type="http://schemas.openxmlformats.org/officeDocument/2006/relationships/hyperlink" Target="http://images.google.si/imgres?imgurl=http://www.istrabenz.si/img/Image/img150.jpg&amp;imgrefurl=http://www.istrabenz.si/slo/kadri/istrabenzovup/485&amp;h=225&amp;w=300&amp;sz=14&amp;hl=sl&amp;start=21&amp;tbnid=2de4K1pXBOQ-TM:&amp;tbnh=87&amp;tbnw=116&amp;prev=/images%3Fq%3Dsnezne%2Bumetnine%26start%3D18%26gbv%3D2%26ndsp%3D18%26svnum%3D10%26hl%3Dsl%26sa%3D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http://images.google.si/imgres?imgurl=http://blog.mitja.ws/wp-content/uploads/2007/02/2007-02-03-slovenija-gradovi_kralja_matjaza-moj_najljubsi.jpg&amp;imgrefurl=http://blog.mitja.ws/%3Fp%3D485&amp;h=1000&amp;w=750&amp;sz=149&amp;hl=sl&amp;start=10&amp;tbnid=0U84unBSYRX5sM:&amp;tbnh=149&amp;tbnw=112&amp;prev=/images%3Fq%3Dsnezne%2Bumetnine%26gbv%3D2%26svnum%3D10%26hl%3Dsl" TargetMode="External"/><Relationship Id="rId10" Type="http://schemas.openxmlformats.org/officeDocument/2006/relationships/image" Target="../media/image20.jpeg"/><Relationship Id="rId4" Type="http://schemas.openxmlformats.org/officeDocument/2006/relationships/image" Target="../media/image17.jpeg"/><Relationship Id="rId9" Type="http://schemas.openxmlformats.org/officeDocument/2006/relationships/hyperlink" Target="http://images.google.si/imgres?imgurl=http://www.sentjur.info/slike/gradovi1.jpg&amp;imgrefurl=http://www.sentjur.info/index.php%3Fkat%3Daktualno%26id%3D39&amp;h=180&amp;w=235&amp;sz=9&amp;hl=sl&amp;start=23&amp;tbnid=ZtR0GCTPu_KM8M:&amp;tbnh=83&amp;tbnw=109&amp;prev=/images%3Fq%3Dsnezne%2Bumetnine%26start%3D18%26gbv%3D2%26ndsp%3D18%26svnum%3D10%26hl%3Dsl%26sa%3D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si/imgres?imgurl=http://www.delo.si/images/iman/2007_03/pb_sneg_cesta01_delo_foto-.jpg&amp;imgrefurl=http://www.delo.si/index.php%3Fsv_path%3D41,35,198842%26src%3Drp&amp;h=235&amp;w=227&amp;sz=13&amp;hl=sl&amp;start=84&amp;tbnid=PBKyZTIYtOwJgM:&amp;tbnh=109&amp;tbnw=105&amp;prev=/images%3Fq%3DSNEG%26start%3D75%26gbv%3D2%26ndsp%3D18%26svnum%3D10%26hl%3Dsl%26sa%3D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si/imgres?imgurl=http://www.kurtyslo.com/classic/albums/ZIMA-2006/zima_2006_010.jpg&amp;imgrefurl=http://www.kurtyslo.com/classic/ZIMA-2006/zima_2006_010&amp;h=583&amp;w=850&amp;sz=113&amp;hl=sl&amp;start=83&amp;tbnid=pwVcZ4mGFx5k-M:&amp;tbnh=99&amp;tbnw=145&amp;prev=/images%3Fq%3DSNEG%26start%3D75%26gbv%3D2%26ndsp%3D18%26svnum%3D10%26hl%3Dsl%26sa%3DN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images.google.si/imgres?imgurl=http://www.slovenia.info/pictures%255Ccategory%255C1%255C2004%255Cdeskanje_na_snegu_30774.jpg&amp;imgrefurl=http://www.slovenia.info/%3Fsmucanje%3D0%26lng%3D1&amp;h=329&amp;w=500&amp;sz=18&amp;hl=sl&amp;start=123&amp;tbnid=to-bbQGYhpOr6M:&amp;tbnh=86&amp;tbnw=130&amp;prev=/images%3Fq%3DSNEG%26start%3D111%26gbv%3D2%26ndsp%3D18%26svnum%3D10%26hl%3Dsl%26sa%3DN" TargetMode="External"/><Relationship Id="rId2" Type="http://schemas.openxmlformats.org/officeDocument/2006/relationships/hyperlink" Target="http://images.google.si/imgres?imgurl=http://www.o-fp.kr.edus.si/krik/krikec97/Image42.gif&amp;imgrefurl=http://www.o-fp.kr.edus.si/krik/krikec97/&amp;h=942&amp;w=702&amp;sz=34&amp;hl=sl&amp;start=3&amp;um=1&amp;tbnid=JsXsNAfZLzLjGM:&amp;tbnh=148&amp;tbnw=110&amp;prev=/images%3Fq%3DSNEG%26gbv%3D2%26svnum%3D10%26um%3D1%26hl%3Dsl%26sa%3DN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si/imgres?imgurl=http://momo.awakeheart.net/wp-content/sneg.jpg&amp;imgrefurl=http://momo.awakeheart.net/2006/11/28/dostava/&amp;h=533&amp;w=800&amp;sz=66&amp;hl=sl&amp;start=80&amp;tbnid=7hu0h-ktas3YfM:&amp;tbnh=95&amp;tbnw=143&amp;prev=/images%3Fq%3DSNEG%26start%3D75%26gbv%3D2%26ndsp%3D18%26svnum%3D10%26hl%3Dsl%26sa%3DN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hyperlink" Target="http://images.google.si/imgres?imgurl=http://www.najblog.com/media/2014/20070320-19-03-07_175647.JPG&amp;imgrefurl=http://www.najblog.com/roxa/item/9057&amp;h=480&amp;w=640&amp;sz=174&amp;hl=sl&amp;start=110&amp;tbnid=xQH2fi9FYHB9SM:&amp;tbnh=103&amp;tbnw=137&amp;prev=/images%3Fq%3DSNEG%26start%3D93%26gbv%3D2%26ndsp%3D18%26svnum%3D10%26hl%3Dsl%26sa%3DN" TargetMode="External"/><Relationship Id="rId4" Type="http://schemas.openxmlformats.org/officeDocument/2006/relationships/hyperlink" Target="http://images.google.si/imgres?imgurl=http://momo.awakeheart.net/timage/film_zima.jpg&amp;imgrefurl=http://momo.awakeheart.net/2005/&amp;h=240&amp;w=300&amp;sz=13&amp;hl=sl&amp;start=57&amp;tbnid=aHuM0sZVr2yMkM:&amp;tbnh=93&amp;tbnw=116&amp;prev=/images%3Fq%3DSNEG%26start%3D39%26gbv%3D2%26ndsp%3D18%26svnum%3D10%26hl%3Dsl%26sa%3DN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images.google.si/imgres?imgurl=http://www.pdpobeda.org.yu/izvest/mon_blan06/slike/47.jpg&amp;imgrefurl=http://www.pdpobeda.org.yu/izvest/mon_blan06/5.htm&amp;h=768&amp;w=1024&amp;sz=101&amp;hl=sl&amp;start=62&amp;tbnid=7dBvNi5Z6kZH-M:&amp;tbnh=113&amp;tbnw=150&amp;prev=/images%3Fq%3Dsneg%26start%3D54%26imgsz%3Dxxlarge%26gbv%3D2%26ndsp%3D18%26svnum%3D10%26hl%3Dsl%26sa%3D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si/imgres?imgurl=http://www.nkmaribor.com/images/prva_stran/Sneg_prva.jpg&amp;imgrefurl=http://www.nkmaribor.com/prva.asp%3Fid_clanka%3D625%26full%3D0&amp;h=225&amp;w=300&amp;sz=102&amp;hl=sl&amp;start=132&amp;tbnid=D_rYgdJMwXTFQM:&amp;tbnh=87&amp;tbnw=116&amp;prev=/images%3Fq%3DSNEG%26start%3D129%26gbv%3D2%26ndsp%3D18%26svnum%3D10%26hl%3Dsl%26sa%3DN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hyperlink" Target="http://images.google.si/imgres?imgurl=http://botrstvo.tuditi.delo.si/files/2007/02/sneg06-014.jpg&amp;imgrefurl=http://botrstvo.tuditi.delo.si/2007/02/27/&amp;h=573&amp;w=800&amp;sz=169&amp;hl=sl&amp;start=2&amp;tbnid=E1sg-x7qGuI2qM:&amp;tbnh=102&amp;tbnw=143&amp;prev=/images%3Fq%3Dsneg%26gbv%3D2%26svnum%3D10%26hl%3Dsl" TargetMode="External"/><Relationship Id="rId2" Type="http://schemas.openxmlformats.org/officeDocument/2006/relationships/hyperlink" Target="http://www.najdi.si/redirect/multimedia.jsp?redirect=http%3A%2F%2Fwww.fotkaj.si%2Fdata%2Fmedia%2F1%2F2005-11-26_059.jpg&amp;resulturl=http%3A%2F%2Fwww.fotkaj.si%2Fdata%2Fmedia%2F1%2F2005-11-26_059.jpg&amp;refurl=http%3A%2F%2Fwww.fotkaj.si%2Fdetails.php%3Fimage_id%3D67&amp;q=sneg&amp;contenttype=image%2Fjpeg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si/imgres?imgurl=http://www.sd-tuhinj.net/files/Image/sneg-20_3_07.jpg&amp;imgrefurl=http://www.sd-tuhinj.net/vsebina.php%3Ftype%3D0%26ID%3D17&amp;h=462&amp;w=400&amp;sz=54&amp;hl=sl&amp;start=76&amp;tbnid=t99caD-atIZhqM:&amp;tbnh=128&amp;tbnw=111&amp;prev=/images%3Fq%3DSNEG%26start%3D75%26gbv%3D2%26ndsp%3D18%26svnum%3D10%26hl%3Dsl%26sa%3DN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images.google.si/imgres?imgurl=http://www.italia-ru.it/files/sneg.jpg&amp;imgrefurl=http://www.italia-ru.it/taxonomy/term/103&amp;h=768&amp;w=1024&amp;sz=180&amp;hl=sl&amp;start=13&amp;tbnid=Png6JPli558boM:&amp;tbnh=113&amp;tbnw=150&amp;prev=/images%3Fq%3Dsneg%26imgsz%3Dxxlarge%26gbv%3D2%26ndsp%3D18%26svnum%3D10%26hl%3Dsl%26sa%3DN" TargetMode="External"/><Relationship Id="rId4" Type="http://schemas.openxmlformats.org/officeDocument/2006/relationships/hyperlink" Target="http://images.google.si/imgres?imgurl=http://www.foto.ua/sm/fotoua/fileslibrary/img/club.foto.ua/articles/Olympus/Mju-300-Sneg.jpg&amp;imgrefurl=http://www.izklop.si/%3Furl%3Dforum/posts%26forumid%3D8%26topicid%3D1161%26page%3Dall&amp;h=1536&amp;w=2048&amp;sz=3004&amp;hl=sl&amp;start=1&amp;tbnid=4Ce37eNqXAHpoM:&amp;tbnh=113&amp;tbnw=150&amp;prev=/images%3Fq%3Dsneg%26gbv%3D2%26svnum%3D10%26hl%3Dsl" TargetMode="External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>
            <a:extLst>
              <a:ext uri="{FF2B5EF4-FFF2-40B4-BE49-F238E27FC236}">
                <a16:creationId xmlns:a16="http://schemas.microsoft.com/office/drawing/2014/main" id="{C90C8BC3-D8B3-4D18-88AC-7A4FD6E711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0" y="152400"/>
            <a:ext cx="30480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SNEG</a:t>
            </a:r>
          </a:p>
        </p:txBody>
      </p:sp>
      <p:pic>
        <p:nvPicPr>
          <p:cNvPr id="4103" name="Picture 7" descr="cristallo_di_neve">
            <a:hlinkClick r:id="rId3"/>
            <a:extLst>
              <a:ext uri="{FF2B5EF4-FFF2-40B4-BE49-F238E27FC236}">
                <a16:creationId xmlns:a16="http://schemas.microsoft.com/office/drawing/2014/main" id="{847DF36A-8FE0-4E29-AF49-5FABA87B7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3619500" cy="316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A032049B-1624-4D9F-BF08-7C7B0B8AB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sl-SI" altLang="sl-SI" b="1">
                <a:latin typeface="Comic Sans MS" panose="030F0702030302020204" pitchFamily="66" charset="0"/>
              </a:rPr>
              <a:t>TUKAJ JE NEKAJ ZANIMIVIH UMETNIN IZ SNEGA</a:t>
            </a:r>
          </a:p>
        </p:txBody>
      </p:sp>
      <p:sp>
        <p:nvSpPr>
          <p:cNvPr id="35844" name="WordArt 4">
            <a:extLst>
              <a:ext uri="{FF2B5EF4-FFF2-40B4-BE49-F238E27FC236}">
                <a16:creationId xmlns:a16="http://schemas.microsoft.com/office/drawing/2014/main" id="{3DFF4662-4C90-4034-B366-1821B0F13C5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228600"/>
            <a:ext cx="47244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ZANIMIVOSTI</a:t>
            </a:r>
          </a:p>
        </p:txBody>
      </p:sp>
      <p:pic>
        <p:nvPicPr>
          <p:cNvPr id="35848" name="Picture 8" descr="veliki_sneg">
            <a:hlinkClick r:id="rId3"/>
            <a:extLst>
              <a:ext uri="{FF2B5EF4-FFF2-40B4-BE49-F238E27FC236}">
                <a16:creationId xmlns:a16="http://schemas.microsoft.com/office/drawing/2014/main" id="{9ADECEE6-99F3-425A-8B88-23CE9D0BF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2357438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0" name="Picture 10" descr="2007-02-03-slovenija-gradovi_kralja_matjaza-moj_najljubsi">
            <a:hlinkClick r:id="rId5"/>
            <a:extLst>
              <a:ext uri="{FF2B5EF4-FFF2-40B4-BE49-F238E27FC236}">
                <a16:creationId xmlns:a16="http://schemas.microsoft.com/office/drawing/2014/main" id="{D5B40A7E-66DF-44AD-9EC0-FF94DF8E9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20796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2" name="Picture 12" descr="img150">
            <a:hlinkClick r:id="rId7"/>
            <a:extLst>
              <a:ext uri="{FF2B5EF4-FFF2-40B4-BE49-F238E27FC236}">
                <a16:creationId xmlns:a16="http://schemas.microsoft.com/office/drawing/2014/main" id="{71122419-5D16-45EE-A8B8-965A061EA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76800"/>
            <a:ext cx="17526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4" name="Picture 14" descr="gradovi1">
            <a:hlinkClick r:id="rId9"/>
            <a:extLst>
              <a:ext uri="{FF2B5EF4-FFF2-40B4-BE49-F238E27FC236}">
                <a16:creationId xmlns:a16="http://schemas.microsoft.com/office/drawing/2014/main" id="{07D631AB-FF61-4FA7-8815-A3CDCDED9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2590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WordArt 6">
            <a:extLst>
              <a:ext uri="{FF2B5EF4-FFF2-40B4-BE49-F238E27FC236}">
                <a16:creationId xmlns:a16="http://schemas.microsoft.com/office/drawing/2014/main" id="{F6BBF44E-B8E6-4C22-B048-B2B650E771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0" y="152400"/>
            <a:ext cx="27432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VIRI:</a:t>
            </a:r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5C1ADBA6-11B3-451C-96B7-2FD21DAFF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3600">
                <a:latin typeface="Comic Sans MS" panose="030F0702030302020204" pitchFamily="66" charset="0"/>
              </a:rPr>
              <a:t>INTERNET</a:t>
            </a:r>
          </a:p>
          <a:p>
            <a:r>
              <a:rPr lang="sl-SI" altLang="sl-SI" sz="3600">
                <a:latin typeface="Comic Sans MS" panose="030F0702030302020204" pitchFamily="66" charset="0"/>
              </a:rPr>
              <a:t>JAZ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WordArt 9">
            <a:extLst>
              <a:ext uri="{FF2B5EF4-FFF2-40B4-BE49-F238E27FC236}">
                <a16:creationId xmlns:a16="http://schemas.microsoft.com/office/drawing/2014/main" id="{EF127320-BE69-486C-9CDD-F9D82FC3C3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6324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KAKO NASTANE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65BC6898-68F5-4C2F-A49B-CE26A7124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Nastane tako, da  ko kapljice v zimskem času padajo na zemljo se sproti ohlajajo in zmrznejo tako da nastane snežinke. Te snežinke padejo na zemljo in če jih je zelo veliko dobimo sneg in snežno pokrajino.</a:t>
            </a:r>
          </a:p>
          <a:p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build="p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36B9A247-FA01-4442-8406-F6C4181BA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Za kepanje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Za izdelovanje snežaka 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Za izdelovanja “skrivališč”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Za igluje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Za izdelovanje ledenih hotelov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9220" name="WordArt 4">
            <a:extLst>
              <a:ext uri="{FF2B5EF4-FFF2-40B4-BE49-F238E27FC236}">
                <a16:creationId xmlns:a16="http://schemas.microsoft.com/office/drawing/2014/main" id="{B6061AFC-C821-4524-BA19-97F53D343C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152400"/>
            <a:ext cx="70104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ZAKAJ GA UPORABLJAMO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200C552F-254D-4F22-A154-964DC65AF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Zaradi težke vidnosti na cesti je povzročil veliko prometnih nesreč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Zaradi leda, ki se naredi iz snega, nam lahko spodrsne in se poškodujemo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Zaradi trde kepe iz snega, ki nam lahko po nesreči prileti v glavo,  smo deležni hudih poškodb 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…   </a:t>
            </a:r>
          </a:p>
        </p:txBody>
      </p:sp>
      <p:sp>
        <p:nvSpPr>
          <p:cNvPr id="13316" name="WordArt 4">
            <a:extLst>
              <a:ext uri="{FF2B5EF4-FFF2-40B4-BE49-F238E27FC236}">
                <a16:creationId xmlns:a16="http://schemas.microsoft.com/office/drawing/2014/main" id="{16CF8312-0E89-47B3-9A1D-01BD487536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152400"/>
            <a:ext cx="7467600" cy="1276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KAJ POVZROČA</a:t>
            </a:r>
          </a:p>
        </p:txBody>
      </p:sp>
      <p:pic>
        <p:nvPicPr>
          <p:cNvPr id="13319" name="Picture 7" descr="pb_sneg_cesta01_delo_foto-">
            <a:hlinkClick r:id="rId2"/>
            <a:extLst>
              <a:ext uri="{FF2B5EF4-FFF2-40B4-BE49-F238E27FC236}">
                <a16:creationId xmlns:a16="http://schemas.microsoft.com/office/drawing/2014/main" id="{E3C67C4E-CF0F-422E-98C7-F1BF6C8E1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5029200"/>
            <a:ext cx="154146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WordArt 5">
            <a:extLst>
              <a:ext uri="{FF2B5EF4-FFF2-40B4-BE49-F238E27FC236}">
                <a16:creationId xmlns:a16="http://schemas.microsoft.com/office/drawing/2014/main" id="{58D33CE6-30EF-4595-A4D4-BB29A261FB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50292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FOTOGRAFIJE</a:t>
            </a:r>
          </a:p>
        </p:txBody>
      </p:sp>
      <p:pic>
        <p:nvPicPr>
          <p:cNvPr id="17415" name="Picture 7" descr="Image42">
            <a:hlinkClick r:id="rId2"/>
            <a:extLst>
              <a:ext uri="{FF2B5EF4-FFF2-40B4-BE49-F238E27FC236}">
                <a16:creationId xmlns:a16="http://schemas.microsoft.com/office/drawing/2014/main" id="{A5285DC8-0C06-4234-BEF7-03BE4B0C1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130333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 descr="film_zima">
            <a:hlinkClick r:id="rId4"/>
            <a:extLst>
              <a:ext uri="{FF2B5EF4-FFF2-40B4-BE49-F238E27FC236}">
                <a16:creationId xmlns:a16="http://schemas.microsoft.com/office/drawing/2014/main" id="{5EC75F9D-9E55-4DCF-8DFC-25B5D97BB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2819400" cy="22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3" name="Picture 15" descr="sneg">
            <a:hlinkClick r:id="rId6"/>
            <a:extLst>
              <a:ext uri="{FF2B5EF4-FFF2-40B4-BE49-F238E27FC236}">
                <a16:creationId xmlns:a16="http://schemas.microsoft.com/office/drawing/2014/main" id="{4FD32592-DD3C-4F93-BDC6-2DF9F47C7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0"/>
            <a:ext cx="3124200" cy="207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zima_2006_010">
            <a:hlinkClick r:id="rId8"/>
            <a:extLst>
              <a:ext uri="{FF2B5EF4-FFF2-40B4-BE49-F238E27FC236}">
                <a16:creationId xmlns:a16="http://schemas.microsoft.com/office/drawing/2014/main" id="{E5AC6534-B2C5-4D88-A5FD-7EE9995DF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29200"/>
            <a:ext cx="236220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7" name="Picture 19" descr="20070320-19-03-07_175647">
            <a:hlinkClick r:id="rId10"/>
            <a:extLst>
              <a:ext uri="{FF2B5EF4-FFF2-40B4-BE49-F238E27FC236}">
                <a16:creationId xmlns:a16="http://schemas.microsoft.com/office/drawing/2014/main" id="{8DB46A30-FFFE-4490-9C8C-7ABC44668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2667000" cy="200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9" name="Picture 21" descr="pictures%255Ccategory%255C1%255C2004%255Cdeskanje_na_snegu_30774">
            <a:hlinkClick r:id="rId12"/>
            <a:extLst>
              <a:ext uri="{FF2B5EF4-FFF2-40B4-BE49-F238E27FC236}">
                <a16:creationId xmlns:a16="http://schemas.microsoft.com/office/drawing/2014/main" id="{D43E62BA-D8F6-4C9E-8AD2-08063C8FC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52800"/>
            <a:ext cx="2057400" cy="136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3" name="Picture 25" descr="47">
            <a:hlinkClick r:id="rId14"/>
            <a:extLst>
              <a:ext uri="{FF2B5EF4-FFF2-40B4-BE49-F238E27FC236}">
                <a16:creationId xmlns:a16="http://schemas.microsoft.com/office/drawing/2014/main" id="{DC2D9209-8319-44D7-AF22-7A23056E7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24400"/>
            <a:ext cx="25908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:a16="http://schemas.microsoft.com/office/drawing/2014/main" id="{742FECB3-95FD-44EE-9787-06F0E69E2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4400">
                <a:latin typeface="Comic Sans MS" panose="030F0702030302020204" pitchFamily="66" charset="0"/>
              </a:rPr>
              <a:t>Prvi</a:t>
            </a:r>
          </a:p>
          <a:p>
            <a:pPr>
              <a:lnSpc>
                <a:spcPct val="90000"/>
              </a:lnSpc>
            </a:pPr>
            <a:r>
              <a:rPr lang="sl-SI" altLang="sl-SI" sz="4400">
                <a:latin typeface="Comic Sans MS" panose="030F0702030302020204" pitchFamily="66" charset="0"/>
              </a:rPr>
              <a:t>Voden</a:t>
            </a:r>
          </a:p>
          <a:p>
            <a:pPr>
              <a:lnSpc>
                <a:spcPct val="90000"/>
              </a:lnSpc>
            </a:pPr>
            <a:r>
              <a:rPr lang="sl-SI" altLang="sl-SI" sz="4400">
                <a:latin typeface="Comic Sans MS" panose="030F0702030302020204" pitchFamily="66" charset="0"/>
              </a:rPr>
              <a:t>Težak</a:t>
            </a:r>
          </a:p>
          <a:p>
            <a:pPr>
              <a:lnSpc>
                <a:spcPct val="90000"/>
              </a:lnSpc>
            </a:pPr>
            <a:r>
              <a:rPr lang="sl-SI" altLang="sl-SI" sz="4400">
                <a:latin typeface="Comic Sans MS" panose="030F0702030302020204" pitchFamily="66" charset="0"/>
              </a:rPr>
              <a:t>Kristalni</a:t>
            </a:r>
          </a:p>
          <a:p>
            <a:pPr>
              <a:lnSpc>
                <a:spcPct val="90000"/>
              </a:lnSpc>
            </a:pPr>
            <a:r>
              <a:rPr lang="sl-SI" altLang="sl-SI" sz="4400">
                <a:latin typeface="Comic Sans MS" panose="030F0702030302020204" pitchFamily="66" charset="0"/>
              </a:rPr>
              <a:t>Lahek</a:t>
            </a:r>
          </a:p>
          <a:p>
            <a:pPr>
              <a:lnSpc>
                <a:spcPct val="90000"/>
              </a:lnSpc>
            </a:pPr>
            <a:r>
              <a:rPr lang="sl-SI" altLang="sl-SI" sz="4400">
                <a:latin typeface="Comic Sans MS" panose="030F0702030302020204" pitchFamily="66" charset="0"/>
              </a:rPr>
              <a:t>...</a:t>
            </a:r>
          </a:p>
          <a:p>
            <a:pPr>
              <a:lnSpc>
                <a:spcPct val="90000"/>
              </a:lnSpc>
            </a:pPr>
            <a:endParaRPr lang="sl-SI" altLang="sl-SI" sz="44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endParaRPr lang="sl-SI" altLang="sl-SI" sz="4400">
              <a:solidFill>
                <a:srgbClr val="3399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463" name="WordArt 7">
            <a:extLst>
              <a:ext uri="{FF2B5EF4-FFF2-40B4-BE49-F238E27FC236}">
                <a16:creationId xmlns:a16="http://schemas.microsoft.com/office/drawing/2014/main" id="{473929A8-3253-473D-B437-E7FA3419B8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228600"/>
            <a:ext cx="51816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VRSTE SNEGA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9D704324-193E-41BF-A592-0F17889B2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b="1">
                <a:latin typeface="Comic Sans MS" panose="030F0702030302020204" pitchFamily="66" charset="0"/>
              </a:rPr>
              <a:t>Zaradi mraza, ki ga imamo pozimi se kapljice spreminjajo v snežinke in ko je snežink zelo veliko nastanejo kupe snega ki se odtalijo ko je topleje ali ko pada dež.</a:t>
            </a:r>
            <a:r>
              <a:rPr lang="sl-SI" altLang="sl-SI"/>
              <a:t> </a:t>
            </a:r>
          </a:p>
        </p:txBody>
      </p:sp>
      <p:sp>
        <p:nvSpPr>
          <p:cNvPr id="25606" name="WordArt 6">
            <a:extLst>
              <a:ext uri="{FF2B5EF4-FFF2-40B4-BE49-F238E27FC236}">
                <a16:creationId xmlns:a16="http://schemas.microsoft.com/office/drawing/2014/main" id="{615B41DD-9B69-421B-8899-1F8B8DB429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152400"/>
            <a:ext cx="52578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ZAKAJ GA IMAMO</a:t>
            </a:r>
          </a:p>
        </p:txBody>
      </p:sp>
    </p:spTree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77" name="Picture 29" descr="imagingservlet?url=http%3A%2F%2Fwww">
            <a:hlinkClick r:id="rId2"/>
            <a:extLst>
              <a:ext uri="{FF2B5EF4-FFF2-40B4-BE49-F238E27FC236}">
                <a16:creationId xmlns:a16="http://schemas.microsoft.com/office/drawing/2014/main" id="{0A61E170-817C-4A6C-A538-8F1837587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962400"/>
            <a:ext cx="2362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5" name="WordArt 17">
            <a:extLst>
              <a:ext uri="{FF2B5EF4-FFF2-40B4-BE49-F238E27FC236}">
                <a16:creationId xmlns:a16="http://schemas.microsoft.com/office/drawing/2014/main" id="{7A17A46A-16B7-4D85-B947-77595C1786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0" y="152400"/>
            <a:ext cx="60198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SNEŽNE POKRAJINE</a:t>
            </a:r>
          </a:p>
        </p:txBody>
      </p:sp>
      <p:pic>
        <p:nvPicPr>
          <p:cNvPr id="27669" name="Picture 21" descr="Mju-300-Sneg">
            <a:hlinkClick r:id="rId4"/>
            <a:extLst>
              <a:ext uri="{FF2B5EF4-FFF2-40B4-BE49-F238E27FC236}">
                <a16:creationId xmlns:a16="http://schemas.microsoft.com/office/drawing/2014/main" id="{80DC5542-A2BE-4A64-9E1A-30C44603D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133600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1" name="Picture 23" descr="sneg-20_3_07">
            <a:hlinkClick r:id="rId6"/>
            <a:extLst>
              <a:ext uri="{FF2B5EF4-FFF2-40B4-BE49-F238E27FC236}">
                <a16:creationId xmlns:a16="http://schemas.microsoft.com/office/drawing/2014/main" id="{4E0832F7-41A3-4661-A8B4-BC6A0B374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211296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3" name="Picture 25" descr="Sneg_prva">
            <a:hlinkClick r:id="rId8"/>
            <a:extLst>
              <a:ext uri="{FF2B5EF4-FFF2-40B4-BE49-F238E27FC236}">
                <a16:creationId xmlns:a16="http://schemas.microsoft.com/office/drawing/2014/main" id="{A6C7718C-8DE6-466C-9CFC-749FABDA4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876800"/>
            <a:ext cx="1981200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5" name="Picture 27" descr="sneg">
            <a:hlinkClick r:id="rId10"/>
            <a:extLst>
              <a:ext uri="{FF2B5EF4-FFF2-40B4-BE49-F238E27FC236}">
                <a16:creationId xmlns:a16="http://schemas.microsoft.com/office/drawing/2014/main" id="{B9BB9A62-20D1-4EE8-A0CA-AFA670BD1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86200"/>
            <a:ext cx="1447800" cy="109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7" name="Picture 19" descr="sneg06-014">
            <a:hlinkClick r:id="rId12"/>
            <a:extLst>
              <a:ext uri="{FF2B5EF4-FFF2-40B4-BE49-F238E27FC236}">
                <a16:creationId xmlns:a16="http://schemas.microsoft.com/office/drawing/2014/main" id="{E203CB21-5323-4C57-84C0-28BAE26F9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33800"/>
            <a:ext cx="167640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83" name="Rectangle 35">
            <a:extLst>
              <a:ext uri="{FF2B5EF4-FFF2-40B4-BE49-F238E27FC236}">
                <a16:creationId xmlns:a16="http://schemas.microsoft.com/office/drawing/2014/main" id="{2111673E-626F-46D8-89ED-FA4287387B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Pokrajina kjer imajo zelo veliko snega so celo leto obdane z njim. Tej pokrajini pravimo severni tečaj. Živali, ki živijo tam morajo biti še posebej prilagojene razmeram, saj tam temperatura pade tudi -40 stopinj C.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9" name="Rectangle 13">
            <a:extLst>
              <a:ext uri="{FF2B5EF4-FFF2-40B4-BE49-F238E27FC236}">
                <a16:creationId xmlns:a16="http://schemas.microsoft.com/office/drawing/2014/main" id="{8BA1198E-682C-41A9-952D-2912563B92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>
                <a:latin typeface="Comic Sans MS" panose="030F0702030302020204" pitchFamily="66" charset="0"/>
              </a:rPr>
              <a:t>Poznamo več vrst snežink. Prerok pravi, da si nobena snežinka ni enaka. Nekatere so bolj okrogle, druge spet neke svoje oblike.</a:t>
            </a:r>
          </a:p>
        </p:txBody>
      </p:sp>
      <p:pic>
        <p:nvPicPr>
          <p:cNvPr id="45064" name="Picture 8" descr="SnowflakesWilsonBentley">
            <a:extLst>
              <a:ext uri="{FF2B5EF4-FFF2-40B4-BE49-F238E27FC236}">
                <a16:creationId xmlns:a16="http://schemas.microsoft.com/office/drawing/2014/main" id="{92941352-5865-4825-BFF4-833BC25609D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83150" y="1600200"/>
            <a:ext cx="35179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6" name="WordArt 10">
            <a:extLst>
              <a:ext uri="{FF2B5EF4-FFF2-40B4-BE49-F238E27FC236}">
                <a16:creationId xmlns:a16="http://schemas.microsoft.com/office/drawing/2014/main" id="{DBF124D3-13AE-49A6-934F-7B6B92E1A4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52400"/>
            <a:ext cx="6019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l-SI" sz="3600" b="1" kern="10">
                <a:gradFill rotWithShape="0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OBLIKE SNEŽINK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9" grpId="0" build="allAtOnce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</Words>
  <Application>Microsoft Office PowerPoint</Application>
  <PresentationFormat>On-screen Show (4:3)</PresentationFormat>
  <Paragraphs>38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Comic Sans MS</vt:lpstr>
      <vt:lpstr>Privzeti načrt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2019-05-31T08:41:06Z</dcterms:created>
  <dcterms:modified xsi:type="dcterms:W3CDTF">2019-05-31T08:41:06Z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