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9" r:id="rId9"/>
    <p:sldId id="270" r:id="rId10"/>
    <p:sldId id="265" r:id="rId11"/>
    <p:sldId id="266" r:id="rId12"/>
    <p:sldId id="267" r:id="rId13"/>
    <p:sldId id="268" r:id="rId14"/>
    <p:sldId id="278" r:id="rId15"/>
    <p:sldId id="271" r:id="rId16"/>
    <p:sldId id="272" r:id="rId17"/>
    <p:sldId id="261" r:id="rId18"/>
    <p:sldId id="277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FF0000"/>
    <a:srgbClr val="0000FF"/>
    <a:srgbClr val="CC0000"/>
    <a:srgbClr val="33CC33"/>
    <a:srgbClr val="11E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4664F6-43DF-4568-B02D-ED73768946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43611-C765-4147-9732-0EA9F581BD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1DF4E3E-BD24-4FA3-AB0E-4A6D7A288F6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E7061C-FA78-4990-A11D-C1C654871C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3474BD-35B5-4AF1-8DF3-9839B4F38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2E48E-8101-4B7B-88C2-46D6C89123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098ED-0CE8-457D-8A79-073CD081E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E1F1FE-92C2-4CB1-9A3D-297A61326D4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EFC891D-9CEE-43F1-AB82-D0C634C4B2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2479B72-039D-4E12-BCCF-003A352D1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34A05D2-FC5F-457D-8D65-0577CB6C8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E72C24-D6FD-4B32-A368-1364CF9EE723}" type="slidenum">
              <a:rPr lang="sl-SI" altLang="sl-SI" sz="1200"/>
              <a:pPr eaLnBrk="1" hangingPunct="1"/>
              <a:t>1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C34E716-2E48-4BC2-8DE6-E75A0BFE0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115177E-8295-4DF1-8001-8B46E0385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A37EB30-6345-4020-B60F-74AC6223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70C525-DBEC-45D1-83EF-3C3EB5EF8B11}" type="slidenum">
              <a:rPr lang="sl-SI" altLang="sl-SI" sz="1200"/>
              <a:pPr eaLnBrk="1" hangingPunct="1"/>
              <a:t>10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164230A-91ED-46E4-A4C0-0447341683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BE9202D-02D2-4110-A0E0-161BCFE0E3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5CE6942-A5AF-4ED0-80D6-21C7F40E1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8640EE-436E-47E6-95E5-5A50E320DC77}" type="slidenum">
              <a:rPr lang="sl-SI" altLang="sl-SI" sz="1200"/>
              <a:pPr eaLnBrk="1" hangingPunct="1"/>
              <a:t>11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A16EAA5-0193-42D4-B8F9-1A2A7E5A1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9183FC09-7ED9-4F93-AC99-92123A6C1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A01A21B-DE1E-4783-A80F-377BA1A59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08BFE5-A754-4533-AC8F-C614F63997DA}" type="slidenum">
              <a:rPr lang="sl-SI" altLang="sl-SI" sz="1200"/>
              <a:pPr eaLnBrk="1" hangingPunct="1"/>
              <a:t>12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92BB6EE-9785-4D72-BAF1-2B75B93172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80BB10D-E925-4EF1-93B4-6E7C9BF318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0C78D65-F53D-490F-82CF-89BBDFBD4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5990B5-E227-48E8-9840-ABF3E25F3984}" type="slidenum">
              <a:rPr lang="sl-SI" altLang="sl-SI" sz="1200"/>
              <a:pPr eaLnBrk="1" hangingPunct="1"/>
              <a:t>13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A5D3537-0F8F-479B-B802-3E00B246B5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227F97EA-B148-4CF5-AAA2-9737AD3B7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0FF6D26-6CB7-40B4-B052-730B43EFA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65B327-470B-463F-8AA7-4948CE880C50}" type="slidenum">
              <a:rPr lang="sl-SI" altLang="sl-SI" sz="1200"/>
              <a:pPr eaLnBrk="1" hangingPunct="1"/>
              <a:t>14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EBAC742-9F14-411A-B22A-4135E3023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4ABE75A-F9E2-4D1C-9544-7A8D4A3EA2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A183B647-0A92-4C2D-8254-88DED3768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EAD426-49F9-4345-82CD-A04C7C5AA735}" type="slidenum">
              <a:rPr lang="sl-SI" altLang="sl-SI" sz="1200"/>
              <a:pPr eaLnBrk="1" hangingPunct="1"/>
              <a:t>15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D4B938B-FE25-4508-B14D-005DFBA884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036F166-31F2-4E7C-823B-89437BEC2F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2231B44-8F77-4307-ACDD-31B00DBB4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4AC422-433F-4A0D-8905-A8C3ECF22CC4}" type="slidenum">
              <a:rPr lang="sl-SI" altLang="sl-SI" sz="1200"/>
              <a:pPr eaLnBrk="1" hangingPunct="1"/>
              <a:t>16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7DF96F1-B5A7-4E91-8353-FD06EC56C4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FAE85DF8-8DAA-4777-8139-846760599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EB79417-576A-4CC7-A011-06D3490EB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211F7D-7435-4575-B393-4CB95179D26A}" type="slidenum">
              <a:rPr lang="sl-SI" altLang="sl-SI" sz="1200"/>
              <a:pPr eaLnBrk="1" hangingPunct="1"/>
              <a:t>17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7802FBDE-6F98-44D6-99DA-AA807F3389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5ECA24D-3A6B-4226-AF13-652DB8A718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6112574-41BE-445A-A842-AA9C3584F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BDDD9D-993A-4BC0-851D-A0396BA10CB9}" type="slidenum">
              <a:rPr lang="sl-SI" altLang="sl-SI" sz="1200"/>
              <a:pPr eaLnBrk="1" hangingPunct="1"/>
              <a:t>18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8FBED7D-14A5-407E-AB98-C58949207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3BCB52C-5629-42FE-AE5E-6A5B3F5D1B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3E6800B-4526-4F82-B797-48DC1B677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649E2D-4804-4375-A905-A51F81661AB9}" type="slidenum">
              <a:rPr lang="sl-SI" altLang="sl-SI" sz="1200"/>
              <a:pPr eaLnBrk="1" hangingPunct="1"/>
              <a:t>2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5806513-1D75-4E20-9420-F2DCA49F70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58321A4-9B01-4FA9-B1F7-8EF09C69B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B5A37E6-5643-4621-8AA5-A6E7DB7C0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13441A-EC50-464F-B91A-2FB1CC3F5EEC}" type="slidenum">
              <a:rPr lang="sl-SI" altLang="sl-SI" sz="1200"/>
              <a:pPr eaLnBrk="1" hangingPunct="1"/>
              <a:t>3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34B1FB6-309D-4463-B80E-9BACF76BDC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D93310F-73AD-4435-8668-DA1610074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007FF9D-D3DD-465A-BD31-617920F96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653A31-99DF-4CEF-BD78-B8B597EC271C}" type="slidenum">
              <a:rPr lang="sl-SI" altLang="sl-SI" sz="1200"/>
              <a:pPr eaLnBrk="1" hangingPunct="1"/>
              <a:t>4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1E8DDF5-FC4F-4DCF-9819-51FDCB04A1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2F522A0-0314-4AFA-9AFE-7E901E7B52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B688D52-8B52-4C39-ACFB-608A59B2B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61119E-8474-4C5D-A0BE-ABD21A1505A0}" type="slidenum">
              <a:rPr lang="sl-SI" altLang="sl-SI" sz="1200"/>
              <a:pPr eaLnBrk="1" hangingPunct="1"/>
              <a:t>5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48B415A-0D5A-4E65-874A-031C08E266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4ACA80B-1417-49AB-888E-6AFF7AC029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5BBD282-35D2-4C58-81E2-9EE7F1238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8A5808-18FA-49DA-B54C-D32EB5DFCF49}" type="slidenum">
              <a:rPr lang="sl-SI" altLang="sl-SI" sz="1200"/>
              <a:pPr eaLnBrk="1" hangingPunct="1"/>
              <a:t>6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1763BF2-97C4-49E3-A1A3-2B1F6630DA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14D3855-C7D9-401B-A283-9F29A6DDEA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DD1136F-7033-4D21-B30F-091F42DF0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0B1BA3-310A-4267-9538-18B0E42EA689}" type="slidenum">
              <a:rPr lang="sl-SI" altLang="sl-SI" sz="1200"/>
              <a:pPr eaLnBrk="1" hangingPunct="1"/>
              <a:t>7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733EB34-60E7-492D-B24D-FB1E1ADBB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00B8D37-9563-4BA4-8D7C-33972643D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71AB285-1471-4151-BECD-B78EF6101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EB7776-2F3F-4123-8862-2291793FBA03}" type="slidenum">
              <a:rPr lang="sl-SI" altLang="sl-SI" sz="1200"/>
              <a:pPr eaLnBrk="1" hangingPunct="1"/>
              <a:t>8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1653151-DEE2-4D51-966F-7CF5992AC3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921B6DC-F75C-4A4B-A893-69870BE55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B52693F-3C16-4BDA-9B3D-7CC30CDB4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F45E56-8887-4B12-ACF7-DB2E8F3C7629}" type="slidenum">
              <a:rPr lang="sl-SI" altLang="sl-SI" sz="1200"/>
              <a:pPr eaLnBrk="1" hangingPunct="1"/>
              <a:t>9</a:t>
            </a:fld>
            <a:endParaRPr lang="sl-SI" altLang="sl-SI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009570-97C7-4A15-8D43-4F800AEAD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EAB802-3DAA-4C2D-8DF0-0C1469DCB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AEEE5D-11C9-4C22-98AD-EC81753A0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CE677-187D-4C1E-82D0-661E8FC9E7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820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2B368E-7F83-4335-8B6F-417C382B8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05E356-D945-4308-9F66-7C01862DE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183EE0-86A6-4002-A1EB-B53557C4A0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967E8-16B2-4E0C-BC0D-65E67B3DD8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232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EDF380-9E46-4468-846A-3379A4944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558B37-D594-4647-80D6-348067ECC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7E5B58-8EB6-4311-823B-A89AB8B64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6D55D-1963-49F2-9011-DCB3AAEB3B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649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502FA1-30FA-4A2C-B7A8-2DADB3A38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E09AC0-8B16-4E7B-BC02-43243154E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E035F1-4498-4B09-BF33-EE1A85F86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91FCE-DF35-4529-B77D-3F863D92EF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083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5BA4B5-3EFE-45A3-BEFD-0B623110D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82695B-34EE-4EAA-A1D6-C75820F91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D6ED99-F64D-4408-905B-9230F16BB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B9A39-A285-42B4-98EA-3D4AE18C45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636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3AD584-33F1-48D6-A6E5-137C2472B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23191-C97F-4D46-8A2A-6DF62C19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526F11-B9F7-4D69-B188-31737807A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7FB7D-E8F8-45BD-8996-93EBCBEF74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79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5D878B-8EBD-4EDC-B971-DA0D9259F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EA124-C2F4-4850-BCAF-B30D574D9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7EC04-A9AC-4F26-BC3F-A2B90B006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8FD80-6856-4A43-8DF6-E58879425D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340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EA3C1A-4566-4438-BF45-3D5C89E79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266E62-5F2B-45AF-AE7B-AB17A3FA9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A76F3A-8483-4CB0-B849-BB30716C3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AD71B-EBF7-4A44-8108-AB1BC3DD9D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668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D4CF19-89D0-495D-A537-7A9E98443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03FD21-D250-4F88-AFF7-178691DB4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B255A9-3214-4F84-93F9-676FB3B06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1F536-2D1A-4BE7-9BA2-B8F58B1689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19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CF57ED-B47C-4E86-A934-A93C850FC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C89575-8376-467D-AC83-6D4CE88FF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DC15A9-F504-4147-87AD-6C3F2B4F8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03762-778B-46BD-A56D-085614460D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6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5810E-E9DA-497F-86B5-035777FDE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AB439-F930-4E7F-882A-292675A71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A05B52-A3BF-4E25-B1A8-F39254AFB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9DDB6-9112-4676-B02F-6084A153B5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969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EDDAB-75BF-4CDB-94F2-4B4E70F04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E54C8-9B64-405F-BBA1-429BEE7D2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A981D2-9B57-42A9-AE8B-35B2C5A2B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C0671-8505-41DF-AED8-3D7B6B5C2A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705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FF7C0F-C7C8-41F6-8AE0-B75CC45E5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5A0660-FD18-4D03-AE6B-FBC6E65BD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7E7C6C-9217-444C-BFF2-08CDC02B54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1E0BD3-2B2E-4387-B435-BC0F5ED72B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8F275A-0A07-4E0D-9D1D-C52D24A896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93111C-D4C8-495B-A5EF-CD3DB0A22DD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Sovjetska_zvez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:a16="http://schemas.microsoft.com/office/drawing/2014/main" id="{FA66EA72-2000-4838-B583-9DCBAB28F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4179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400"/>
              <a:t>http://sl.wikipedia.org/wiki/Slika:LocationUSSR.png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8303B685-8229-4394-B082-96B263FD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0AC0FC8B-4FFB-4078-92F9-D96DFFD65C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1268164"/>
            <a:ext cx="5545138" cy="1728788"/>
          </a:xfrm>
        </p:spPr>
        <p:txBody>
          <a:bodyPr/>
          <a:lstStyle/>
          <a:p>
            <a:pPr eaLnBrk="1" hangingPunct="1"/>
            <a:r>
              <a:rPr lang="sl-SI" altLang="sl-SI" sz="9600" dirty="0">
                <a:solidFill>
                  <a:srgbClr val="CC0000"/>
                </a:solidFill>
                <a:latin typeface="Pristina" panose="03060402040406080204" pitchFamily="66" charset="0"/>
              </a:rPr>
              <a:t>Sovjetska zveza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0AA19207-ECCB-4F3B-990F-EF217EC92E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452093"/>
            <a:ext cx="6729413" cy="1489075"/>
          </a:xfrm>
        </p:spPr>
        <p:txBody>
          <a:bodyPr/>
          <a:lstStyle/>
          <a:p>
            <a:pPr eaLnBrk="1" hangingPunct="1"/>
            <a:r>
              <a:rPr lang="sl-SI" altLang="sl-SI" sz="8800" dirty="0">
                <a:solidFill>
                  <a:srgbClr val="33CC33"/>
                </a:solidFill>
                <a:latin typeface="Pristina" panose="03060402040406080204" pitchFamily="66" charset="0"/>
              </a:rPr>
              <a:t>1922-1991</a:t>
            </a:r>
          </a:p>
        </p:txBody>
      </p:sp>
      <p:sp>
        <p:nvSpPr>
          <p:cNvPr id="2054" name="Text Box 5">
            <a:extLst>
              <a:ext uri="{FF2B5EF4-FFF2-40B4-BE49-F238E27FC236}">
                <a16:creationId xmlns:a16="http://schemas.microsoft.com/office/drawing/2014/main" id="{A71FBD9E-DA31-4620-9D8C-DCA1CEDC3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092825"/>
            <a:ext cx="4392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8BBF70ED-8C23-4BE6-BBBB-2FC6A777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652963"/>
            <a:ext cx="20558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00"/>
              <a:t>http://www.google.si/imgres?imgurl=http://www.biografiasyvidas.com/biografia/s/fotos/stalin.jpg&amp;imgrefurl=http://www.biografiasyvidas.com/biografia/s/stalin.htm&amp;usg=__y5WZ7we4AvANMU1bdv4EYWmChrU=&amp;h=371&amp;w=340&amp;sz=20&amp;hl=sl&amp;start=0&amp;zoom=1&amp;tbnid=jgDNDvjgQ_75EM:&amp;tbnh=140&amp;tbnw=128&amp;prev=/images%3Fq%3Dstalin%26um%3D1%26hl%3Dsl%26biw%3D1024%26bih%3D578%26tbs%3Disch:1&amp;um=1&amp;itbs=1&amp;iact=rc&amp;dur=954&amp;ei=lQ_MTM6qLY-Cswby7rmXCA&amp;oei=lQ_MTM6qLY-Cswby7rmXCA&amp;esq=1&amp;page=1&amp;ndsp=19&amp;ved=1t:429,r:1,s:0&amp;tx=32&amp;ty=11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F1AA50E-9D38-4220-BFE7-636B1A0AB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000">
                <a:solidFill>
                  <a:srgbClr val="CC0000"/>
                </a:solidFill>
                <a:latin typeface="Pristina" panose="03060402040406080204" pitchFamily="66" charset="0"/>
              </a:rPr>
              <a:t>Plansko gospodarstvo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ED11778-6ADB-402A-B19C-E27AA9F37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Januar 1924- umrl Lenin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Dediščino dobil-Josif Visarionovič Džugašvili-Stalin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Oblast utrdi z političnimi pritiski,spletkami in krvavim obračunavanjem 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Spreminjanje gos. ureditve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Uvedel petletke; petletne načrte gos. razvoja</a:t>
            </a:r>
            <a:r>
              <a:rPr lang="sl-SI" altLang="sl-SI" sz="3600">
                <a:latin typeface="Pristina" panose="03060402040406080204" pitchFamily="66" charset="0"/>
              </a:rPr>
              <a:t> </a:t>
            </a:r>
          </a:p>
          <a:p>
            <a:pPr eaLnBrk="1" hangingPunct="1"/>
            <a:endParaRPr lang="sl-SI" altLang="sl-SI" sz="3600">
              <a:latin typeface="Pristina" panose="03060402040406080204" pitchFamily="66" charset="0"/>
            </a:endParaRP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5873A3A4-955F-4329-8112-FDAFE8175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13100"/>
            <a:ext cx="29019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E74A1355-F346-4FC2-9955-4E3D5CC2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013325"/>
            <a:ext cx="8667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400"/>
              <a:t>http://www.google.si/imgres?imgurl=http://www.smrklja.si/files/users/u11345/holokavst1auschwitz.jpg&amp;imgrefurl=http://www.smrklja.si/node/28114&amp;usg=__j1-P4dGtF_he780_sPXNb7lGpjE=&amp;h=321&amp;w=321&amp;sz=47&amp;hl=sl&amp;start=29&amp;zoom=1&amp;tbnid=LehrLthsEPePXM:&amp;tbnh=137&amp;tbnw=137&amp;prev=/images%3Fq%3Dlakota%2Bv%2Bdrugi%2Bsvetovni%2Bvojni%26um%3D1%26hl%3Dsl%26biw%3D1024%26bih%3D578%26tbs%3Disch:10%2C969&amp;um=1&amp;itbs=1&amp;iact=rc&amp;dur=398&amp;ei=cBDMTPb9NYm9jAeD3b3XBw&amp;oei=aRDMTM3DNJKHswaWgaWXCA&amp;esq=3&amp;page=3&amp;ndsp=15&amp;ved=1t:429,r:7,s:29&amp;tx=108&amp;ty=59&amp;biw=1024&amp;bih=578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8AF3DA0-11DE-442E-86C8-D63023C34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Na podeželju začeli uvajati kolektivizacijo 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Kmetom jemali premoženje obenem hoteli povečati kmetijsko proizvodnjo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Kmetje uprli taki politiki; klali živino, požigali polja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Leta 1931-1933 izbruhnila velika lakota umrlo več milijonov ljudi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Stalin hotel iz kmetijske države narediti industrijsko velesilo </a:t>
            </a:r>
          </a:p>
          <a:p>
            <a:pPr eaLnBrk="1" hangingPunct="1"/>
            <a:endParaRPr lang="sl-SI" altLang="sl-SI" sz="2800">
              <a:latin typeface="Pristina" panose="03060402040406080204" pitchFamily="66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7AA8717-6A4F-4016-AFB8-8FB3BB879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02013"/>
            <a:ext cx="34559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46B685E7-FBF4-410F-8F53-B1CB91651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Prva petletka : pospešena elektrifikacija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Druga petletka leta 1933 ; postavitev industrijska podjetja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Stalinu uspelo, da je Sovjetska zveza postala pomembna industrijska država</a:t>
            </a:r>
          </a:p>
        </p:txBody>
      </p:sp>
      <p:pic>
        <p:nvPicPr>
          <p:cNvPr id="13315" name="Picture 4" descr="industrija">
            <a:extLst>
              <a:ext uri="{FF2B5EF4-FFF2-40B4-BE49-F238E27FC236}">
                <a16:creationId xmlns:a16="http://schemas.microsoft.com/office/drawing/2014/main" id="{818CFBE3-7D46-43E1-8C8D-0F8C174C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662463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8CC5ED3-895E-442F-BE80-9E8C63F5E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300663"/>
            <a:ext cx="16557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"/>
              <a:t>http://www.google.si/imgres?imgurl=http://estb.msn.com/i/CF/AE1EF3BAF98169BC5964F89A4027.jpg&amp;imgrefurl=http://news.ie.msn.com/gallery.aspx%3Fcp-documentid%3D154687049%26page%3D3&amp;usg=__Vl-31W3VazrYcgYN-Lg1O4Uz6KI=&amp;h=300&amp;w=500&amp;sz=41&amp;hl=sl&amp;start=0&amp;zoom=1&amp;tbnid=NX7h2I0rMYxpAM:&amp;tbnh=137&amp;tbnw=230&amp;prev=/images%3Fq%3Dsiberia%2Bcamps%26um%3D1%26hl%3Dsl%26sa%3DN%26biw%3D1024%26bih%3D578%26tbs%3Disch:10%2C228&amp;um=1&amp;itbs=1&amp;iact=rc&amp;dur=358&amp;ei=Fj7QTIjGHciztAbA6On0AQ&amp;oei=Fj7QTIjGHciztAbA6On0AQ&amp;esq=1&amp;page=1&amp;ndsp=12&amp;ved=1t:429,r:9,s:0&amp;tx=117&amp;ty=71&amp;biw=1024&amp;bih=578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7705B927-30BC-4F71-B6C7-EA1195C6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716338"/>
            <a:ext cx="18272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"/>
              <a:t>http://www.google.si/imgres?imgurl=http://4.bp.blogspot.com/_XFchCE691Tw/TCV2xmiGMQI/AAAAAAAABBY/-5u1ofT9hpQ/s1600/stalin7.jpg&amp;imgrefurl=http://wordsmelt.blogspot.com/2010/06/where-was-tavarish-stalin.html&amp;usg=__HydoP-LJr8LlKIja0PWVesua1ik=&amp;h=660&amp;w=1000&amp;sz=170&amp;hl=sl&amp;start=19&amp;zoom=1&amp;tbnid=WhDzusYh8CGeqM:&amp;tbnh=115&amp;tbnw=174&amp;prev=/images%3Fq%3Dstalin%26um%3D1%26hl%3Dsl%26biw%3D1024%26bih%3D578%26tbs%3Disch:10%2C285&amp;um=1&amp;itbs=1&amp;iact=rc&amp;dur=479&amp;ei=ejLNTM_bK8yNjAe8kdTWBw&amp;oei=dTLNTLu6NtKj4QaupPDcDA&amp;esq=2&amp;page=2&amp;ndsp=20&amp;ved=1t:429,r:1,s:19&amp;tx=132&amp;ty=56&amp;biw=1024&amp;bih=578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52CDF7F-6A33-4978-B1A5-CFC3AACA7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000">
                <a:solidFill>
                  <a:srgbClr val="CC0000"/>
                </a:solidFill>
                <a:latin typeface="Pristina" panose="03060402040406080204" pitchFamily="66" charset="0"/>
              </a:rPr>
              <a:t>Stalinova tiranija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FBEA4D19-C4AD-484F-AA79-F377F8B14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V njegovem vladanju marsikdo izgubi službo,življenje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V obdobju druge petletke ustanavlja velika taborišča v Sibiriji; zaprti nasprotniki njegovi politiki 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Leta 1934 odbor o tem da en član:kaznivo dejanje</a:t>
            </a:r>
            <a:r>
              <a:rPr lang="sl-SI" altLang="sl-SI" sz="2800">
                <a:latin typeface="Pristina" panose="03060402040406080204" pitchFamily="66" charset="0"/>
                <a:sym typeface="Wingdings" panose="05000000000000000000" pitchFamily="2" charset="2"/>
              </a:rPr>
              <a:t>treba zapreti vso družino</a:t>
            </a:r>
            <a:endParaRPr lang="sl-SI" altLang="sl-SI" sz="2800">
              <a:latin typeface="Pristina" panose="03060402040406080204" pitchFamily="66" charset="0"/>
            </a:endParaRPr>
          </a:p>
        </p:txBody>
      </p:sp>
      <p:pic>
        <p:nvPicPr>
          <p:cNvPr id="14342" name="Picture 4">
            <a:extLst>
              <a:ext uri="{FF2B5EF4-FFF2-40B4-BE49-F238E27FC236}">
                <a16:creationId xmlns:a16="http://schemas.microsoft.com/office/drawing/2014/main" id="{69299EFF-A433-4C18-B165-88437310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44900"/>
            <a:ext cx="45370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>
            <a:extLst>
              <a:ext uri="{FF2B5EF4-FFF2-40B4-BE49-F238E27FC236}">
                <a16:creationId xmlns:a16="http://schemas.microsoft.com/office/drawing/2014/main" id="{3DDEE2E8-D44E-45B2-8708-C110CFD0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34575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7AA98867-E158-47F7-938B-EAAF5246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084763"/>
            <a:ext cx="23336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00"/>
              <a:t>http://www.google.si/imgres?imgurl=http://i.dailymail.co.uk/i/pix/2008/09/02/article-1051871-0065F19800000258-462_468x325.jpg&amp;imgrefurl=http://www.dailymail.co.uk/news/article-1268374/Still-running-Stalin-Tyrants-daughter-84-tells-tragic-life-escaping-legacy-new-home-sleepy-U-S-farming-town.html&amp;usg=__C60aq6dY3HtOL_iaQbo-5YjBYZQ=&amp;h=325&amp;w=468&amp;sz=75&amp;hl=sl&amp;start=0&amp;zoom=1&amp;tbnid=ewYySQTTk9ffSM:&amp;tbnh=141&amp;tbnw=195&amp;prev=/images%3Fq%3Dsiberia%2Bcamps%26um%3D1%26hl%3Dsl%26sa%3DN%26biw%3D1024%26bih%3D578%26tbs%3Disch:1&amp;um=1&amp;itbs=1&amp;iact=rc&amp;dur=414&amp;ei=sT7QTO75D9W7jAeDm_ykBg&amp;oei=Fj7QTIjGHciztAbA6On0AQ&amp;esq=10&amp;page=1&amp;ndsp=12&amp;ved=1t:429,r:2,s:0&amp;tx=116&amp;ty=99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64932D0B-5865-4DC5-9F76-A5FC5F41BA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16013" y="1989138"/>
            <a:ext cx="4105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"/>
              <a:t>http://www.google.si/imgres?imgurl=http://i.dailymail.co.uk/i/pix/2008/09/02/article-1051871-0065F19800000258-462_468x325.jpg&amp;imgrefurl=http://www.dailymail.co.uk/news/article-1268374/Still-running-Stalin-Tyrants-daughter-84-tells-tragic-life-escaping-legacy-new-home-sleepy-U-S-farming-town.html&amp;usg=__C60aq6dY3HtOL_iaQbo-5YjBYZQ=&amp;h=325&amp;w=468&amp;sz=75&amp;hl=sl&amp;start=0&amp;zoom=1&amp;tbnid=ewYySQTTk9ffSM:&amp;tbnh=141&amp;tbnw=195&amp;prev=/images%3Fq%3Dsiberia%2Bcamps%26um%3D1%26hl%3Dsl%26sa%3DN%26biw%3D1024%26bih%3D578%26tbs%3Disch:1&amp;um=1&amp;itbs=1&amp;iact=rc&amp;dur=414&amp;ei=sT7QTO75D9W7jAeDm_ykBg&amp;oei=Fj7QTIjGHciztAbA6On0AQ&amp;esq=10&amp;page=1&amp;ndsp=12&amp;ved=1t:429,r:2,s:0&amp;tx=116&amp;ty=99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38ADE86-8476-45B7-8BC3-AA823386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3975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>
            <a:extLst>
              <a:ext uri="{FF2B5EF4-FFF2-40B4-BE49-F238E27FC236}">
                <a16:creationId xmlns:a16="http://schemas.microsoft.com/office/drawing/2014/main" id="{BE47243A-F3AF-4BFF-8FE7-EFF82BE1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59125"/>
            <a:ext cx="43926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FED82384-E768-494A-89A4-0CB06A429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734050"/>
            <a:ext cx="1155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"/>
              <a:t>http://www.google.si/imgres?imgurl=http://www.coe.si/img/content_image/1210_1-2174.jpg&amp;imgrefurl=http://www.coe.si/sl/predstavitev_sveta_evrope/simboli/&amp;usg=__bvFR1vt_v99sgfWqMfXagLYcKo4=&amp;h=206&amp;w=304&amp;sz=14&amp;hl=sl&amp;start=0&amp;zoom=1&amp;tbnid=4WSZ6QHBLwFXTM:&amp;tbnh=115&amp;tbnw=169&amp;prev=/images%3Fq%3Devropska%2Bzastava%26um%3D1%26hl%3Dsl%26biw%3D1024%26bih%3D578%26tbs%3Disch:1&amp;um=1&amp;itbs=1&amp;iact=rc&amp;dur=310&amp;ei=ADPNTKbbOYm6jAeSxYXXBw&amp;oei=ADPNTKbbOYm6jAeSxYXXBw&amp;esq=1&amp;page=1&amp;ndsp=15&amp;ved=1t:429,r:1,s:0&amp;tx=96&amp;ty=17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FFCA2D5-24FB-43DF-AB1F-530B90CCB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V letih 1935-1939 čistke prizadele vsaj do 6-7 milijonov ljudi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Tajna policija velik vpliv</a:t>
            </a:r>
            <a:r>
              <a:rPr lang="sl-SI" altLang="sl-SI" sz="2800">
                <a:latin typeface="Pristina" panose="03060402040406080204" pitchFamily="66" charset="0"/>
                <a:sym typeface="Wingdings" panose="05000000000000000000" pitchFamily="2" charset="2"/>
              </a:rPr>
              <a:t>nadzorovala vsa dogajanja v družini, po svoji presoji so lahko odstranili kogar so hoteli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  <a:sym typeface="Wingdings" panose="05000000000000000000" pitchFamily="2" charset="2"/>
              </a:rPr>
              <a:t>V Stalinovem času se je Sovjetska zveza bolj vključila v evropsko politiko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3A26065-7C9F-4C34-892E-D7B6FA07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933825"/>
            <a:ext cx="3327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>
            <a:extLst>
              <a:ext uri="{FF2B5EF4-FFF2-40B4-BE49-F238E27FC236}">
                <a16:creationId xmlns:a16="http://schemas.microsoft.com/office/drawing/2014/main" id="{C3A41054-325D-41BF-B49F-99D6A90B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33051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9">
            <a:extLst>
              <a:ext uri="{FF2B5EF4-FFF2-40B4-BE49-F238E27FC236}">
                <a16:creationId xmlns:a16="http://schemas.microsoft.com/office/drawing/2014/main" id="{4F4C5831-972B-4A6C-98E8-E232D311B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437063"/>
            <a:ext cx="2447925" cy="1152525"/>
          </a:xfrm>
          <a:prstGeom prst="rightArrow">
            <a:avLst>
              <a:gd name="adj1" fmla="val 50000"/>
              <a:gd name="adj2" fmla="val 53099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6391" name="Text Box 10">
            <a:extLst>
              <a:ext uri="{FF2B5EF4-FFF2-40B4-BE49-F238E27FC236}">
                <a16:creationId xmlns:a16="http://schemas.microsoft.com/office/drawing/2014/main" id="{3ED99F4B-A482-4FB3-B193-B1F4DDCA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661025"/>
            <a:ext cx="2303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800"/>
              <a:t>Se bolj vključila v evropsko politiko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>
            <a:extLst>
              <a:ext uri="{FF2B5EF4-FFF2-40B4-BE49-F238E27FC236}">
                <a16:creationId xmlns:a16="http://schemas.microsoft.com/office/drawing/2014/main" id="{A0870278-1EF5-4FDC-82BD-E86284FA0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373688"/>
            <a:ext cx="1641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400"/>
              <a:t>http://www.growquest.com/_borders/flag%20great%20britain.jpg</a:t>
            </a:r>
          </a:p>
        </p:txBody>
      </p:sp>
      <p:sp>
        <p:nvSpPr>
          <p:cNvPr id="17411" name="Rectangle 12">
            <a:extLst>
              <a:ext uri="{FF2B5EF4-FFF2-40B4-BE49-F238E27FC236}">
                <a16:creationId xmlns:a16="http://schemas.microsoft.com/office/drawing/2014/main" id="{7C047096-FF30-41C6-A9EE-B1E8668BF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300663"/>
            <a:ext cx="20113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400"/>
              <a:t>http://www.optimus-prevajanje.com/zastave/slike/francija4-prevajanje-zastava.gif</a:t>
            </a:r>
          </a:p>
        </p:txBody>
      </p:sp>
      <p:sp>
        <p:nvSpPr>
          <p:cNvPr id="17412" name="Rectangle 10">
            <a:extLst>
              <a:ext uri="{FF2B5EF4-FFF2-40B4-BE49-F238E27FC236}">
                <a16:creationId xmlns:a16="http://schemas.microsoft.com/office/drawing/2014/main" id="{5936E741-1BB1-45F2-8E0E-C693D972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21163"/>
            <a:ext cx="19002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400"/>
              <a:t>http://www.optimus-prevajanje.com/zastave/slike/zda-prevajanje-zastava.gif</a:t>
            </a:r>
          </a:p>
        </p:txBody>
      </p:sp>
      <p:sp>
        <p:nvSpPr>
          <p:cNvPr id="17413" name="Rectangle 9">
            <a:extLst>
              <a:ext uri="{FF2B5EF4-FFF2-40B4-BE49-F238E27FC236}">
                <a16:creationId xmlns:a16="http://schemas.microsoft.com/office/drawing/2014/main" id="{F06867D4-4080-4013-98CE-4D97C0DA2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365625"/>
            <a:ext cx="17589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400"/>
              <a:t>http://www.poslovni-utrip.si/wp-content/uploads/2007/11/japan-flag.gif</a:t>
            </a: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69C23D86-8C07-4307-993D-CCBD9580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724400"/>
            <a:ext cx="8270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"/>
              <a:t>http://www.shrani.si/f/15/dG/4D10MWEx/mapa-sibirija.jpg</a:t>
            </a:r>
          </a:p>
        </p:txBody>
      </p:sp>
      <p:sp>
        <p:nvSpPr>
          <p:cNvPr id="17415" name="Rectangle 2">
            <a:extLst>
              <a:ext uri="{FF2B5EF4-FFF2-40B4-BE49-F238E27FC236}">
                <a16:creationId xmlns:a16="http://schemas.microsoft.com/office/drawing/2014/main" id="{24E1BD34-6728-4191-851D-E2C45AF42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000">
                <a:solidFill>
                  <a:srgbClr val="CC0000"/>
                </a:solidFill>
                <a:latin typeface="Pristina" panose="03060402040406080204" pitchFamily="66" charset="0"/>
              </a:rPr>
              <a:t>Poraz tuje intervencije</a:t>
            </a:r>
          </a:p>
        </p:txBody>
      </p:sp>
      <p:sp>
        <p:nvSpPr>
          <p:cNvPr id="17416" name="Rectangle 3">
            <a:extLst>
              <a:ext uri="{FF2B5EF4-FFF2-40B4-BE49-F238E27FC236}">
                <a16:creationId xmlns:a16="http://schemas.microsoft.com/office/drawing/2014/main" id="{7A9C4680-1819-45BD-819E-C7D694394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Pristina" panose="03060402040406080204" pitchFamily="66" charset="0"/>
              </a:rPr>
              <a:t>V Sibiriji veliko političnih in drugih nejasnosti v zvezi z intervencijo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Pristina" panose="03060402040406080204" pitchFamily="66" charset="0"/>
              </a:rPr>
              <a:t>Vsakdo iz intervencije je imel svoje cilje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Pristina" panose="03060402040406080204" pitchFamily="66" charset="0"/>
              </a:rPr>
              <a:t>Japonska</a:t>
            </a:r>
            <a:r>
              <a:rPr lang="sl-SI" altLang="sl-SI" sz="2800">
                <a:latin typeface="Pristina" panose="03060402040406080204" pitchFamily="66" charset="0"/>
                <a:sym typeface="Wingdings" panose="05000000000000000000" pitchFamily="2" charset="2"/>
              </a:rPr>
              <a:t>da bi se trdno zasidrala v Sibiriji…vzpostavili japonski monopol nad trgovino in gospodarstvem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Pristina" panose="03060402040406080204" pitchFamily="66" charset="0"/>
              </a:rPr>
              <a:t>Nekatere države umaknile iz Sibirije</a:t>
            </a:r>
          </a:p>
        </p:txBody>
      </p:sp>
      <p:pic>
        <p:nvPicPr>
          <p:cNvPr id="17417" name="Picture 4">
            <a:extLst>
              <a:ext uri="{FF2B5EF4-FFF2-40B4-BE49-F238E27FC236}">
                <a16:creationId xmlns:a16="http://schemas.microsoft.com/office/drawing/2014/main" id="{8A199D2F-1647-405C-8E47-23B22339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42322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>
            <a:extLst>
              <a:ext uri="{FF2B5EF4-FFF2-40B4-BE49-F238E27FC236}">
                <a16:creationId xmlns:a16="http://schemas.microsoft.com/office/drawing/2014/main" id="{7314A22C-B728-4D13-ABFF-C14BE50B4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241141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7">
            <a:extLst>
              <a:ext uri="{FF2B5EF4-FFF2-40B4-BE49-F238E27FC236}">
                <a16:creationId xmlns:a16="http://schemas.microsoft.com/office/drawing/2014/main" id="{AA4820DB-7F3F-4FA7-AE21-282FB5F9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33825"/>
            <a:ext cx="216058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>
            <a:extLst>
              <a:ext uri="{FF2B5EF4-FFF2-40B4-BE49-F238E27FC236}">
                <a16:creationId xmlns:a16="http://schemas.microsoft.com/office/drawing/2014/main" id="{9655A533-A0BC-411F-96A9-462F7D66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24844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>
            <a:extLst>
              <a:ext uri="{FF2B5EF4-FFF2-40B4-BE49-F238E27FC236}">
                <a16:creationId xmlns:a16="http://schemas.microsoft.com/office/drawing/2014/main" id="{E025BA20-11B2-446D-9307-58D9B759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57788"/>
            <a:ext cx="20891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B5CD417-4043-4FF6-97CA-D1D567AC2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600">
                <a:latin typeface="Pristina" panose="03060402040406080204" pitchFamily="66" charset="0"/>
              </a:rPr>
              <a:t>Viri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1AAE651-54E8-449E-9288-5AC0FE4D5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000">
                <a:latin typeface="Pristina" panose="03060402040406080204" pitchFamily="66" charset="0"/>
                <a:hlinkClick r:id="rId3"/>
              </a:rPr>
              <a:t>http://sl.wikipedia.org/wiki/Sovjetska_zveza</a:t>
            </a:r>
            <a:endParaRPr lang="sl-SI" altLang="sl-SI" sz="2000">
              <a:latin typeface="Pristina" panose="0306040204040608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2000">
                <a:latin typeface="Pristina" panose="03060402040406080204" pitchFamily="66" charset="0"/>
              </a:rPr>
              <a:t>Učbenik:Naše stoletje;zgodovina za 8.razred osnovne šole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Avtorji:Ana Nuša Kern,Dušan Nećak,Božo Repe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Izdaja:1997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Založba MODRIJAN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Knjiga:SVETOVNA ZGODOVINA:od začetkov do danes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Avtorji:prof.dr.Jochen Bleicken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Docent.dr.Jurgen Bucking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prof.dr. Torsten Capelle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prof. dr. Werner Eichhorn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Prof. dr. Karl-Gerog-Faber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dr. Ingrid Heridricg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Prevod: Janez Gradišnik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Roman Zupan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Založba: Cankarjeva založba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Natisnilo:ČGP Delo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Izdaja: 1976</a:t>
            </a:r>
          </a:p>
          <a:p>
            <a:pPr eaLnBrk="1" hangingPunct="1">
              <a:lnSpc>
                <a:spcPct val="80000"/>
              </a:lnSpc>
            </a:pPr>
            <a:endParaRPr lang="sl-SI" altLang="sl-SI" sz="2000">
              <a:latin typeface="Pristina" panose="03060402040406080204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572AC43-6F28-40A9-BA9A-A55B26B0E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5905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Knjiga:STOLETJE SVETOVNIH VOJN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Skupina avtorjev: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            Janez Čuček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           Zoran Jerin 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          Miloš Mikeln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         Andrej Novak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        Božidar Pahor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        Kazimir Rapoša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        Janez Stanič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        Jože Šircelj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                      Jaka Štular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Uredil:Kazimir Rapoša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Izdaja:Cankrajeva založba v Lj.1981 za založbo Mikoš Mikeln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Natisnila: Tiskarna ČGP Delo,Ljubljana</a:t>
            </a:r>
          </a:p>
          <a:p>
            <a:pPr eaLnBrk="1" hangingPunct="1">
              <a:buFontTx/>
              <a:buNone/>
            </a:pPr>
            <a:r>
              <a:rPr lang="sl-SI" altLang="sl-SI" sz="2000">
                <a:latin typeface="Pristina" panose="03060402040406080204" pitchFamily="66" charset="0"/>
              </a:rPr>
              <a:t>Izdaja:1981</a:t>
            </a:r>
          </a:p>
          <a:p>
            <a:pPr eaLnBrk="1" hangingPunct="1"/>
            <a:endParaRPr lang="sl-SI" altLang="sl-SI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>
            <a:extLst>
              <a:ext uri="{FF2B5EF4-FFF2-40B4-BE49-F238E27FC236}">
                <a16:creationId xmlns:a16="http://schemas.microsoft.com/office/drawing/2014/main" id="{5CD6354C-DF00-435A-8161-B6A384F33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9241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400"/>
              <a:t>http://sl.wikipedia.org/wiki/Slika:Coat_of_arms_of_the_Soviet_Union.svg</a:t>
            </a:r>
          </a:p>
        </p:txBody>
      </p:sp>
      <p:sp>
        <p:nvSpPr>
          <p:cNvPr id="3075" name="Text Box 7">
            <a:extLst>
              <a:ext uri="{FF2B5EF4-FFF2-40B4-BE49-F238E27FC236}">
                <a16:creationId xmlns:a16="http://schemas.microsoft.com/office/drawing/2014/main" id="{85F1DB4F-6491-4562-BCE9-C734A63FA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76700"/>
            <a:ext cx="3455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400"/>
              <a:t>http://sl.wikipedia.org/wiki/Slika:Flag_of_the_Soviet_Union.svg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7C4EFB64-AA64-43CF-BBEB-2DCACBEAA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600">
                <a:solidFill>
                  <a:srgbClr val="CC0000"/>
                </a:solidFill>
                <a:latin typeface="Pristina" panose="03060402040406080204" pitchFamily="66" charset="0"/>
              </a:rPr>
              <a:t>Grb in zastava Sovjetske zveze</a:t>
            </a: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5EFFC566-573B-4E1E-8656-70EF5CC5F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48244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>
            <a:extLst>
              <a:ext uri="{FF2B5EF4-FFF2-40B4-BE49-F238E27FC236}">
                <a16:creationId xmlns:a16="http://schemas.microsoft.com/office/drawing/2014/main" id="{AADBB39A-9F92-4822-8B02-05F7E0B7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938588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6">
            <a:extLst>
              <a:ext uri="{FF2B5EF4-FFF2-40B4-BE49-F238E27FC236}">
                <a16:creationId xmlns:a16="http://schemas.microsoft.com/office/drawing/2014/main" id="{F698E836-F5AB-446F-B507-98570551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78563"/>
            <a:ext cx="4105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CEF7EB63-1D4E-4690-B86E-013FBAAAB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941888"/>
            <a:ext cx="22510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"/>
              <a:t>http://www.google.si/imgres?imgurl=http://images.nationmaster.com/images/motw/commonwealth/soviet_union_admin_1984.jpg&amp;imgrefurl=http://maps.nationmaster.com/country/sr/1&amp;usg=__-5wgLQxvr3GCouQv5bH4DUaS71c=&amp;h=1405&amp;w=1939&amp;sz=374&amp;hl=sl&amp;start=15&amp;zoom=1&amp;tbnid=ezpZE1yax2W41M:&amp;tbnh=118&amp;tbnw=163&amp;prev=/images%3Fq%3Dsovjetska%2Bzveza%26um%3D1%26hl%3Dsl%26biw%3D1024%26bih%3D578%26tbs%3Disch:10%2C456&amp;um=1&amp;itbs=1&amp;iact=rc&amp;dur=448&amp;ei=nS_NTIXGM5WTjAeOvMnXBw&amp;oei=QC_NTMXBEoHNjAfZ-InXBw&amp;esq=27&amp;page=2&amp;ndsp=15&amp;ved=1t:429,r:0,s:15&amp;tx=142&amp;ty=86&amp;biw=1024&amp;bih=578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8E8356C-0174-4479-BFE2-EB028A9BC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600">
                <a:solidFill>
                  <a:srgbClr val="CC0000"/>
                </a:solidFill>
                <a:latin typeface="Pristina" panose="03060402040406080204" pitchFamily="66" charset="0"/>
              </a:rPr>
              <a:t>Upravna razdelitev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EF38181-D3D3-48D9-82BA-DE97661FA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latin typeface="Pristina" panose="03060402040406080204" pitchFamily="66" charset="0"/>
              </a:rPr>
              <a:t>15 sovjetskih socialističnih republik</a:t>
            </a:r>
          </a:p>
          <a:p>
            <a:pPr eaLnBrk="1" hangingPunct="1"/>
            <a:r>
              <a:rPr lang="sl-SI" altLang="sl-SI" sz="3600">
                <a:latin typeface="Pristina" panose="03060402040406080204" pitchFamily="66" charset="0"/>
              </a:rPr>
              <a:t>Po razpadu vse postale neodvisne,nekatere pa ostale povezane v ohlapni zvezi, imenovani Skupnost neodvisnih držav.</a:t>
            </a:r>
          </a:p>
        </p:txBody>
      </p:sp>
      <p:pic>
        <p:nvPicPr>
          <p:cNvPr id="4101" name="Picture 4">
            <a:extLst>
              <a:ext uri="{FF2B5EF4-FFF2-40B4-BE49-F238E27FC236}">
                <a16:creationId xmlns:a16="http://schemas.microsoft.com/office/drawing/2014/main" id="{67C2E9B3-103E-49B7-83DC-1137DEC8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56038"/>
            <a:ext cx="532923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3" name="Group 23">
            <a:extLst>
              <a:ext uri="{FF2B5EF4-FFF2-40B4-BE49-F238E27FC236}">
                <a16:creationId xmlns:a16="http://schemas.microsoft.com/office/drawing/2014/main" id="{80949543-CC9B-4BDF-BE2E-998FCFD145F0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5865812"/>
        </p:xfrm>
        <a:graphic>
          <a:graphicData uri="http://schemas.openxmlformats.org/drawingml/2006/table">
            <a:tbl>
              <a:tblPr/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Sovjetska republika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Neodvisna država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86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Armenska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Azerbajdžanska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Beloruska SSR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Estonska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Gruzinska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Kazaška SSR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Kirgiška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Latvijska SSR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Litvanska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Moldavska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Ruska SFSR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Tadžiška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Turkmenska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Ukrajinska SSR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</a:rPr>
                        <a:t>Uzbeška SSR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Armenija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Azerbajdžan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Belorusija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Estonija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Gruzija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Kazahstan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Kirgizistan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Latvija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Litva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Moldavija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Rusija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Tadžikistan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Turkmenistan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Ukrajina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Uzbekistan</a:t>
                      </a:r>
                      <a:r>
                        <a:rPr kumimoji="0" 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0E01672-8906-48F8-8C15-DA54E37B9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75612" cy="850900"/>
          </a:xfrm>
        </p:spPr>
        <p:txBody>
          <a:bodyPr/>
          <a:lstStyle/>
          <a:p>
            <a:pPr eaLnBrk="1" hangingPunct="1"/>
            <a:r>
              <a:rPr lang="sl-SI" altLang="sl-SI" sz="4800">
                <a:solidFill>
                  <a:srgbClr val="CC0000"/>
                </a:solidFill>
                <a:latin typeface="Pristina" panose="03060402040406080204" pitchFamily="66" charset="0"/>
              </a:rPr>
              <a:t>Od vojnega komunizma do nove ekonomske politike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B1D3AC2-B4F8-45B6-B1D8-9C3FC931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>
                <a:latin typeface="Pristina" panose="03060402040406080204" pitchFamily="66" charset="0"/>
              </a:rPr>
              <a:t>    Bolješeviki želeli uresničitev markisizma,visoki davki.obvezna oddaja tržnih presežkov v državi</a:t>
            </a:r>
          </a:p>
          <a:p>
            <a:pPr eaLnBrk="1" hangingPunct="1"/>
            <a:r>
              <a:rPr lang="sl-SI" altLang="sl-SI">
                <a:latin typeface="Pristina" panose="03060402040406080204" pitchFamily="66" charset="0"/>
              </a:rPr>
              <a:t>Zaradi take politike nastala velika lakota, s tem prišlo do političnih nasprotovanji in kmečkih uporov</a:t>
            </a:r>
          </a:p>
          <a:p>
            <a:pPr eaLnBrk="1" hangingPunct="1"/>
            <a:r>
              <a:rPr lang="sl-SI" altLang="sl-SI">
                <a:latin typeface="Pristina" panose="03060402040406080204" pitchFamily="66" charset="0"/>
              </a:rPr>
              <a:t>Bolješeviki</a:t>
            </a:r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 stanje zelo poslabša,obupno stanje</a:t>
            </a:r>
          </a:p>
          <a:p>
            <a:pPr eaLnBrk="1" hangingPunct="1"/>
            <a:endParaRPr lang="sl-SI" altLang="sl-SI">
              <a:latin typeface="Pristina" panose="0306040204040608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94D3EBBB-6994-4103-9CD1-A19F09D76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724400"/>
            <a:ext cx="30257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800"/>
              <a:t>http://www.google.si/imgres?imgurl=http://i96.photobucket.com/albums/l189/zo_wack/red-army.jpg&amp;imgrefurl=http://blogor.bloger.hr/post/crvena-armija-anarhrvije-spremna-za-vas-pregled-druze-mokowski/191326.aspx&amp;usg=__ThXvFbccnueY7MtlS6Rz4qByZK0=&amp;h=347&amp;w=343&amp;sz=27&amp;hl=sl&amp;start=0&amp;zoom=1&amp;tbnid=6fnCeMFkUyS4wM:&amp;tbnh=138&amp;tbnw=136&amp;prev=/images%3Fq%3Dred%2Barmy%26um%3D1%26hl%3Dsl%26sa%3DN%26biw%3D1024%26bih%3D578%26tbs%3Disch:1&amp;um=1&amp;itbs=1&amp;iact=rc&amp;dur=409&amp;ei=AxLMTMXsM4aBswbf_bWXCA&amp;oei=AxLMTMXsM4aBswbf_bWXCA&amp;esq=1&amp;page=1&amp;ndsp=15&amp;ved=1t:429,r:1,s:0&amp;tx=56&amp;ty=81</a:t>
            </a: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5DC0396F-0990-4208-B875-C562EB97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63410ED1-18D8-4A12-A024-F62BC218D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5894388"/>
          </a:xfrm>
        </p:spPr>
        <p:txBody>
          <a:bodyPr/>
          <a:lstStyle/>
          <a:p>
            <a:pPr eaLnBrk="1" hangingPunct="1"/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Bolješeviki lotili uresničevanja treh sklopov ukrepov, ki so se izkazali za rešilne:</a:t>
            </a:r>
          </a:p>
          <a:p>
            <a:pPr eaLnBrk="1" hangingPunct="1">
              <a:buFontTx/>
              <a:buNone/>
            </a:pPr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 …1. organizacija Rdeče armade</a:t>
            </a:r>
          </a:p>
          <a:p>
            <a:pPr eaLnBrk="1" hangingPunct="1">
              <a:buFontTx/>
              <a:buNone/>
            </a:pPr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…2. sistem vojnega komunizma</a:t>
            </a:r>
          </a:p>
          <a:p>
            <a:pPr eaLnBrk="1" hangingPunct="1">
              <a:buFontTx/>
              <a:buNone/>
            </a:pPr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…3. proti notranjim nasprotnikom uvedli ‘rdeči teror’</a:t>
            </a:r>
          </a:p>
          <a:p>
            <a:pPr eaLnBrk="1" hangingPunct="1"/>
            <a:endParaRPr lang="sl-SI" altLang="sl-SI" sz="3600">
              <a:latin typeface="Pristina" panose="03060402040406080204" pitchFamily="66" charset="0"/>
              <a:sym typeface="Wingdings" panose="05000000000000000000" pitchFamily="2" charset="2"/>
            </a:endParaRPr>
          </a:p>
          <a:p>
            <a:pPr eaLnBrk="1" hangingPunct="1"/>
            <a:endParaRPr lang="sl-SI" altLang="sl-SI" sz="3600">
              <a:latin typeface="Pristina" panose="03060402040406080204" pitchFamily="66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1C354E29-A5F7-4B10-A16A-8B17EFA7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644900"/>
            <a:ext cx="27717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000"/>
              <a:t>http://www.google.si/imgres?imgurl=http://ibhistoryreview.wikispaces.com/file/view/lenin.gif/30500003/lenin.gif&amp;imgrefurl=http://ibhistoryreview.wikispaces.com/Lenin&amp;usg=__aULyfDRMYooSaGq8z7HTbfh3s7M=&amp;h=333&amp;w=293&amp;sz=30&amp;hl=sl&amp;start=0&amp;zoom=1&amp;tbnid=GfUW3msC5LuBkM:&amp;tbnh=132&amp;tbnw=116&amp;prev=/images%3Fq%3Dlenin%26um%3D1%26hl%3Dsl%26biw%3D1024%26bih%3D578%26tbs%3Disch:10%2C57&amp;um=1&amp;itbs=1&amp;iact=rc&amp;dur=262&amp;ei=CQ_MTJCvG8eDswbf66GpAQ&amp;oei=CQ_MTJCvG8eDswbf66GpAQ&amp;esq=1&amp;page=1&amp;ndsp=16&amp;ved=1t:429,r:6,s:0&amp;tx=60&amp;ty=60&amp;biw=1024&amp;bih=578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99E2A11-EDF2-4ABA-AFF8-853D5F4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463"/>
            <a:ext cx="8229600" cy="6840537"/>
          </a:xfrm>
        </p:spPr>
        <p:txBody>
          <a:bodyPr/>
          <a:lstStyle/>
          <a:p>
            <a:pPr eaLnBrk="1" hangingPunct="1"/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vlada izda dekret o obvezni vojaški službi</a:t>
            </a:r>
          </a:p>
          <a:p>
            <a:pPr eaLnBrk="1" hangingPunct="1"/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Armado sestavljajo delavci in kmetje</a:t>
            </a:r>
          </a:p>
          <a:p>
            <a:pPr eaLnBrk="1" hangingPunct="1"/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Izkazalo za slabo potezo kmalu se priklučijo tudi drugi sloji</a:t>
            </a:r>
          </a:p>
          <a:p>
            <a:pPr eaLnBrk="1" hangingPunct="1"/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Vsi moški od 18-40 redno vaditi za vojsko</a:t>
            </a:r>
          </a:p>
          <a:p>
            <a:pPr eaLnBrk="1" hangingPunct="1"/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Rdeča armada je hitro rasla</a:t>
            </a:r>
          </a:p>
          <a:p>
            <a:pPr eaLnBrk="1" hangingPunct="1">
              <a:buFontTx/>
              <a:buNone/>
            </a:pPr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…maja 1918-300 000 vojakov</a:t>
            </a:r>
          </a:p>
          <a:p>
            <a:pPr eaLnBrk="1" hangingPunct="1">
              <a:buFontTx/>
              <a:buNone/>
            </a:pPr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…marca 1919-1,5 miljon vojakov</a:t>
            </a:r>
          </a:p>
          <a:p>
            <a:pPr eaLnBrk="1" hangingPunct="1">
              <a:buFontTx/>
              <a:buNone/>
            </a:pPr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…začetek leta 1920-5 miljonov vojakov</a:t>
            </a:r>
          </a:p>
          <a:p>
            <a:pPr eaLnBrk="1" hangingPunct="1">
              <a:buFontTx/>
              <a:buNone/>
            </a:pPr>
            <a:r>
              <a:rPr lang="sl-SI" altLang="sl-SI">
                <a:latin typeface="Pristina" panose="03060402040406080204" pitchFamily="66" charset="0"/>
                <a:sym typeface="Wingdings" panose="05000000000000000000" pitchFamily="2" charset="2"/>
              </a:rPr>
              <a:t> Atentat na Lenina 30.avgusta 1918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94A2D106-C79F-449D-BE7B-086098A4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2790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3683C2F-6F4C-44A0-91A7-67F0E7A1D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457825"/>
            <a:ext cx="990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"/>
              <a:t>http://www.ljubljanskobarje.si/aktualne-novice/jesenska-trznica-na-barju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41B3C89-9D44-4309-BA5B-1E4B51031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sz="2800">
                <a:latin typeface="Pristina" pitchFamily="66" charset="0"/>
                <a:sym typeface="Wingdings" pitchFamily="2" charset="2"/>
              </a:rPr>
              <a:t>Sovjetsko Rusijo zajela kriza..Lenin začel uvajati novo gospodarsko politiko </a:t>
            </a:r>
            <a:r>
              <a:rPr lang="sl-SI" sz="2800" u="sng">
                <a:effectLst>
                  <a:outerShdw blurRad="38100" dist="38100" dir="2700000" algn="tl">
                    <a:srgbClr val="FFFFFF"/>
                  </a:outerShdw>
                </a:effectLst>
                <a:latin typeface="Pristina" pitchFamily="66" charset="0"/>
                <a:sym typeface="Wingdings" pitchFamily="2" charset="2"/>
              </a:rPr>
              <a:t>NEP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>
                <a:latin typeface="Pristina" pitchFamily="66" charset="0"/>
                <a:sym typeface="Wingdings" pitchFamily="2" charset="2"/>
              </a:rPr>
              <a:t>Država ostane brez glavnih virov hrane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>
                <a:latin typeface="Pristina" pitchFamily="66" charset="0"/>
                <a:sym typeface="Wingdings" pitchFamily="2" charset="2"/>
              </a:rPr>
              <a:t>Ustvarili velik,vendar nesposoben uradniški aparat;tako politiko imenujemo </a:t>
            </a:r>
            <a:r>
              <a:rPr lang="sl-SI" sz="2800" u="sng">
                <a:effectLst>
                  <a:outerShdw blurRad="38100" dist="38100" dir="2700000" algn="tl">
                    <a:srgbClr val="FFFFFF"/>
                  </a:outerShdw>
                </a:effectLst>
                <a:latin typeface="Pristina" pitchFamily="66" charset="0"/>
                <a:sym typeface="Wingdings" pitchFamily="2" charset="2"/>
              </a:rPr>
              <a:t>KOMUNIZEM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>
                <a:latin typeface="Pristina" pitchFamily="66" charset="0"/>
                <a:sym typeface="Wingdings" pitchFamily="2" charset="2"/>
              </a:rPr>
              <a:t> kmetov položaj se izboljša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>
                <a:latin typeface="Pristina" pitchFamily="66" charset="0"/>
                <a:sym typeface="Wingdings" pitchFamily="2" charset="2"/>
              </a:rPr>
              <a:t>Svobodno prodajali,dovoljena manjša svoja podjetja in trgovin</a:t>
            </a:r>
          </a:p>
        </p:txBody>
      </p:sp>
      <p:pic>
        <p:nvPicPr>
          <p:cNvPr id="9220" name="Picture 6" descr="jesenskatrznica20080063_copy1">
            <a:extLst>
              <a:ext uri="{FF2B5EF4-FFF2-40B4-BE49-F238E27FC236}">
                <a16:creationId xmlns:a16="http://schemas.microsoft.com/office/drawing/2014/main" id="{3001D200-D248-4A1E-B8CE-95723C52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6049963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305914B8-E278-4764-90E7-5C669BBAE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589588"/>
            <a:ext cx="7604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"/>
              <a:t>http://sl.wikipedia.org/wiki/Slika:LocationUSSR.png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1E0CB91-AB4B-4488-860A-95C276E83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sl-SI" altLang="sl-SI" sz="2800">
                <a:latin typeface="Pristina" panose="03060402040406080204" pitchFamily="66" charset="0"/>
                <a:sym typeface="Wingdings" panose="05000000000000000000" pitchFamily="2" charset="2"/>
              </a:rPr>
              <a:t>Delavci plače dobivali glede storilnosti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Razvoj v Sovjetski državi počasen</a:t>
            </a:r>
          </a:p>
          <a:p>
            <a:pPr eaLnBrk="1" hangingPunct="1"/>
            <a:r>
              <a:rPr lang="sl-SI" altLang="sl-SI" sz="2800">
                <a:latin typeface="Pristina" panose="03060402040406080204" pitchFamily="66" charset="0"/>
              </a:rPr>
              <a:t>Sovjetska Rusija,Ukrajina Belo Rusija in zakavkaške države združijo v zvezo sovjetskih socialistničnih republik (ZSSR) skrajšano Sovjetsko zvezo (SZ).</a:t>
            </a:r>
          </a:p>
          <a:p>
            <a:pPr eaLnBrk="1" hangingPunct="1"/>
            <a:endParaRPr lang="sl-SI" altLang="sl-SI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135DDA5B-314E-4E06-854E-9FB14371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8064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2708</Words>
  <Application>Microsoft Office PowerPoint</Application>
  <PresentationFormat>On-screen Show (4:3)</PresentationFormat>
  <Paragraphs>163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Pristina</vt:lpstr>
      <vt:lpstr>Privzeti načrt</vt:lpstr>
      <vt:lpstr>Sovjetska zveza</vt:lpstr>
      <vt:lpstr>Grb in zastava Sovjetske zveze</vt:lpstr>
      <vt:lpstr>Upravna razdelitev</vt:lpstr>
      <vt:lpstr>PowerPoint Presentation</vt:lpstr>
      <vt:lpstr>Od vojnega komunizma do nove ekonomske politike</vt:lpstr>
      <vt:lpstr>PowerPoint Presentation</vt:lpstr>
      <vt:lpstr>PowerPoint Presentation</vt:lpstr>
      <vt:lpstr>PowerPoint Presentation</vt:lpstr>
      <vt:lpstr>PowerPoint Presentation</vt:lpstr>
      <vt:lpstr>Plansko gospodarstvo</vt:lpstr>
      <vt:lpstr>PowerPoint Presentation</vt:lpstr>
      <vt:lpstr>PowerPoint Presentation</vt:lpstr>
      <vt:lpstr>Stalinova tiranija</vt:lpstr>
      <vt:lpstr>PowerPoint Presentation</vt:lpstr>
      <vt:lpstr>PowerPoint Presentation</vt:lpstr>
      <vt:lpstr>Poraz tuje intervencije</vt:lpstr>
      <vt:lpstr>Viri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2019-05-31T08:41:06Z</dcterms:created>
  <dcterms:modified xsi:type="dcterms:W3CDTF">2019-05-31T08:41:06Z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