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4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EFEF11"/>
    <a:srgbClr val="FFFF00"/>
    <a:srgbClr val="FF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1296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B9473-A3DC-47A8-94BB-B59E2661D7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B7A718-8C64-41EE-ADA0-706C1637AD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537EF-B2AD-49BB-95F8-23FFA661E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ED24A-527D-4956-B130-9A094E6F5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5FEA5-5AAA-464B-A823-8E28BDFF4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6BF22-967F-4348-86CF-730C06ED5E9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60042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66A3D-87FB-41B7-B1C7-B50D845CD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C96964-FC37-4BED-9D0F-B91FD5FE30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91116-EF12-4204-8FB8-E29E60D09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0D9C2-A76A-47BB-916F-21968E6F6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8520B-690E-4C19-9D8E-8A604FA78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D863C-D496-471A-BADF-D2DBE3911E1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14029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FC7FBB-557F-4EDA-B286-0CA3E89328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91CEC9-4AE0-4AC1-BB9A-3D3C333CAD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DE5B0-E4FB-42D0-9478-60EF46F08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3B633-373F-4075-B5D2-DFE2C6E6D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81F0E-6E76-4F8F-8EC0-46D44F63A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195A13-8873-4FB6-AFEB-E1026985032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00222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4EA89-4A05-4DE2-B987-E7F438360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64821-EB2E-4EF0-933D-A2C11EA23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02BDA-2AF1-421B-9205-91155D91E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40213-C850-4D69-82B2-96172DE78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EEDDE-A4CC-4E77-9E22-2C95A013E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11139-807C-4043-AEE2-5E65FAC5F00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06723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7BCC2-2BC1-4129-8B11-65FFC4E11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DF531B-7987-4028-A841-CD677EF4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09207-99D9-4889-AC66-9C3F47E13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04F0D-7350-44C0-A0FD-77EA73BA8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C0A4F-4F1B-4D39-A44F-13A648264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342200-6BC5-452D-A928-38855801CB6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67145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8B377-771E-4FC9-86F8-766FE5607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25B90-AFD9-4CEB-A102-9556D4E064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97A135-FE68-475B-A703-DB33D823E0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17C2AA-5E3D-4834-A5EA-4AC4CD874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0E7ED4-8B33-4E6F-8263-5BDC69962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DB4532-CA2A-4C5A-9D4B-F5814E15C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BE58DB-4E92-4D77-B888-EBC2BA9B3B5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52480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7F5FB-D8BC-4C0D-8977-34494F6F5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28863-D169-4529-915E-BA6D7453F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9C6C86-DBA9-41F0-B940-D932642B9E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001D47-3731-46B2-8A01-1A5AABCC00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916F10-BA43-4952-ADBF-37DEDEF655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73C3BE-0525-4996-8EE1-032D10043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4C5E3D-B614-43E0-98F9-6DCF3E957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780C53-C243-4F99-A4DB-692B73E6C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DF8D3B-F8C7-43C8-9836-F6D27D3B505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933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5168A-E4CB-4457-986B-CF50B260C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16173A-4360-432D-BA3A-9C096DF4F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D5A2CE-25D0-430C-8265-E0FCF6DB2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703E7C-72A2-4480-9726-2421BFDA8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47D6B5-9124-42A7-AAB4-B1CCC422349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82107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D37A65-B17C-445B-80D0-A91650A38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13A6FF-46CE-45E3-BF42-068FC67D8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54CF90-73C3-494C-8A96-70B37BD2F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50F32B-D838-4B12-8FB8-349971786E2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00117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45255-2B36-4B62-9C13-F4AC41B89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AB31E-2E7E-49E8-9F25-BE4B9E291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173393-B2D1-4175-B509-9B026E4DC7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DA0BF9-7B62-4B2E-A5F5-58A1F50E8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2C340B-8551-4D5D-8A6D-83D2B2C98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CDCD3A-12A7-45BE-8EE8-B9379A0C9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C3614-B645-449E-95BB-6A9B63E56FF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297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93E88-0F12-4170-8168-B7B6C7A9E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B360DC-1063-4B7F-BBEF-1906EF2328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5D75EB-CA91-4E3A-8782-680B71A52E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C8BD53-791A-40D2-A9E0-C4B4C0984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25F1F9-2642-49BA-89E1-058A3E8FE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A34586-68AE-48C5-8002-AF0C2343D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36C11-7CF1-47E6-A7A7-D785D80D84B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58350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B6E31AE-4510-420B-AD03-A441DCFA30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848BD07-446B-422D-84C0-DFE4C2948B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5E5EC3F-2FF2-4EC7-B317-5E57A1CA0C5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l-SI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B1FD32C-F689-4CC1-B5CB-F91857589BC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l-SI" alt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6E40DE4-A476-4DB9-8BDB-D559F1CC172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B157271-4909-40C1-A3E0-92B896699EA8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14">
            <a:extLst>
              <a:ext uri="{FF2B5EF4-FFF2-40B4-BE49-F238E27FC236}">
                <a16:creationId xmlns:a16="http://schemas.microsoft.com/office/drawing/2014/main" id="{6C004017-FF2D-4327-A2BB-4894ADFA99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sl-SI" altLang="sl-SI" dirty="0"/>
          </a:p>
          <a:p>
            <a:endParaRPr lang="sl-SI" altLang="sl-SI" dirty="0"/>
          </a:p>
          <a:p>
            <a:endParaRPr lang="sl-SI" altLang="sl-SI" dirty="0"/>
          </a:p>
          <a:p>
            <a:endParaRPr lang="sl-SI" altLang="sl-SI" dirty="0"/>
          </a:p>
          <a:p>
            <a:pPr>
              <a:buFontTx/>
              <a:buNone/>
            </a:pPr>
            <a:r>
              <a:rPr lang="sl-SI" altLang="sl-SI" b="1"/>
              <a:t>                     </a:t>
            </a:r>
            <a:endParaRPr lang="sl-SI" altLang="sl-SI" sz="3600" b="1" dirty="0"/>
          </a:p>
        </p:txBody>
      </p:sp>
      <p:sp>
        <p:nvSpPr>
          <p:cNvPr id="3089" name="WordArt 17">
            <a:extLst>
              <a:ext uri="{FF2B5EF4-FFF2-40B4-BE49-F238E27FC236}">
                <a16:creationId xmlns:a16="http://schemas.microsoft.com/office/drawing/2014/main" id="{DFDA2BAB-92BC-4B6F-B46E-5E0D2D65049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5288" y="1125538"/>
            <a:ext cx="8229600" cy="17986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r>
              <a:rPr lang="sl-SI" sz="3600" kern="10">
                <a:ln w="9525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50000">
                      <a:srgbClr val="FFFF00"/>
                    </a:gs>
                    <a:gs pos="100000">
                      <a:srgbClr val="FF3300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ŠPANIJA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>
            <a:extLst>
              <a:ext uri="{FF2B5EF4-FFF2-40B4-BE49-F238E27FC236}">
                <a16:creationId xmlns:a16="http://schemas.microsoft.com/office/drawing/2014/main" id="{063CEC13-4C25-47F0-889D-56E079223DEC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sl-SI" altLang="sl-SI" sz="2800" b="1"/>
              <a:t>razteza po večini Pirenejskega polotoka</a:t>
            </a:r>
            <a:r>
              <a:rPr lang="sl-SI" altLang="sl-SI" sz="2800"/>
              <a:t> </a:t>
            </a:r>
          </a:p>
          <a:p>
            <a:r>
              <a:rPr lang="sl-SI" altLang="sl-SI" sz="2800" b="1"/>
              <a:t>Sosedne države:Portugalska,Francija in Andora</a:t>
            </a:r>
          </a:p>
          <a:p>
            <a:r>
              <a:rPr lang="sl-SI" altLang="sl-SI" sz="2800" b="1"/>
              <a:t>Glavno mesto Madrid</a:t>
            </a:r>
          </a:p>
          <a:p>
            <a:endParaRPr lang="sl-SI" altLang="sl-SI" sz="2800" b="1"/>
          </a:p>
        </p:txBody>
      </p:sp>
      <p:pic>
        <p:nvPicPr>
          <p:cNvPr id="12294" name="Picture 6">
            <a:extLst>
              <a:ext uri="{FF2B5EF4-FFF2-40B4-BE49-F238E27FC236}">
                <a16:creationId xmlns:a16="http://schemas.microsoft.com/office/drawing/2014/main" id="{3B93CA37-EE8C-4F77-B29F-1C7B6C17390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35488" y="1484313"/>
            <a:ext cx="4608512" cy="5184775"/>
          </a:xfrm>
        </p:spPr>
      </p:pic>
      <p:sp>
        <p:nvSpPr>
          <p:cNvPr id="12295" name="WordArt 7">
            <a:extLst>
              <a:ext uri="{FF2B5EF4-FFF2-40B4-BE49-F238E27FC236}">
                <a16:creationId xmlns:a16="http://schemas.microsoft.com/office/drawing/2014/main" id="{A0D9C6CA-65B4-477E-9574-60785898836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00338" y="476250"/>
            <a:ext cx="3240087" cy="6492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2800" kern="10" spc="560">
                <a:gradFill rotWithShape="0">
                  <a:gsLst>
                    <a:gs pos="0">
                      <a:srgbClr val="AAAAAA"/>
                    </a:gs>
                    <a:gs pos="50000">
                      <a:schemeClr val="tx2"/>
                    </a:gs>
                    <a:gs pos="100000">
                      <a:srgbClr val="AAAAAA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Lega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D38A5A29-DB8C-4820-8F26-086EE43274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gradFill rotWithShape="1">
            <a:gsLst>
              <a:gs pos="0">
                <a:srgbClr val="FF3300"/>
              </a:gs>
              <a:gs pos="50000">
                <a:schemeClr val="tx2"/>
              </a:gs>
              <a:gs pos="100000">
                <a:srgbClr val="FF3300"/>
              </a:gs>
            </a:gsLst>
            <a:lin ang="5400000" scaled="1"/>
          </a:gradFill>
        </p:spPr>
        <p:txBody>
          <a:bodyPr/>
          <a:lstStyle/>
          <a:p>
            <a:r>
              <a:rPr lang="sl-SI" altLang="sl-SI">
                <a:solidFill>
                  <a:srgbClr val="EFEF11"/>
                </a:solidFill>
              </a:rPr>
              <a:t>Madrid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945A9C95-7282-4D6E-9783-5400C1F2678B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sl-SI" altLang="sl-SI" sz="2800" b="1"/>
              <a:t>Leži v središču Španije</a:t>
            </a:r>
          </a:p>
          <a:p>
            <a:r>
              <a:rPr lang="sl-SI" altLang="sl-SI" sz="2800" b="1"/>
              <a:t>mesto muzejev in zakladov umetnosti</a:t>
            </a:r>
            <a:r>
              <a:rPr lang="sl-SI" altLang="sl-SI" sz="2800"/>
              <a:t> </a:t>
            </a:r>
          </a:p>
          <a:p>
            <a:r>
              <a:rPr lang="sl-SI" altLang="sl-SI" sz="2800" b="1"/>
              <a:t>veličastna kraljevska palača</a:t>
            </a:r>
            <a:r>
              <a:rPr lang="sl-SI" altLang="sl-SI" sz="2800"/>
              <a:t> </a:t>
            </a:r>
          </a:p>
          <a:p>
            <a:r>
              <a:rPr lang="sl-SI" altLang="sl-SI" sz="2800" b="1"/>
              <a:t>svetovne arhitekture</a:t>
            </a:r>
          </a:p>
          <a:p>
            <a:pPr>
              <a:buFontTx/>
              <a:buNone/>
            </a:pPr>
            <a:r>
              <a:rPr lang="sl-SI" altLang="sl-SI" sz="2800"/>
              <a:t> </a:t>
            </a:r>
          </a:p>
          <a:p>
            <a:pPr>
              <a:buFontTx/>
              <a:buNone/>
            </a:pPr>
            <a:endParaRPr lang="sl-SI" altLang="sl-SI" sz="2800"/>
          </a:p>
        </p:txBody>
      </p:sp>
      <p:pic>
        <p:nvPicPr>
          <p:cNvPr id="11271" name="Picture 7">
            <a:extLst>
              <a:ext uri="{FF2B5EF4-FFF2-40B4-BE49-F238E27FC236}">
                <a16:creationId xmlns:a16="http://schemas.microsoft.com/office/drawing/2014/main" id="{CB021B08-47FD-4283-AF15-8D4E6729324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00200"/>
            <a:ext cx="4459288" cy="5257800"/>
          </a:xfrm>
        </p:spPr>
      </p:pic>
      <p:sp>
        <p:nvSpPr>
          <p:cNvPr id="11267" name="Rectangle 3">
            <a:extLst>
              <a:ext uri="{FF2B5EF4-FFF2-40B4-BE49-F238E27FC236}">
                <a16:creationId xmlns:a16="http://schemas.microsoft.com/office/drawing/2014/main" id="{7D95BAD3-4813-4989-85EB-B358B4B7451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endParaRPr lang="sl-SI" altLang="sl-SI"/>
          </a:p>
          <a:p>
            <a:endParaRPr lang="sl-SI" altLang="sl-SI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WordArt 5" descr="Papirnata vreča">
            <a:extLst>
              <a:ext uri="{FF2B5EF4-FFF2-40B4-BE49-F238E27FC236}">
                <a16:creationId xmlns:a16="http://schemas.microsoft.com/office/drawing/2014/main" id="{42444C4A-095B-40D6-9D2D-3F168E39FCB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4213" y="476250"/>
            <a:ext cx="705643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sl-SI" sz="2400" kern="10">
                <a:ln w="9525" cmpd="sng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GOSPODARSTVO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E63600C0-DCA4-4CA4-858B-5008D2C8F76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000" b="1"/>
              <a:t>osmo največje gospodarstvo na svetu</a:t>
            </a:r>
            <a:r>
              <a:rPr lang="sl-SI" altLang="sl-SI" sz="2000"/>
              <a:t> </a:t>
            </a:r>
          </a:p>
          <a:p>
            <a:pPr>
              <a:lnSpc>
                <a:spcPct val="90000"/>
              </a:lnSpc>
            </a:pPr>
            <a:r>
              <a:rPr lang="sl-SI" altLang="sl-SI" sz="2000" b="1"/>
              <a:t>zelo močna avtomobilska industrija</a:t>
            </a:r>
          </a:p>
          <a:p>
            <a:pPr>
              <a:lnSpc>
                <a:spcPct val="90000"/>
              </a:lnSpc>
            </a:pPr>
            <a:r>
              <a:rPr lang="sl-SI" altLang="sl-SI" sz="2000"/>
              <a:t> </a:t>
            </a:r>
            <a:r>
              <a:rPr lang="sl-SI" altLang="sl-SI" sz="2000" b="1"/>
              <a:t>največja svetovna izvoznica motornih vozil</a:t>
            </a:r>
          </a:p>
          <a:p>
            <a:pPr>
              <a:lnSpc>
                <a:spcPct val="90000"/>
              </a:lnSpc>
            </a:pPr>
            <a:r>
              <a:rPr lang="sl-SI" altLang="sl-SI" sz="2000"/>
              <a:t> </a:t>
            </a:r>
            <a:r>
              <a:rPr lang="sl-SI" altLang="sl-SI" sz="2000" b="1"/>
              <a:t>ladjedelništvo, kemična industrija, jeklarska industrija, tekstilna,ribiška</a:t>
            </a:r>
            <a:r>
              <a:rPr lang="sl-SI" altLang="sl-SI" sz="2000"/>
              <a:t> </a:t>
            </a:r>
            <a:r>
              <a:rPr lang="sl-SI" altLang="sl-SI" sz="2000" b="1"/>
              <a:t>in obutvena industrija</a:t>
            </a:r>
          </a:p>
          <a:p>
            <a:pPr>
              <a:lnSpc>
                <a:spcPct val="90000"/>
              </a:lnSpc>
            </a:pPr>
            <a:r>
              <a:rPr lang="sl-SI" altLang="sl-SI" sz="2000" b="1"/>
              <a:t>Kmetijstvo(agrumi, grozdje in olive,iz teh pridelkov,olivno olje in vino)</a:t>
            </a:r>
          </a:p>
          <a:p>
            <a:pPr>
              <a:lnSpc>
                <a:spcPct val="90000"/>
              </a:lnSpc>
            </a:pPr>
            <a:r>
              <a:rPr lang="sl-SI" altLang="sl-SI" sz="2000" b="1"/>
              <a:t>turizem</a:t>
            </a:r>
            <a:endParaRPr lang="sl-SI" altLang="sl-SI" sz="2000"/>
          </a:p>
          <a:p>
            <a:pPr>
              <a:lnSpc>
                <a:spcPct val="90000"/>
              </a:lnSpc>
            </a:pPr>
            <a:endParaRPr lang="sl-SI" altLang="sl-SI" sz="2000"/>
          </a:p>
        </p:txBody>
      </p:sp>
      <p:pic>
        <p:nvPicPr>
          <p:cNvPr id="16391" name="Picture 7">
            <a:extLst>
              <a:ext uri="{FF2B5EF4-FFF2-40B4-BE49-F238E27FC236}">
                <a16:creationId xmlns:a16="http://schemas.microsoft.com/office/drawing/2014/main" id="{E3A949D6-61D9-4CBB-8F16-0BD3A20AB600}"/>
              </a:ext>
            </a:extLst>
          </p:cNvPr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>
            <a:extLst>
              <a:ext uri="{FF2B5EF4-FFF2-40B4-BE49-F238E27FC236}">
                <a16:creationId xmlns:a16="http://schemas.microsoft.com/office/drawing/2014/main" id="{6A060F4A-33FB-4BC0-B012-192FE74AA4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b="1"/>
              <a:t>Kilometri in kilometri španske obale vsako leto privabljajo veliko turistov</a:t>
            </a:r>
          </a:p>
          <a:p>
            <a:pPr>
              <a:lnSpc>
                <a:spcPct val="90000"/>
              </a:lnSpc>
            </a:pPr>
            <a:r>
              <a:rPr lang="sl-SI" altLang="sl-SI" b="1"/>
              <a:t>Ponuja vse vrste rekreacije: vodni </a:t>
            </a:r>
          </a:p>
          <a:p>
            <a:pPr>
              <a:lnSpc>
                <a:spcPct val="90000"/>
              </a:lnSpc>
            </a:pPr>
            <a:r>
              <a:rPr lang="sl-SI" altLang="sl-SI" b="1"/>
              <a:t>športi (potapljanje, deskanje, plavanje, ekipne športe (odbojka na mivki, nogomet, rokomet…)</a:t>
            </a:r>
          </a:p>
          <a:p>
            <a:pPr>
              <a:lnSpc>
                <a:spcPct val="90000"/>
              </a:lnSpc>
            </a:pPr>
            <a:r>
              <a:rPr lang="sl-SI" altLang="sl-SI"/>
              <a:t> </a:t>
            </a:r>
            <a:r>
              <a:rPr lang="sl-SI" altLang="sl-SI" b="1"/>
              <a:t>Lahko se odpravite tudi na oglede mest Barcelona, Madrid, Sevilla, Valencia…</a:t>
            </a:r>
            <a:r>
              <a:rPr lang="sl-SI" altLang="sl-SI"/>
              <a:t> </a:t>
            </a:r>
          </a:p>
          <a:p>
            <a:pPr>
              <a:lnSpc>
                <a:spcPct val="90000"/>
              </a:lnSpc>
            </a:pPr>
            <a:endParaRPr lang="sl-SI" altLang="sl-SI"/>
          </a:p>
        </p:txBody>
      </p:sp>
      <p:sp>
        <p:nvSpPr>
          <p:cNvPr id="27653" name="WordArt 5">
            <a:extLst>
              <a:ext uri="{FF2B5EF4-FFF2-40B4-BE49-F238E27FC236}">
                <a16:creationId xmlns:a16="http://schemas.microsoft.com/office/drawing/2014/main" id="{B6C905BC-88CB-4061-B771-615B72D3900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sl-SI" sz="1800" kern="10">
                <a:ln w="12700" cmpd="sng">
                  <a:solidFill>
                    <a:srgbClr val="3333CC"/>
                  </a:solidFill>
                  <a:prstDash val="solid"/>
                  <a:round/>
                  <a:headEnd/>
                  <a:tailEnd/>
                </a:ln>
                <a:gradFill rotWithShape="1">
                  <a:gsLst>
                    <a:gs pos="0">
                      <a:srgbClr val="FF00FF"/>
                    </a:gs>
                    <a:gs pos="50000">
                      <a:schemeClr val="tx1">
                        <a:alpha val="49001"/>
                      </a:schemeClr>
                    </a:gs>
                    <a:gs pos="100000">
                      <a:srgbClr val="FF00FF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TURIZEM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>
            <a:extLst>
              <a:ext uri="{FF2B5EF4-FFF2-40B4-BE49-F238E27FC236}">
                <a16:creationId xmlns:a16="http://schemas.microsoft.com/office/drawing/2014/main" id="{85673CA8-43D2-4D64-823A-C46E9AE371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b="1"/>
              <a:t>manj kot 40 milijonov prebivalcev</a:t>
            </a:r>
            <a:r>
              <a:rPr lang="sl-SI" altLang="sl-SI"/>
              <a:t> </a:t>
            </a:r>
          </a:p>
          <a:p>
            <a:pPr>
              <a:lnSpc>
                <a:spcPct val="90000"/>
              </a:lnSpc>
            </a:pPr>
            <a:r>
              <a:rPr lang="sl-SI" altLang="sl-SI" b="1"/>
              <a:t>približno pol milijona tujcev</a:t>
            </a:r>
            <a:r>
              <a:rPr lang="sl-SI" altLang="sl-SI"/>
              <a:t> </a:t>
            </a:r>
          </a:p>
          <a:p>
            <a:pPr>
              <a:lnSpc>
                <a:spcPct val="90000"/>
              </a:lnSpc>
            </a:pPr>
            <a:r>
              <a:rPr lang="sl-SI" altLang="sl-SI" b="1"/>
              <a:t>zelo prijazni, gostoljubni in na splošno zelo priljubljeni med narodi</a:t>
            </a:r>
            <a:r>
              <a:rPr lang="sl-SI" altLang="sl-SI"/>
              <a:t> </a:t>
            </a:r>
          </a:p>
          <a:p>
            <a:pPr>
              <a:lnSpc>
                <a:spcPct val="90000"/>
              </a:lnSpc>
            </a:pPr>
            <a:r>
              <a:rPr lang="sl-SI" altLang="sl-SI" b="1"/>
              <a:t>najbolj razširjena katoliška vera</a:t>
            </a:r>
            <a:r>
              <a:rPr lang="sl-SI" altLang="sl-SI"/>
              <a:t> </a:t>
            </a:r>
          </a:p>
          <a:p>
            <a:pPr>
              <a:lnSpc>
                <a:spcPct val="90000"/>
              </a:lnSpc>
            </a:pPr>
            <a:r>
              <a:rPr lang="sl-SI" altLang="sl-SI" b="1"/>
              <a:t>protestanti, muslimani in židje</a:t>
            </a:r>
            <a:r>
              <a:rPr lang="sl-SI" altLang="sl-SI"/>
              <a:t> </a:t>
            </a:r>
          </a:p>
          <a:p>
            <a:pPr>
              <a:lnSpc>
                <a:spcPct val="90000"/>
              </a:lnSpc>
            </a:pPr>
            <a:r>
              <a:rPr lang="sl-SI" altLang="sl-SI" b="1"/>
              <a:t>Španski jezik</a:t>
            </a:r>
          </a:p>
          <a:p>
            <a:pPr>
              <a:lnSpc>
                <a:spcPct val="90000"/>
              </a:lnSpc>
            </a:pPr>
            <a:r>
              <a:rPr lang="sl-SI" altLang="sl-SI" b="1"/>
              <a:t>Znajo zelo malo tujih jezikov</a:t>
            </a:r>
          </a:p>
        </p:txBody>
      </p:sp>
      <p:sp>
        <p:nvSpPr>
          <p:cNvPr id="18437" name="WordArt 5">
            <a:extLst>
              <a:ext uri="{FF2B5EF4-FFF2-40B4-BE49-F238E27FC236}">
                <a16:creationId xmlns:a16="http://schemas.microsoft.com/office/drawing/2014/main" id="{6FD5933E-2CE1-499A-ADE0-69F9D272C1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47813" y="274638"/>
            <a:ext cx="5832475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sl-SI" sz="2400" b="1" kern="10">
                <a:ln w="12700" cmpd="sng">
                  <a:solidFill>
                    <a:srgbClr val="3333CC"/>
                  </a:solidFill>
                  <a:prstDash val="solid"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chemeClr val="hlink">
                        <a:alpha val="50000"/>
                      </a:scheme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Prebivalstvo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WordArt 4">
            <a:extLst>
              <a:ext uri="{FF2B5EF4-FFF2-40B4-BE49-F238E27FC236}">
                <a16:creationId xmlns:a16="http://schemas.microsoft.com/office/drawing/2014/main" id="{44EC281E-A2FE-4FE6-94B9-C8413DDC7B3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sl-SI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PODNEBJE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E0C297E5-E7F5-43C9-B26E-0D563C61C6B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800" b="1"/>
              <a:t>V notranjosti Španije je oceansko podnebje (zime hladne, poletja vroča), na obalnih območjih in južnem delu Španije pa je sredozemsko podnebje (vroča in suha poletja, zime mile).</a:t>
            </a:r>
            <a:r>
              <a:rPr lang="sl-SI" altLang="sl-SI" sz="2800"/>
              <a:t> </a:t>
            </a:r>
          </a:p>
          <a:p>
            <a:pPr>
              <a:lnSpc>
                <a:spcPct val="90000"/>
              </a:lnSpc>
            </a:pPr>
            <a:endParaRPr lang="sl-SI" altLang="sl-SI" sz="2800"/>
          </a:p>
        </p:txBody>
      </p:sp>
      <p:pic>
        <p:nvPicPr>
          <p:cNvPr id="24583" name="Picture 7">
            <a:extLst>
              <a:ext uri="{FF2B5EF4-FFF2-40B4-BE49-F238E27FC236}">
                <a16:creationId xmlns:a16="http://schemas.microsoft.com/office/drawing/2014/main" id="{8BB3605A-3597-42CE-8B86-B5F71489AFB3}"/>
              </a:ext>
            </a:extLst>
          </p:cNvPr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600200"/>
            <a:ext cx="4267200" cy="478155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>
            <a:extLst>
              <a:ext uri="{FF2B5EF4-FFF2-40B4-BE49-F238E27FC236}">
                <a16:creationId xmlns:a16="http://schemas.microsoft.com/office/drawing/2014/main" id="{D7AAAAA1-6D1E-45A0-9921-C5CF18362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11638" cy="609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" name="Picture 5">
            <a:extLst>
              <a:ext uri="{FF2B5EF4-FFF2-40B4-BE49-F238E27FC236}">
                <a16:creationId xmlns:a16="http://schemas.microsoft.com/office/drawing/2014/main" id="{7865F4ED-EBE7-4EBF-A9A7-476971B24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213" y="0"/>
            <a:ext cx="5030787" cy="609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>
            <a:extLst>
              <a:ext uri="{FF2B5EF4-FFF2-40B4-BE49-F238E27FC236}">
                <a16:creationId xmlns:a16="http://schemas.microsoft.com/office/drawing/2014/main" id="{69A76ADC-A8EA-4180-AC1A-05AF4B4AC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</Words>
  <Application>Microsoft Office PowerPoint</Application>
  <PresentationFormat>On-screen Show (4:3)</PresentationFormat>
  <Paragraphs>38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Impact</vt:lpstr>
      <vt:lpstr>Times New Roman</vt:lpstr>
      <vt:lpstr>Privzeti načrt</vt:lpstr>
      <vt:lpstr>PowerPoint Presentation</vt:lpstr>
      <vt:lpstr>PowerPoint Presentation</vt:lpstr>
      <vt:lpstr>Madrid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2019-05-31T08:41:07Z</dcterms:created>
  <dcterms:modified xsi:type="dcterms:W3CDTF">2019-05-31T08:41:07Z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