
<file path=[Content_Types].xml><?xml version="1.0" encoding="utf-8"?>
<Types xmlns="http://schemas.openxmlformats.org/package/2006/content-types">
  <Default Extension="bin" ContentType="application/vnd.ms-office.legacyDiagramTex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legacyDocTextInfo.bin" ContentType="application/vnd.ms-office.legacyDocTextInfo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7" r:id="rId2"/>
    <p:sldId id="258" r:id="rId3"/>
    <p:sldId id="272" r:id="rId4"/>
    <p:sldId id="259" r:id="rId5"/>
    <p:sldId id="270" r:id="rId6"/>
    <p:sldId id="260" r:id="rId7"/>
    <p:sldId id="269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8" d="100"/>
          <a:sy n="88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Relationship Id="rId9" Type="http://schemas.microsoft.com/office/2006/relationships/legacyDiagramText" Target="legacyDiagramText1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EF97ED5-2358-4BAC-85C3-98BFDE531CD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C82B0418-9A63-4CB7-84E3-0BB125A2A9C2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0EFB3D32-EBC5-40E7-A4F7-5460418F53E8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538B574C-C108-4733-91F7-A3AB2E00503D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1F7196C3-2828-4082-B943-53AB0F7279A4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64871D3D-211A-4134-B6A0-930EBFFB70A1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CEC9101D-EE03-43B2-8B5D-36DE1EF2E0C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E164FD0C-1A5F-40EF-8FF3-58A07B370FD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DD3D8B09-622B-4286-B0ED-95A1FE67988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3F455D66-4664-465A-B255-D86715F9C8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DB8599FA-19B4-4330-A64D-19D864205D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03E1A91D-DC8F-4A47-86E5-EF4648B362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8DB97716-D552-4F34-8FE6-3AA0084064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A4CB8B95-0F04-47EB-AFDD-8FF012D171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7C305D-5AAF-4F36-AEFD-ED3CBED44C9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15C5-76E4-4205-9A69-01C361F3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DE235-91B5-40CC-95F2-8E3DDB337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8E7D-9448-408E-ACC5-F6F31AF2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6DC93-6D32-40AD-844D-FE497DD4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3618B-440B-4758-975B-84C4C659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C8B8-509F-450F-8ECB-36CFB88F99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76864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E02AA-11DA-4DF3-8EB2-88DC9B2ED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C976F-3B7C-4D0B-A01E-8D3C8648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6A165-18C4-49BD-8F3B-4CC10391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F4E66-9E85-443C-8199-C7A5763C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3C55C-A8E6-4210-8BAE-C8A76552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6081-1A10-42FF-8BF5-52BBCABCDA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420068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D5EE-1F30-4535-A489-F63DB0D0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F27B6B6F-2263-432E-A0CD-AAF614AE2251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6DA1-A37E-496E-8D77-4F4DC4FF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AB63-B28C-48BE-8E9F-FBD915F7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9BEA-E792-4BA4-888B-A3C8F9BE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352AAB-A4D2-4417-963A-2BD23EEB03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69980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D756-6609-4140-8EE5-C7F9300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C3B6-8077-4F7E-A60B-82FBA070A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804A-994B-4260-8BF8-15A17A2A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8770A-4849-49CB-BCE3-E67D637E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508DB-DD5F-4650-9BB9-6EE56F2C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61C5F-656F-4A8B-AC20-EB6C503666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768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A6E8-1433-484F-AF7D-C17CB9D1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FB90A-5462-44D6-A697-A46EFCBF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0BE74-8837-4A7C-83EE-2E8EFC04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9AA-91B7-4E27-B5DB-F67B7B7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10976-50F2-4D3E-9976-918CF787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1951E-14EA-443F-8BAF-EFBD2E1CED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83724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2A38-8330-454F-8A9D-F4F39FA7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0AF0-14DD-48AF-B6F0-B7320597E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A1B92-A7DB-4467-9D64-3636FBC5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59CE5-F36C-45EF-93C7-F74DF322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2050C-BBAD-4351-8756-89336A52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212D5-3BFD-4A62-90E5-3FEC8343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37B31-A7E0-42A1-92D0-40FB3BFEF4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27147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C96-8E3C-40D6-9D1D-25934198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9E3A-8A0C-470A-81CF-53596D1EE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0F6D-D4FC-42DF-9452-DE56724E7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C9318-E93E-4F01-B9CF-8433ED652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BC9CD-4887-4F78-8EC2-06E856CBC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FA4A1-E7C7-4C09-94E9-DDF4D5B1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D4E6B-19C7-4373-93A3-64233AF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1F790-CCD8-45B6-90B4-AEC0714A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CC04-0F1E-4999-BB65-962C15321B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317379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CBA6-1C55-4E32-A735-DEBC30D6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13F18-2782-4F8A-9B24-C04F0B23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54BC8-8061-4714-8A6A-AD609733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0E237-EBBD-452D-A2C2-C79696CB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EE3E-CF1D-49B4-BC97-997F726BF7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85461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05839-CD37-4B03-9E34-4206419D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C5C74-BF3E-4DBB-9094-EA55EEED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7391-38AC-452F-B2CE-4980DAE1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5E1B-0F9B-49A2-ABE8-43477A0441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77618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9B63-C24E-4554-82C2-CF1508D1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4706-60CA-45A6-B024-9DEF454E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8623C-22C1-4993-8519-ADBFE4E62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A7F8C-38CD-4A53-A118-C420D686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6D651-4BB7-4FDC-AE1B-251869A9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5A8D3-C369-4F20-A23E-0C470B0A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5B39-7CEB-4472-BED3-C0379AC475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470817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A5F6-2D15-4467-8507-FC7A3771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1A2AF-FCFF-4A76-9772-F6FBF5A2D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ED6D9-219F-461E-BABE-2EE9A96BE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6DAA3-DD6F-4938-9A70-D38D2C61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91E3A-4C20-405E-B62D-446F3B48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B07EC-DADD-4A29-A81E-D73D67B4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B9C6-08B5-4409-ADAD-5A8591D6AD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65766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74B263B-3AED-4903-816F-62BBDDAD442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" name="Freeform 3">
            <a:extLst>
              <a:ext uri="{FF2B5EF4-FFF2-40B4-BE49-F238E27FC236}">
                <a16:creationId xmlns:a16="http://schemas.microsoft.com/office/drawing/2014/main" id="{57029266-4D0A-44AA-B55C-213904B5136A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2" name="Freeform 4">
            <a:extLst>
              <a:ext uri="{FF2B5EF4-FFF2-40B4-BE49-F238E27FC236}">
                <a16:creationId xmlns:a16="http://schemas.microsoft.com/office/drawing/2014/main" id="{ACCC8EE6-2192-4693-8E88-2FAD443ECF75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3" name="Freeform 5">
            <a:extLst>
              <a:ext uri="{FF2B5EF4-FFF2-40B4-BE49-F238E27FC236}">
                <a16:creationId xmlns:a16="http://schemas.microsoft.com/office/drawing/2014/main" id="{A19C82F2-D82B-4F37-8E80-F0FDB8BA5393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4" name="Freeform 6">
            <a:extLst>
              <a:ext uri="{FF2B5EF4-FFF2-40B4-BE49-F238E27FC236}">
                <a16:creationId xmlns:a16="http://schemas.microsoft.com/office/drawing/2014/main" id="{0EEDC69B-D043-408D-B55D-9091CFF03550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79FFF422-ED5D-40A3-8BEA-475B7CEF127A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id="{962F825F-0115-4251-A8CB-E1C05CB2509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7" name="Freeform 9">
            <a:extLst>
              <a:ext uri="{FF2B5EF4-FFF2-40B4-BE49-F238E27FC236}">
                <a16:creationId xmlns:a16="http://schemas.microsoft.com/office/drawing/2014/main" id="{16ECE9AC-BD0D-4E4E-8B1D-420E5BCDC43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BAFA96FF-DCFD-4F8E-A744-730D6C47228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DC3E61FE-C9E8-4E88-89F2-7357AF40D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E01B78B3-AC04-4DBC-A1E2-C4EC969CC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A6D17546-A713-45CF-B3A4-3CB4BF15CF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sl-SI" altLang="sl-SI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2686BBD-6B64-4533-B73D-838F03508C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sl-SI" altLang="sl-SI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5DC237D5-F7EC-4133-80C8-572B8F223E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9413B94-E614-4463-B5E0-CAE7C087196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ain-flag">
            <a:extLst>
              <a:ext uri="{FF2B5EF4-FFF2-40B4-BE49-F238E27FC236}">
                <a16:creationId xmlns:a16="http://schemas.microsoft.com/office/drawing/2014/main" id="{782F1E22-E31E-4412-B20D-C8EFEA71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C21348F-F777-4014-9B29-6B36880FB8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sl-SI" altLang="sl-SI" sz="11700"/>
              <a:t>ŠPANIJA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6109FEB-E533-480D-A216-42566DB881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605E212-637C-4866-8F43-57CA13C14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POLITIČNA UREDITEV</a:t>
            </a:r>
          </a:p>
        </p:txBody>
      </p:sp>
      <p:graphicFrame>
        <p:nvGraphicFramePr>
          <p:cNvPr id="13315" name="Content Placeholder 13314">
            <a:extLst>
              <a:ext uri="{FF2B5EF4-FFF2-40B4-BE49-F238E27FC236}">
                <a16:creationId xmlns:a16="http://schemas.microsoft.com/office/drawing/2014/main" id="{75DCA1BB-0F10-4157-8FD0-A9846BF2A3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8313" y="1989138"/>
          <a:ext cx="8278812" cy="4383087"/>
        </p:xfrm>
        <a:graphic>
          <a:graphicData uri="http://schemas.openxmlformats.org/drawingml/2006/compatibility">
            <com:legacyDrawing xmlns:com="http://schemas.openxmlformats.org/drawingml/2006/compatibility" spid="_x0000_s1331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15B3F5-5344-46FE-B0F1-312DBC8D0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Uradni jezik: španščina</a:t>
            </a:r>
          </a:p>
          <a:p>
            <a:r>
              <a:rPr lang="sl-SI" altLang="sl-SI"/>
              <a:t>VERA: Skoraj 99% je katolikov</a:t>
            </a:r>
          </a:p>
          <a:p>
            <a:r>
              <a:rPr lang="sl-SI" altLang="sl-SI"/>
              <a:t>Okrog  40 mio. prebivalcev</a:t>
            </a:r>
          </a:p>
          <a:p>
            <a:r>
              <a:rPr lang="sl-SI" altLang="sl-SI"/>
              <a:t>Obvladajo zelo malo tujih jezikov</a:t>
            </a:r>
          </a:p>
          <a:p>
            <a:r>
              <a:rPr lang="sl-SI" altLang="sl-SI"/>
              <a:t>Zelo prijazni, gostoljubni </a:t>
            </a:r>
          </a:p>
          <a:p>
            <a:r>
              <a:rPr lang="sl-SI" altLang="sl-SI"/>
              <a:t>Življenjska doba ženske 79 let.</a:t>
            </a:r>
          </a:p>
          <a:p>
            <a:r>
              <a:rPr lang="sl-SI" altLang="sl-SI"/>
              <a:t>Življenjska doba moških 73 let</a:t>
            </a:r>
          </a:p>
        </p:txBody>
      </p:sp>
      <p:sp>
        <p:nvSpPr>
          <p:cNvPr id="14340" name="WordArt 4">
            <a:extLst>
              <a:ext uri="{FF2B5EF4-FFF2-40B4-BE49-F238E27FC236}">
                <a16:creationId xmlns:a16="http://schemas.microsoft.com/office/drawing/2014/main" id="{E8CA10A0-FF89-43EB-9E9D-FFBB96AF77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465638" cy="1228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PREBIVALSTVO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FCE507FA-44A3-4C05-BCA9-B47D5CA89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549275"/>
            <a:ext cx="310515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BIKOBORBE</a:t>
            </a:r>
          </a:p>
        </p:txBody>
      </p:sp>
      <p:pic>
        <p:nvPicPr>
          <p:cNvPr id="15363" name="Picture 3" descr="bik1">
            <a:extLst>
              <a:ext uri="{FF2B5EF4-FFF2-40B4-BE49-F238E27FC236}">
                <a16:creationId xmlns:a16="http://schemas.microsoft.com/office/drawing/2014/main" id="{B8ACE44A-490C-4C51-964C-38A10B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ik2">
            <a:extLst>
              <a:ext uri="{FF2B5EF4-FFF2-40B4-BE49-F238E27FC236}">
                <a16:creationId xmlns:a16="http://schemas.microsoft.com/office/drawing/2014/main" id="{2D15B219-50D9-4FD5-83E9-AD3595C5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6082">
            <a:off x="3276600" y="3068638"/>
            <a:ext cx="5508625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bik3">
            <a:extLst>
              <a:ext uri="{FF2B5EF4-FFF2-40B4-BE49-F238E27FC236}">
                <a16:creationId xmlns:a16="http://schemas.microsoft.com/office/drawing/2014/main" id="{A4AF0A76-B55E-4A18-9036-FF533ED0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73">
            <a:off x="6011863" y="692150"/>
            <a:ext cx="2808287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ki4">
            <a:extLst>
              <a:ext uri="{FF2B5EF4-FFF2-40B4-BE49-F238E27FC236}">
                <a16:creationId xmlns:a16="http://schemas.microsoft.com/office/drawing/2014/main" id="{FD9E1FDE-59F8-4600-8A87-F604BEA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966">
            <a:off x="468313" y="1773238"/>
            <a:ext cx="446405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palača2">
            <a:extLst>
              <a:ext uri="{FF2B5EF4-FFF2-40B4-BE49-F238E27FC236}">
                <a16:creationId xmlns:a16="http://schemas.microsoft.com/office/drawing/2014/main" id="{A430C2B4-F2FB-4DD1-B773-05BAE1A6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319">
            <a:off x="4657725" y="3497263"/>
            <a:ext cx="4486275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alača1">
            <a:extLst>
              <a:ext uri="{FF2B5EF4-FFF2-40B4-BE49-F238E27FC236}">
                <a16:creationId xmlns:a16="http://schemas.microsoft.com/office/drawing/2014/main" id="{E248FAA3-E370-4B02-8CA0-D68D26E7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46">
            <a:off x="323850" y="3573463"/>
            <a:ext cx="4248150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madrid-hotels-12">
            <a:extLst>
              <a:ext uri="{FF2B5EF4-FFF2-40B4-BE49-F238E27FC236}">
                <a16:creationId xmlns:a16="http://schemas.microsoft.com/office/drawing/2014/main" id="{1B2C397E-8D38-466A-B654-4DC46D1E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275">
            <a:off x="2627313" y="836613"/>
            <a:ext cx="403225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8E403AD2-7209-432E-9727-F854C613D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097212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MADRID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barca">
            <a:extLst>
              <a:ext uri="{FF2B5EF4-FFF2-40B4-BE49-F238E27FC236}">
                <a16:creationId xmlns:a16="http://schemas.microsoft.com/office/drawing/2014/main" id="{973379E6-9F07-40E4-A72C-B4996254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620">
            <a:off x="5148263" y="3716338"/>
            <a:ext cx="3475037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barca2">
            <a:extLst>
              <a:ext uri="{FF2B5EF4-FFF2-40B4-BE49-F238E27FC236}">
                <a16:creationId xmlns:a16="http://schemas.microsoft.com/office/drawing/2014/main" id="{761ECFD0-E802-4AF9-87DF-E5410EFD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3243">
            <a:off x="611188" y="3789363"/>
            <a:ext cx="4284662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barca">
            <a:extLst>
              <a:ext uri="{FF2B5EF4-FFF2-40B4-BE49-F238E27FC236}">
                <a16:creationId xmlns:a16="http://schemas.microsoft.com/office/drawing/2014/main" id="{D613EC3E-0305-46D6-A66C-0EBECBE6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81075"/>
            <a:ext cx="3808413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WordArt 5">
            <a:extLst>
              <a:ext uri="{FF2B5EF4-FFF2-40B4-BE49-F238E27FC236}">
                <a16:creationId xmlns:a16="http://schemas.microsoft.com/office/drawing/2014/main" id="{1B32B94E-B18B-4D16-BB7F-6B2841C5C6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249737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BARCELONA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E7DCDE7-E812-44C7-ADF8-90420B9A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50C4E40-0A0A-4119-9BB0-ABE5F1865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www.google.com</a:t>
            </a:r>
          </a:p>
          <a:p>
            <a:r>
              <a:rPr lang="sl-SI" altLang="sl-SI"/>
              <a:t>http://sl.wikipedia.org/wiki/Glavna_stran</a:t>
            </a:r>
          </a:p>
          <a:p>
            <a:r>
              <a:rPr lang="sl-SI" altLang="sl-SI"/>
              <a:t>Atlas sveta</a:t>
            </a:r>
          </a:p>
        </p:txBody>
      </p:sp>
    </p:spTree>
  </p:cSld>
  <p:clrMapOvr>
    <a:masterClrMapping/>
  </p:clrMapOvr>
  <p:transition spd="slow" advClick="0" advTm="1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>
            <a:extLst>
              <a:ext uri="{FF2B5EF4-FFF2-40B4-BE49-F238E27FC236}">
                <a16:creationId xmlns:a16="http://schemas.microsoft.com/office/drawing/2014/main" id="{6506E9B9-D729-4159-897F-B71165A974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268413"/>
            <a:ext cx="6264275" cy="3890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b="1" kern="10">
                <a:ln w="9525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KON€C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p španija">
            <a:extLst>
              <a:ext uri="{FF2B5EF4-FFF2-40B4-BE49-F238E27FC236}">
                <a16:creationId xmlns:a16="http://schemas.microsoft.com/office/drawing/2014/main" id="{9EC23D72-59FA-4983-9D21-C8468F82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86419972-4D23-403A-AB3B-2C1E08943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609600" indent="-609600"/>
            <a:r>
              <a:rPr lang="sl-SI" altLang="sl-SI">
                <a:solidFill>
                  <a:srgbClr val="0000FF"/>
                </a:solidFill>
              </a:rPr>
              <a:t>Pirenejski polotok</a:t>
            </a:r>
          </a:p>
          <a:p>
            <a:pPr marL="609600" indent="-609600"/>
            <a:r>
              <a:rPr lang="sl-SI" altLang="sl-SI">
                <a:solidFill>
                  <a:srgbClr val="0000FF"/>
                </a:solidFill>
              </a:rPr>
              <a:t>SV- Francija (Pireneji) in Andora</a:t>
            </a:r>
          </a:p>
          <a:p>
            <a:pPr marL="609600" indent="-609600"/>
            <a:r>
              <a:rPr lang="sl-SI" altLang="sl-SI">
                <a:solidFill>
                  <a:srgbClr val="0000FF"/>
                </a:solidFill>
              </a:rPr>
              <a:t>Z- Portugalska</a:t>
            </a:r>
          </a:p>
          <a:p>
            <a:pPr marL="609600" indent="-609600"/>
            <a:r>
              <a:rPr lang="sl-SI" altLang="sl-SI">
                <a:solidFill>
                  <a:srgbClr val="0000FF"/>
                </a:solidFill>
              </a:rPr>
              <a:t>J- Sredozemsko morje</a:t>
            </a:r>
          </a:p>
          <a:p>
            <a:pPr marL="609600" indent="-609600"/>
            <a:r>
              <a:rPr lang="sl-SI" altLang="sl-SI">
                <a:solidFill>
                  <a:srgbClr val="0000FF"/>
                </a:solidFill>
              </a:rPr>
              <a:t>S- Atlantski ocean</a:t>
            </a:r>
          </a:p>
        </p:txBody>
      </p:sp>
      <p:sp>
        <p:nvSpPr>
          <p:cNvPr id="8196" name="WordArt 4">
            <a:extLst>
              <a:ext uri="{FF2B5EF4-FFF2-40B4-BE49-F238E27FC236}">
                <a16:creationId xmlns:a16="http://schemas.microsoft.com/office/drawing/2014/main" id="{CAEC8847-E603-4FA5-9307-B31F86C069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115888"/>
            <a:ext cx="3097213" cy="1484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16"/>
              </a:avLst>
            </a:prstTxWarp>
          </a:bodyPr>
          <a:lstStyle/>
          <a:p>
            <a:pPr algn="ctr"/>
            <a:r>
              <a:rPr lang="sl-SI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LEGA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E0BC66-CCD3-4241-89F3-736890517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A49CAC6-D89F-4DA4-8F42-57F489B27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4" name="Picture 4" descr="map">
            <a:extLst>
              <a:ext uri="{FF2B5EF4-FFF2-40B4-BE49-F238E27FC236}">
                <a16:creationId xmlns:a16="http://schemas.microsoft.com/office/drawing/2014/main" id="{19BFE6DB-5B28-4528-B930-D6C2DC47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6515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Oval 8">
            <a:extLst>
              <a:ext uri="{FF2B5EF4-FFF2-40B4-BE49-F238E27FC236}">
                <a16:creationId xmlns:a16="http://schemas.microsoft.com/office/drawing/2014/main" id="{9380E94E-7F24-47E8-961D-1441925C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1511300" cy="115252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09" name="Oval 9">
            <a:extLst>
              <a:ext uri="{FF2B5EF4-FFF2-40B4-BE49-F238E27FC236}">
                <a16:creationId xmlns:a16="http://schemas.microsoft.com/office/drawing/2014/main" id="{E82C702A-5703-4A11-8398-97CD92F5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1441450" cy="936625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10" name="Oval 10">
            <a:extLst>
              <a:ext uri="{FF2B5EF4-FFF2-40B4-BE49-F238E27FC236}">
                <a16:creationId xmlns:a16="http://schemas.microsoft.com/office/drawing/2014/main" id="{3B2534AD-9576-4815-9F66-1A71AE63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084763"/>
            <a:ext cx="1081087" cy="504825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ain_mountains">
            <a:extLst>
              <a:ext uri="{FF2B5EF4-FFF2-40B4-BE49-F238E27FC236}">
                <a16:creationId xmlns:a16="http://schemas.microsoft.com/office/drawing/2014/main" id="{A7B4F98E-5111-42D9-A7AE-3817D340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4C50F315-E74B-4ADB-BB99-8F13319EB1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0"/>
            <a:ext cx="3313113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POVRŠJE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A151D6A4-E1E4-4E48-B3F3-1E607DA6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KANTABRIJSKO GORSTVO</a:t>
            </a: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A947C96E-F324-4DD1-8AB5-8CA49646C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26035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DDDBB101-9642-466E-BB22-7B0B1B6D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11255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PIRENEJI</a:t>
            </a: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CBE8DE15-C646-482A-A68C-44D8E9253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9925" y="1412875"/>
            <a:ext cx="13684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082C26A1-4EE2-47FF-A0A6-15AA5F3A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484313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IBERSKO GORSTVO</a:t>
            </a:r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83F83AC5-6D52-46E0-8A77-9C24203A4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1773238"/>
            <a:ext cx="9350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A9BDB82C-A1AC-4223-B932-314F9B15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500438"/>
            <a:ext cx="263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KASTILSKO GOROVJE</a:t>
            </a:r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5CB48805-AC1A-4644-A34E-21339D5008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141663"/>
            <a:ext cx="714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CD4E9100-FE79-4025-838F-C89AB408B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56610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B9846467-A997-494F-A35B-7631331751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3938" y="2349500"/>
            <a:ext cx="20161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12539BEC-1365-4803-8B93-DB1300F1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301625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MESETA</a:t>
            </a: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7DFC7397-6C3B-469C-B9F4-27260E63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16426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Arial" panose="020B0604020202020204" pitchFamily="34" charset="0"/>
              </a:rPr>
              <a:t>Betijsko</a:t>
            </a:r>
            <a:r>
              <a:rPr lang="sl-SI" altLang="sl-SI"/>
              <a:t> </a:t>
            </a:r>
            <a:r>
              <a:rPr lang="sl-SI" altLang="sl-SI">
                <a:latin typeface="Arial" panose="020B0604020202020204" pitchFamily="34" charset="0"/>
              </a:rPr>
              <a:t>gorovje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6" grpId="0"/>
      <p:bldP spid="9230" grpId="0"/>
      <p:bldP spid="9238" grpId="0"/>
      <p:bldP spid="9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251D83B-CDF0-4E89-80E2-B6C647FA9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endParaRPr lang="sl-SI" altLang="sl-SI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36E6BCB-8D93-4EE7-863A-6AFD92F6F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/>
              <a:t>Podatki o Španiji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917CA41A-9530-4455-BC24-E49E36D6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61737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Celina: Evropa</a:t>
            </a:r>
            <a:br>
              <a:rPr lang="sl-SI" altLang="sl-SI" sz="2400"/>
            </a:br>
            <a:r>
              <a:rPr lang="sl-SI" altLang="sl-SI" sz="2400"/>
              <a:t>Regija: Južna Evropa</a:t>
            </a:r>
            <a:br>
              <a:rPr lang="sl-SI" altLang="sl-SI" sz="2400"/>
            </a:br>
            <a:r>
              <a:rPr lang="sl-SI" altLang="sl-SI" sz="2400"/>
              <a:t>Površina: 504.782 km</a:t>
            </a:r>
            <a:r>
              <a:rPr lang="sl-SI" altLang="sl-SI" sz="2400" baseline="30000"/>
              <a:t>2</a:t>
            </a:r>
            <a:br>
              <a:rPr lang="sl-SI" altLang="sl-SI" sz="2400"/>
            </a:br>
            <a:r>
              <a:rPr lang="sl-SI" altLang="sl-SI" sz="2400"/>
              <a:t>Kopno: 98,96 % (499.542 km</a:t>
            </a:r>
            <a:r>
              <a:rPr lang="sl-SI" altLang="sl-SI" sz="2400" baseline="30000"/>
              <a:t>2</a:t>
            </a:r>
            <a:r>
              <a:rPr lang="sl-SI" altLang="sl-SI" sz="2400"/>
              <a:t>)</a:t>
            </a:r>
            <a:br>
              <a:rPr lang="sl-SI" altLang="sl-SI" sz="2400"/>
            </a:br>
            <a:r>
              <a:rPr lang="sl-SI" altLang="sl-SI" sz="2400"/>
              <a:t>Vodne površine: 1,04 % (5240 km</a:t>
            </a:r>
            <a:r>
              <a:rPr lang="sl-SI" altLang="sl-SI" sz="2400" baseline="30000"/>
              <a:t>2</a:t>
            </a:r>
            <a:r>
              <a:rPr lang="sl-SI" altLang="sl-SI" sz="2400"/>
              <a:t>) </a:t>
            </a:r>
          </a:p>
          <a:p>
            <a:r>
              <a:rPr lang="sl-SI" altLang="sl-SI" sz="2400"/>
              <a:t>Najvišja točka: </a:t>
            </a:r>
            <a:br>
              <a:rPr lang="sl-SI" altLang="sl-SI" sz="2400"/>
            </a:br>
            <a:r>
              <a:rPr lang="sl-SI" altLang="sl-SI" sz="2400"/>
              <a:t>	- skupno: Teide (Kanarski otoki): 3718 m</a:t>
            </a:r>
            <a:br>
              <a:rPr lang="sl-SI" altLang="sl-SI" sz="2400"/>
            </a:br>
            <a:r>
              <a:rPr lang="sl-SI" altLang="sl-SI" sz="2400"/>
              <a:t>	- celina: Mulhacen: 3477 m </a:t>
            </a:r>
          </a:p>
          <a:p>
            <a:r>
              <a:rPr lang="sl-SI" altLang="sl-SI" sz="2400"/>
              <a:t>Najdaljša reka: Tajo</a:t>
            </a:r>
            <a:br>
              <a:rPr lang="sl-SI" altLang="sl-SI" sz="2400"/>
            </a:br>
            <a:r>
              <a:rPr lang="sl-SI" altLang="sl-SI" sz="2400"/>
              <a:t>Največje jezero: Lago de Sanabria </a:t>
            </a:r>
          </a:p>
        </p:txBody>
      </p:sp>
      <p:pic>
        <p:nvPicPr>
          <p:cNvPr id="23558" name="Picture 6" descr="RioTajo">
            <a:extLst>
              <a:ext uri="{FF2B5EF4-FFF2-40B4-BE49-F238E27FC236}">
                <a16:creationId xmlns:a16="http://schemas.microsoft.com/office/drawing/2014/main" id="{03892A62-3EFA-4AE3-AB9C-804A5D91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83100"/>
            <a:ext cx="3167062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blaki">
            <a:extLst>
              <a:ext uri="{FF2B5EF4-FFF2-40B4-BE49-F238E27FC236}">
                <a16:creationId xmlns:a16="http://schemas.microsoft.com/office/drawing/2014/main" id="{76D4D011-C9AE-4D7B-B776-FD4BD3AD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4">
            <a:extLst>
              <a:ext uri="{FF2B5EF4-FFF2-40B4-BE49-F238E27FC236}">
                <a16:creationId xmlns:a16="http://schemas.microsoft.com/office/drawing/2014/main" id="{6C4E5033-FE4B-4515-A308-896A3E9CFF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981075"/>
            <a:ext cx="3457575" cy="1366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PODNEBJE</a:t>
            </a:r>
          </a:p>
        </p:txBody>
      </p:sp>
      <p:pic>
        <p:nvPicPr>
          <p:cNvPr id="10245" name="Picture 5" descr="madrid">
            <a:extLst>
              <a:ext uri="{FF2B5EF4-FFF2-40B4-BE49-F238E27FC236}">
                <a16:creationId xmlns:a16="http://schemas.microsoft.com/office/drawing/2014/main" id="{50B845E1-9D3B-4508-8E7C-4F3E3631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3995738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arcelona">
            <a:extLst>
              <a:ext uri="{FF2B5EF4-FFF2-40B4-BE49-F238E27FC236}">
                <a16:creationId xmlns:a16="http://schemas.microsoft.com/office/drawing/2014/main" id="{378061A9-54BD-41AB-8CF7-5AE46CA9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3024188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ibraltar">
            <a:extLst>
              <a:ext uri="{FF2B5EF4-FFF2-40B4-BE49-F238E27FC236}">
                <a16:creationId xmlns:a16="http://schemas.microsoft.com/office/drawing/2014/main" id="{A469DE6A-B4D2-45AF-8F43-D1C723FF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38575"/>
            <a:ext cx="308451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acoruna">
            <a:extLst>
              <a:ext uri="{FF2B5EF4-FFF2-40B4-BE49-F238E27FC236}">
                <a16:creationId xmlns:a16="http://schemas.microsoft.com/office/drawing/2014/main" id="{048F9311-7C21-4624-A652-18A8F30E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2388"/>
            <a:ext cx="3132137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F1D050C-CDF3-4012-A737-0A2F1745C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/>
              <a:t>8. gospodarstvo na svetu</a:t>
            </a:r>
            <a:r>
              <a:rPr lang="sl-SI" altLang="sl-SI" sz="2800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močna avtomobilska industrija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izvoz motornih vozil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ladjedelništvo, kemična industrija, jeklarska industrija, tekstilna,ribiška</a:t>
            </a:r>
            <a:r>
              <a:rPr lang="sl-SI" altLang="sl-SI" sz="2800"/>
              <a:t> </a:t>
            </a:r>
            <a:r>
              <a:rPr lang="sl-SI" altLang="sl-SI" sz="2800" b="1"/>
              <a:t>in obutvena industrija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kmetijstvo (agrumi, grozdje in olive, iz teh pridelkov, olivno olje in vino)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turizem</a:t>
            </a:r>
            <a:endParaRPr lang="sl-SI" altLang="sl-SI" sz="2800"/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C3C3CC76-F59E-4038-92C2-ABA3C14FF9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70564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2400" kern="10">
                <a:ln w="9525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GOSPODARSTVO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5A3C6D-36B4-46B6-B0D8-E18352FA0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/>
              <a:t>TURIZEM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7C57990-6956-4BFB-9BDA-0C7F76A2B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Zelo priljubljene so plaže</a:t>
            </a:r>
          </a:p>
          <a:p>
            <a:r>
              <a:rPr lang="sl-SI" altLang="sl-SI"/>
              <a:t>Ponujajo razne vrste športov: vodni (potapljanje, deskanje, plavanje), ekipne (odbojka na mivki, nogomet, rokomet)</a:t>
            </a:r>
          </a:p>
          <a:p>
            <a:r>
              <a:rPr lang="sl-SI" altLang="sl-SI"/>
              <a:t>Mesta: Barcelona, Madrid, Valencia, Sevilla,…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0C048E-DBEE-4A39-8019-88394A88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sl-SI" altLang="sl-SI"/>
              <a:t>UPRAVNA DELITEV</a:t>
            </a:r>
          </a:p>
        </p:txBody>
      </p:sp>
      <p:graphicFrame>
        <p:nvGraphicFramePr>
          <p:cNvPr id="12291" name="Content Placeholder 12290">
            <a:extLst>
              <a:ext uri="{FF2B5EF4-FFF2-40B4-BE49-F238E27FC236}">
                <a16:creationId xmlns:a16="http://schemas.microsoft.com/office/drawing/2014/main" id="{F1975A55-B683-4C6D-A1EE-3996013AC71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ompatibility">
            <com:legacyDrawing xmlns:com="http://schemas.openxmlformats.org/drawingml/2006/compatibility" spid="_x0000_s12291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2291" grpId="0"/>
    </p:bldLst>
  </p:timing>
</p:sld>
</file>

<file path=ppt/theme/theme1.xml><?xml version="1.0" encoding="utf-8"?>
<a:theme xmlns:a="http://schemas.openxmlformats.org/drawingml/2006/main" name="01069058">
  <a:themeElements>
    <a:clrScheme name="01069058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0106905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069058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58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58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58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01069058</Template>
  <TotalTime>0</TotalTime>
  <Words>217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Arial</vt:lpstr>
      <vt:lpstr>01069058</vt:lpstr>
      <vt:lpstr>ŠPANIJA</vt:lpstr>
      <vt:lpstr>PowerPoint Presentation</vt:lpstr>
      <vt:lpstr>PowerPoint Presentation</vt:lpstr>
      <vt:lpstr>PowerPoint Presentation</vt:lpstr>
      <vt:lpstr>Podatki o Španiji</vt:lpstr>
      <vt:lpstr>PowerPoint Presentation</vt:lpstr>
      <vt:lpstr>PowerPoint Presentation</vt:lpstr>
      <vt:lpstr>TURIZEM</vt:lpstr>
      <vt:lpstr>UPRAVNA DELITEV</vt:lpstr>
      <vt:lpstr>POLITIČNA UREDITEV</vt:lpstr>
      <vt:lpstr>PowerPoint Presentation</vt:lpstr>
      <vt:lpstr>PowerPoint Presentation</vt:lpstr>
      <vt:lpstr>PowerPoint Presentation</vt:lpstr>
      <vt:lpstr>PowerPoint Presentation</vt:lpstr>
      <vt:lpstr>VIRI IN LITERATURA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2019-05-31T08:41:07Z</dcterms:created>
  <dcterms:modified xsi:type="dcterms:W3CDTF">2019-05-31T08:41:07Z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