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sldIdLst>
    <p:sldId id="256" r:id="rId2"/>
    <p:sldId id="280" r:id="rId3"/>
    <p:sldId id="274" r:id="rId4"/>
    <p:sldId id="258" r:id="rId5"/>
    <p:sldId id="270" r:id="rId6"/>
    <p:sldId id="282" r:id="rId7"/>
    <p:sldId id="264" r:id="rId8"/>
    <p:sldId id="276" r:id="rId9"/>
    <p:sldId id="278" r:id="rId10"/>
    <p:sldId id="265" r:id="rId11"/>
    <p:sldId id="279" r:id="rId12"/>
    <p:sldId id="266" r:id="rId13"/>
    <p:sldId id="268" r:id="rId14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615" autoAdjust="0"/>
    <p:restoredTop sz="86441" autoAdjust="0"/>
  </p:normalViewPr>
  <p:slideViewPr>
    <p:cSldViewPr>
      <p:cViewPr varScale="1">
        <p:scale>
          <a:sx n="163" d="100"/>
          <a:sy n="163" d="100"/>
        </p:scale>
        <p:origin x="792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0F9CE702-8A3E-475F-9073-948B6C5EC8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0C7AD2CE-4306-4BAC-BD14-1CA6F03037F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813FAE5-E29C-4432-ACBB-9851DA7E9E8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FD5D17C2-4C48-4F19-AD39-1E53558D3A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F6D97F57-2DBC-4E79-A92C-B74E17114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E10F51B4-A45A-4E55-BB49-DB0978CC7B7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5A4835C6-805B-4064-A301-3C7AE4A29F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CAE9E7E-010E-4C0C-A0F7-3732A95030EF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grada stranske slike 1">
            <a:extLst>
              <a:ext uri="{FF2B5EF4-FFF2-40B4-BE49-F238E27FC236}">
                <a16:creationId xmlns:a16="http://schemas.microsoft.com/office/drawing/2014/main" id="{BAD5B704-9EFC-4318-AE53-EAF2A5ADF6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Ograda opomb 2">
            <a:extLst>
              <a:ext uri="{FF2B5EF4-FFF2-40B4-BE49-F238E27FC236}">
                <a16:creationId xmlns:a16="http://schemas.microsoft.com/office/drawing/2014/main" id="{E9A4A56B-D623-4D5D-A6CB-7FA18C54A3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7412" name="Ograda številke diapozitiva 3">
            <a:extLst>
              <a:ext uri="{FF2B5EF4-FFF2-40B4-BE49-F238E27FC236}">
                <a16:creationId xmlns:a16="http://schemas.microsoft.com/office/drawing/2014/main" id="{E97D20F8-D0F6-4729-8E1C-2AA5760E50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CB77B2E-6B7A-4790-BCE5-D5C8B440E97F}" type="slidenum">
              <a:rPr lang="sl-SI" altLang="sl-SI"/>
              <a:pPr/>
              <a:t>1</a:t>
            </a:fld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25C91B8F-10F3-4BFD-BB3A-127C520FA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38797-E7E8-4559-9A5D-8E296F1415B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F8EF1638-4FA7-4580-B53F-A5595D9CC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EE5C099D-49D9-4C42-986B-AE1B1DD3F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7472B-DE34-462B-BE3A-905CF8C1DA7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25952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3FBC9348-BDE6-41CF-B548-4702A28EF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43AD5-41B8-4E27-8C3E-8E9B6581EB6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1ECD776C-C4D1-4E60-85E1-C174287AF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15D7BFFD-01C6-43A8-A959-F1E4A43DA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6423F-8370-4897-A2DD-52E05273D60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62392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11BACE0F-9131-410F-A3F5-62EE4381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14AF2-66AD-4361-ABE9-87B48B28552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A3DE0311-E064-4692-9F1E-930EA55DA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8783F2C0-5D04-42F3-BD48-EA115720D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8F2CBE-9185-46E7-AC09-4C135BD6F52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63914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05227C1B-08F0-4A3D-ADE8-F6375A117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3E985-BDBE-4E29-846D-B3A6D86FE92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3BE7E75C-7DF6-4FC0-959D-07C107D33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A8CF0076-090E-4864-B247-88A3828AA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F3F1A-8E00-43DC-887A-E6A238C9FC2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72176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7BAED1F8-DE8C-46F8-9DD7-4B01A4348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38582-EFE1-4DC7-96C0-5C6689F421B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722A35F3-5414-4B16-9D6B-2A3C4AE0C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2FA08836-1C43-4390-95BD-1CC53EC1A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DEE60-8822-4EAB-88FF-DB1F55C6C34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32150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75968DF8-CB2C-415E-B0C1-D8FEC8361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1A44E-EAD2-4801-A0F2-9A761952AE1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2A4730A3-9979-49EE-A93F-574C5743C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381211E9-99BE-496B-B67F-5028DED31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C8B4D-3765-4654-B017-3F13CBDC843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28591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430C202D-7555-4E69-A80F-4D44316A6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56C19-5B55-4A6D-AE09-E024881F6CA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DA8CD2B5-EAE3-4AED-8F7A-56645D65B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85177711-C82A-4474-8652-6D89BC1D1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94F2C-0682-424F-BFDB-AC50B49FB6A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66296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F381C743-662E-465E-95A7-54CA34B7A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DB8B9-3DA7-40C6-A99A-000F72731BE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21A5E8F3-7103-49BF-B7EC-07B4AEAB8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A99FC656-290C-4428-AA55-181609F5B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496B8-4E4B-4361-8755-D58823BE750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58063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E80B723F-7330-4B22-818C-04B3856BA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2A052-2AA1-4CAD-A66F-0CFFEA8CC8F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CACE808C-D89D-481E-BBB4-B0892974C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AC81E75F-1282-43D8-9195-6F7A38C3C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02466-65D7-4942-921A-1EB5AC51900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65159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8A1C6F82-0650-4C9C-8C1B-0642344E6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0B447-89AB-44FB-BE07-3395AB1AB0C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2C0049E2-1F3A-4C68-B787-81860D86B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FE51F175-EBB5-4805-88B4-F91EE6E5D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D0A6B-31A7-4424-A1DC-FB058130944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70383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66313A95-F463-4960-8A0C-A2DF5F9BF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282D1-B95B-487F-8064-C28E58A3C73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6C51E56B-8A15-44AE-9AA8-30B6D6A01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9A3CEBD2-0322-4FE1-9832-F18077602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82401-CC2A-4F19-9FFB-6AC0DB1F3FB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68029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A2C49195-E35D-44BB-84A6-BBAEFB7487B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CD3AEF96-F00C-4F2D-8AD1-DCBE8CEF79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8C5C8856-15AE-4182-974D-CE0708D02D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F048F3-3280-45EF-92E9-82A04A67BDB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1BD60880-F43B-4829-8E09-0690FA2DB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3A6AE9B2-BFDC-49AC-89FB-50BB66971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5EA6D41-C2A0-4824-8880-A4B72AAC3CEF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B8563CF7-562F-4A6C-BF83-317F76F8A5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B1FD649F-D3C8-4FF1-BFB7-9BC4EAC66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75B215-9486-4AC9-A8A0-F5506C3D3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heel spokes="3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93262C9E-7416-4B8F-BBB9-0C9862170554}"/>
              </a:ext>
            </a:extLst>
          </p:cNvPr>
          <p:cNvSpPr/>
          <p:nvPr/>
        </p:nvSpPr>
        <p:spPr>
          <a:xfrm>
            <a:off x="683568" y="548680"/>
            <a:ext cx="7704856" cy="5693866"/>
          </a:xfrm>
          <a:prstGeom prst="rect">
            <a:avLst/>
          </a:prstGeom>
          <a:solidFill>
            <a:srgbClr val="FFC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dirty="0">
                <a:solidFill>
                  <a:srgbClr val="FF0000"/>
                </a:solidFill>
                <a:latin typeface="Comic Sans MS" pitchFamily="66" charset="0"/>
                <a:cs typeface="+mn-cs"/>
              </a:rPr>
              <a:t> </a:t>
            </a:r>
            <a:r>
              <a:rPr lang="sl-SI" sz="2800" dirty="0">
                <a:solidFill>
                  <a:srgbClr val="002060"/>
                </a:solidFill>
                <a:latin typeface="Comic Sans MS" pitchFamily="66" charset="0"/>
                <a:cs typeface="+mn-cs"/>
              </a:rPr>
              <a:t>Barcelona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2800" dirty="0">
              <a:solidFill>
                <a:srgbClr val="FF0000"/>
              </a:solidFill>
              <a:latin typeface="Comic Sans MS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2800" dirty="0">
              <a:solidFill>
                <a:srgbClr val="FF000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dirty="0">
                <a:latin typeface="Comic Sans MS" pitchFamily="66" charset="0"/>
                <a:cs typeface="+mn-cs"/>
              </a:rPr>
              <a:t>Katalonska Barcelona, ki leži ob morju, je prestolnica šest milijonskega naroda, mnogi menijo, da je s očarljivostjo dosegla (sicer neuradni) status glavnega mesta Španije.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2800" dirty="0"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dirty="0">
                <a:latin typeface="Comic Sans MS" pitchFamily="66" charset="0"/>
                <a:cs typeface="+mn-cs"/>
              </a:rPr>
              <a:t>NAJVEČJE ZNAMENITOSTI: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800" dirty="0">
                <a:latin typeface="Comic Sans MS" pitchFamily="66" charset="0"/>
                <a:cs typeface="+mn-cs"/>
              </a:rPr>
              <a:t> Gotska četrt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800" dirty="0">
                <a:latin typeface="Comic Sans MS" pitchFamily="66" charset="0"/>
                <a:cs typeface="+mn-cs"/>
              </a:rPr>
              <a:t> Hiša koničastih stolpov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800" dirty="0">
                <a:latin typeface="Comic Sans MS" pitchFamily="66" charset="0"/>
                <a:cs typeface="+mn-cs"/>
              </a:rPr>
              <a:t> Barcelonski muzej sodobne umetnosti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800" dirty="0">
                <a:latin typeface="Comic Sans MS" pitchFamily="66" charset="0"/>
                <a:cs typeface="+mn-cs"/>
              </a:rPr>
              <a:t> Picassov muzej</a:t>
            </a:r>
          </a:p>
        </p:txBody>
      </p:sp>
    </p:spTree>
  </p:cSld>
  <p:clrMapOvr>
    <a:masterClrMapping/>
  </p:clrMapOvr>
  <p:transition>
    <p:split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33815A-1FE0-4C71-8A44-950B7A99C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700673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zoom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E4B66A11-3B0A-4D12-A579-C1F912A5F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CC2CB46D-322C-40BF-A637-A50FEEE43C0F}"/>
              </a:ext>
            </a:extLst>
          </p:cNvPr>
          <p:cNvSpPr/>
          <p:nvPr/>
        </p:nvSpPr>
        <p:spPr>
          <a:xfrm>
            <a:off x="539552" y="332656"/>
            <a:ext cx="7776864" cy="550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dirty="0">
                <a:solidFill>
                  <a:srgbClr val="FF0000"/>
                </a:solidFill>
                <a:latin typeface="Comic Sans MS" pitchFamily="66" charset="0"/>
                <a:cs typeface="+mn-cs"/>
              </a:rPr>
              <a:t>OSNOVNI PODATKI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3600" dirty="0">
              <a:solidFill>
                <a:srgbClr val="FF000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600" dirty="0">
                <a:latin typeface="Comic Sans MS" pitchFamily="66" charset="0"/>
                <a:cs typeface="+mn-cs"/>
              </a:rPr>
              <a:t>Uradno ime:  Kraljevina Španija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600" dirty="0">
                <a:latin typeface="Comic Sans MS" pitchFamily="66" charset="0"/>
                <a:cs typeface="+mn-cs"/>
              </a:rPr>
              <a:t>Glavno mesto:  Madrid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600" dirty="0">
                <a:latin typeface="Comic Sans MS" pitchFamily="66" charset="0"/>
                <a:cs typeface="+mn-cs"/>
              </a:rPr>
              <a:t>Velikost :  504 782 km2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600" dirty="0">
                <a:latin typeface="Comic Sans MS" pitchFamily="66" charset="0"/>
                <a:cs typeface="+mn-cs"/>
              </a:rPr>
              <a:t>Število prebivalstva :  43.197.684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600" dirty="0">
                <a:latin typeface="Comic Sans MS" pitchFamily="66" charset="0"/>
                <a:cs typeface="+mn-cs"/>
              </a:rPr>
              <a:t>Valuta:  evro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600" dirty="0">
                <a:latin typeface="Comic Sans MS" pitchFamily="66" charset="0"/>
                <a:cs typeface="+mn-cs"/>
              </a:rPr>
              <a:t>Jezik:  španščina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600" dirty="0">
                <a:latin typeface="Comic Sans MS" pitchFamily="66" charset="0"/>
                <a:cs typeface="+mn-cs"/>
              </a:rPr>
              <a:t>Najvišji vrh:  Pico de </a:t>
            </a:r>
            <a:r>
              <a:rPr lang="sl-SI" sz="3600" dirty="0" err="1">
                <a:latin typeface="Comic Sans MS" pitchFamily="66" charset="0"/>
                <a:cs typeface="+mn-cs"/>
              </a:rPr>
              <a:t>Teide</a:t>
            </a:r>
            <a:r>
              <a:rPr lang="sl-SI" sz="3600" dirty="0">
                <a:latin typeface="Comic Sans MS" pitchFamily="66" charset="0"/>
                <a:cs typeface="+mn-cs"/>
              </a:rPr>
              <a:t>, 3707m</a:t>
            </a:r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50D32904-FECE-476D-9A43-A93A6090D6BC}"/>
              </a:ext>
            </a:extLst>
          </p:cNvPr>
          <p:cNvSpPr/>
          <p:nvPr/>
        </p:nvSpPr>
        <p:spPr>
          <a:xfrm>
            <a:off x="1043608" y="404664"/>
            <a:ext cx="6246440" cy="30469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200" b="1" dirty="0">
                <a:solidFill>
                  <a:srgbClr val="FF0000"/>
                </a:solidFill>
                <a:latin typeface="Comic Sans MS" pitchFamily="66" charset="0"/>
                <a:cs typeface="+mn-cs"/>
              </a:rPr>
              <a:t>LEGA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2000" b="1" dirty="0">
              <a:solidFill>
                <a:srgbClr val="FF000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000" dirty="0">
                <a:latin typeface="Comic Sans MS" pitchFamily="66" charset="0"/>
                <a:cs typeface="+mn-cs"/>
              </a:rPr>
              <a:t>Španija je obmorska država in leži na jugozahodu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 dirty="0">
                <a:latin typeface="Comic Sans MS" pitchFamily="66" charset="0"/>
                <a:cs typeface="+mn-cs"/>
              </a:rPr>
              <a:t>  Evrope, na Iberskem polotoku, ki si ga deli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 dirty="0">
                <a:latin typeface="Comic Sans MS" pitchFamily="66" charset="0"/>
                <a:cs typeface="+mn-cs"/>
              </a:rPr>
              <a:t>  z Portugalsko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000" dirty="0">
                <a:latin typeface="Comic Sans MS" pitchFamily="66" charset="0"/>
                <a:cs typeface="+mn-cs"/>
              </a:rPr>
              <a:t>meji z Francijo in državico Andoro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000" dirty="0">
                <a:latin typeface="Comic Sans MS" pitchFamily="66" charset="0"/>
                <a:cs typeface="+mn-cs"/>
              </a:rPr>
              <a:t>Španija vključuje Balearske in Kanarske otoke ter mesti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 dirty="0">
                <a:latin typeface="Comic Sans MS" pitchFamily="66" charset="0"/>
                <a:cs typeface="+mn-cs"/>
              </a:rPr>
              <a:t>  Ceuta in </a:t>
            </a:r>
            <a:r>
              <a:rPr lang="sl-SI" sz="2000" dirty="0" err="1">
                <a:latin typeface="Comic Sans MS" pitchFamily="66" charset="0"/>
                <a:cs typeface="+mn-cs"/>
              </a:rPr>
              <a:t>Melilla</a:t>
            </a:r>
            <a:r>
              <a:rPr lang="sl-SI" sz="2000" dirty="0">
                <a:latin typeface="Comic Sans MS" pitchFamily="66" charset="0"/>
                <a:cs typeface="+mn-cs"/>
              </a:rPr>
              <a:t> v severni Afriki.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C4FCFEEB-9CB5-48F1-9E36-23B940B32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717032"/>
            <a:ext cx="3672408" cy="275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AEDC506E-ADF2-47C4-B544-102A1A749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080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4EF23723-D303-40D1-AA57-65E8FFC0F4CD}"/>
              </a:ext>
            </a:extLst>
          </p:cNvPr>
          <p:cNvSpPr/>
          <p:nvPr/>
        </p:nvSpPr>
        <p:spPr>
          <a:xfrm>
            <a:off x="827584" y="404664"/>
            <a:ext cx="7632848" cy="47705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ZNAČILNOSTI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 b="1" dirty="0" err="1">
                <a:latin typeface="Comic Sans MS" pitchFamily="66" charset="0"/>
                <a:cs typeface="+mn-cs"/>
              </a:rPr>
              <a:t>Flamenco</a:t>
            </a:r>
            <a:r>
              <a:rPr lang="sl-SI" sz="2000" b="1" dirty="0">
                <a:latin typeface="Comic Sans MS" pitchFamily="66" charset="0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2000" b="1" dirty="0"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br>
              <a:rPr lang="sl-SI" sz="2000" dirty="0">
                <a:latin typeface="Comic Sans MS" pitchFamily="66" charset="0"/>
                <a:cs typeface="+mn-cs"/>
              </a:rPr>
            </a:br>
            <a:r>
              <a:rPr lang="sl-SI" sz="2000" dirty="0">
                <a:latin typeface="Comic Sans MS" pitchFamily="66" charset="0"/>
                <a:cs typeface="+mn-cs"/>
              </a:rPr>
              <a:t>To je slavni Španski ples. Ena izmed glavnih značilnosti Španije. Španske plesalke si oblečejo prelepe pisane obleke-narodno nošo. Najbolj pogoste so rdeče, modre in bele. Nekatere pa so seveda tudi pisane. Pri plesu uporabljajo tudi pahljače.  Ples privablja mnoge tujce in tudi domačine. Ob plesu </a:t>
            </a:r>
            <a:r>
              <a:rPr lang="sl-SI" sz="2000" dirty="0" err="1">
                <a:latin typeface="Comic Sans MS" pitchFamily="66" charset="0"/>
                <a:cs typeface="+mn-cs"/>
              </a:rPr>
              <a:t>ponavadi</a:t>
            </a:r>
            <a:r>
              <a:rPr lang="sl-SI" sz="2000" dirty="0">
                <a:latin typeface="Comic Sans MS" pitchFamily="66" charset="0"/>
                <a:cs typeface="+mn-cs"/>
              </a:rPr>
              <a:t> postrežejo z alkoholno pijačo </a:t>
            </a:r>
            <a:r>
              <a:rPr lang="sl-SI" sz="2000" dirty="0" err="1">
                <a:latin typeface="Comic Sans MS" pitchFamily="66" charset="0"/>
                <a:cs typeface="+mn-cs"/>
              </a:rPr>
              <a:t>Sangrio</a:t>
            </a:r>
            <a:r>
              <a:rPr lang="sl-SI" sz="2000" dirty="0">
                <a:latin typeface="Comic Sans MS" pitchFamily="66" charset="0"/>
                <a:cs typeface="+mn-cs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br>
              <a:rPr lang="sl-SI" sz="2000" dirty="0">
                <a:latin typeface="Comic Sans MS" pitchFamily="66" charset="0"/>
                <a:cs typeface="+mn-cs"/>
              </a:rPr>
            </a:br>
            <a:br>
              <a:rPr lang="sl-SI" sz="2000" dirty="0">
                <a:latin typeface="Comic Sans MS" pitchFamily="66" charset="0"/>
                <a:cs typeface="+mn-cs"/>
              </a:rPr>
            </a:br>
            <a:br>
              <a:rPr lang="sl-SI" sz="1600" dirty="0">
                <a:latin typeface="+mn-lt"/>
                <a:cs typeface="+mn-cs"/>
              </a:rPr>
            </a:br>
            <a:br>
              <a:rPr lang="sl-SI" sz="1600" dirty="0">
                <a:latin typeface="+mn-lt"/>
                <a:cs typeface="+mn-cs"/>
              </a:rPr>
            </a:br>
            <a:br>
              <a:rPr lang="sl-SI" sz="1600" dirty="0">
                <a:latin typeface="+mn-lt"/>
                <a:cs typeface="+mn-cs"/>
              </a:rPr>
            </a:br>
            <a:endParaRPr lang="sl-SI" sz="1600" dirty="0">
              <a:latin typeface="Comic Sans MS" pitchFamily="66" charset="0"/>
              <a:cs typeface="+mn-cs"/>
            </a:endParaRPr>
          </a:p>
        </p:txBody>
      </p:sp>
      <p:pic>
        <p:nvPicPr>
          <p:cNvPr id="6149" name="Picture 2" descr="http://t1.gstatic.com/images?q=tbn:ANd9GcTwy1tIgTyDiKws5JCTLYccJLeXR7TcKuBwtzvqMWsIeMtqv61-">
            <a:extLst>
              <a:ext uri="{FF2B5EF4-FFF2-40B4-BE49-F238E27FC236}">
                <a16:creationId xmlns:a16="http://schemas.microsoft.com/office/drawing/2014/main" id="{E97F49E6-B310-4828-8CE3-CC136354B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573463"/>
            <a:ext cx="18764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69CB0718-16FD-4388-9D85-9E6DD83E0A1B}"/>
              </a:ext>
            </a:extLst>
          </p:cNvPr>
          <p:cNvSpPr/>
          <p:nvPr/>
        </p:nvSpPr>
        <p:spPr>
          <a:xfrm>
            <a:off x="1187624" y="692696"/>
            <a:ext cx="6912768" cy="440120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2800" b="1" dirty="0">
              <a:solidFill>
                <a:schemeClr val="tx1"/>
              </a:solidFill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b="1" dirty="0">
                <a:solidFill>
                  <a:schemeClr val="tx1"/>
                </a:solidFill>
                <a:latin typeface="Comic Sans MS" pitchFamily="66" charset="0"/>
              </a:rPr>
              <a:t> Bikoborbe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br>
              <a:rPr lang="sl-SI" sz="2800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sl-SI" sz="2800" dirty="0">
                <a:solidFill>
                  <a:schemeClr val="tx1"/>
                </a:solidFill>
                <a:latin typeface="Comic Sans MS" pitchFamily="66" charset="0"/>
              </a:rPr>
              <a:t>To je star španski običaj. Bika spustijo na prizorišče. Potem ga začnejo izzivati z rdečo barvo in drugimi tehnikami. Publika naj bi se ob tem zabavala. Na koncu bika ubijejo. A zadnje čase več in več ljudi zahteva da te običaje prekinejo zaradi mučenja živali.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6668AC80-12A5-408F-BE2B-FBB97AAF2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3BD919FF-B84F-4785-A8D5-5C4B435646C4}"/>
              </a:ext>
            </a:extLst>
          </p:cNvPr>
          <p:cNvSpPr/>
          <p:nvPr/>
        </p:nvSpPr>
        <p:spPr>
          <a:xfrm>
            <a:off x="467544" y="332656"/>
            <a:ext cx="7992888" cy="5909310"/>
          </a:xfrm>
          <a:prstGeom prst="rect">
            <a:avLst/>
          </a:prstGeom>
          <a:solidFill>
            <a:srgbClr val="92D05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i="1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6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sl-SI" sz="3600" dirty="0">
                <a:solidFill>
                  <a:srgbClr val="FF0000"/>
                </a:solidFill>
                <a:latin typeface="Comic Sans MS" pitchFamily="66" charset="0"/>
                <a:cs typeface="+mn-cs"/>
              </a:rPr>
              <a:t>Turizem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600" dirty="0">
                <a:latin typeface="Comic Sans MS" pitchFamily="66" charset="0"/>
                <a:cs typeface="+mn-cs"/>
              </a:rPr>
              <a:t>Kilometri španske obale vsako leto privabijo veliko turistov, saj ponuja različne vrste rekreacij: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3600" dirty="0"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600" dirty="0">
                <a:latin typeface="Comic Sans MS" pitchFamily="66" charset="0"/>
                <a:cs typeface="+mn-cs"/>
              </a:rPr>
              <a:t>VODNI ŠPORTI: potapljanje, deskanje, plavanje,…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3600" dirty="0"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dirty="0">
                <a:latin typeface="Comic Sans MS" pitchFamily="66" charset="0"/>
                <a:cs typeface="+mn-cs"/>
              </a:rPr>
              <a:t>EKIPNE ŠPORTE: odbojka na mivki, rokomet, nogomet...</a:t>
            </a:r>
            <a:endParaRPr lang="sl-SI" sz="3600" dirty="0"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ransition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7B1992C3-AC4E-4A87-A0DF-4862BE951646}"/>
              </a:ext>
            </a:extLst>
          </p:cNvPr>
          <p:cNvSpPr/>
          <p:nvPr/>
        </p:nvSpPr>
        <p:spPr>
          <a:xfrm>
            <a:off x="323528" y="0"/>
            <a:ext cx="8046640" cy="69249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200" dirty="0">
                <a:solidFill>
                  <a:srgbClr val="FF0000"/>
                </a:solidFill>
                <a:latin typeface="Comic Sans MS" pitchFamily="66" charset="0"/>
                <a:cs typeface="+mn-cs"/>
              </a:rPr>
              <a:t> MADRID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2000" dirty="0">
              <a:solidFill>
                <a:srgbClr val="FF0000"/>
              </a:solidFill>
              <a:latin typeface="Comic Sans MS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2800" dirty="0">
              <a:solidFill>
                <a:srgbClr val="FF000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dirty="0">
                <a:latin typeface="Comic Sans MS" pitchFamily="66" charset="0"/>
                <a:cs typeface="+mn-cs"/>
              </a:rPr>
              <a:t>Madrid je največje in glavno mesto Španije. Leži na obširni ravnini sredi države. Že od </a:t>
            </a:r>
            <a:r>
              <a:rPr lang="sl-SI" sz="2800" dirty="0" err="1">
                <a:latin typeface="Comic Sans MS" pitchFamily="66" charset="0"/>
                <a:cs typeface="+mn-cs"/>
              </a:rPr>
              <a:t>16.stoletja</a:t>
            </a:r>
            <a:r>
              <a:rPr lang="sl-SI" sz="2800" dirty="0">
                <a:latin typeface="Comic Sans MS" pitchFamily="66" charset="0"/>
                <a:cs typeface="+mn-cs"/>
              </a:rPr>
              <a:t> dalje je prestolnica Španije. V tem času je postalo pomembno trgovsko in industrijsko središče.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dirty="0">
                <a:latin typeface="Comic Sans MS" pitchFamily="66" charset="0"/>
                <a:cs typeface="+mn-cs"/>
              </a:rPr>
              <a:t>NAJVEČJE ZNAMENITOSTI: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800" dirty="0">
                <a:latin typeface="Comic Sans MS" pitchFamily="66" charset="0"/>
                <a:cs typeface="+mn-cs"/>
              </a:rPr>
              <a:t> Center umetnosti </a:t>
            </a:r>
            <a:r>
              <a:rPr lang="sl-SI" sz="2800" dirty="0" err="1">
                <a:latin typeface="Comic Sans MS" pitchFamily="66" charset="0"/>
                <a:cs typeface="+mn-cs"/>
              </a:rPr>
              <a:t>Reina</a:t>
            </a:r>
            <a:r>
              <a:rPr lang="sl-SI" sz="2800" dirty="0">
                <a:latin typeface="Comic Sans MS" pitchFamily="66" charset="0"/>
                <a:cs typeface="+mn-cs"/>
              </a:rPr>
              <a:t> </a:t>
            </a:r>
            <a:r>
              <a:rPr lang="sl-SI" sz="2800" dirty="0" err="1">
                <a:latin typeface="Comic Sans MS" pitchFamily="66" charset="0"/>
                <a:cs typeface="+mn-cs"/>
              </a:rPr>
              <a:t>Sofia</a:t>
            </a:r>
            <a:endParaRPr lang="sl-SI" sz="2800" dirty="0"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800" dirty="0">
                <a:latin typeface="Comic Sans MS" pitchFamily="66" charset="0"/>
                <a:cs typeface="+mn-cs"/>
              </a:rPr>
              <a:t> Muzej </a:t>
            </a:r>
            <a:r>
              <a:rPr lang="sl-SI" sz="2800" dirty="0" err="1">
                <a:latin typeface="Comic Sans MS" pitchFamily="66" charset="0"/>
                <a:cs typeface="+mn-cs"/>
              </a:rPr>
              <a:t>Prado</a:t>
            </a:r>
            <a:endParaRPr lang="sl-SI" sz="2800" dirty="0"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800" dirty="0">
                <a:latin typeface="Comic Sans MS" pitchFamily="66" charset="0"/>
                <a:cs typeface="+mn-cs"/>
              </a:rPr>
              <a:t> Palača </a:t>
            </a:r>
            <a:r>
              <a:rPr lang="sl-SI" sz="2800" dirty="0" err="1">
                <a:latin typeface="Comic Sans MS" pitchFamily="66" charset="0"/>
                <a:cs typeface="+mn-cs"/>
              </a:rPr>
              <a:t>Villahermosa</a:t>
            </a:r>
            <a:endParaRPr lang="sl-SI" sz="2800" dirty="0"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800" dirty="0">
                <a:latin typeface="Comic Sans MS" pitchFamily="66" charset="0"/>
                <a:cs typeface="+mn-cs"/>
              </a:rPr>
              <a:t> Kraljevska akademija Lepih umetnosti San </a:t>
            </a:r>
            <a:r>
              <a:rPr lang="sl-SI" sz="2800" dirty="0" err="1">
                <a:latin typeface="Comic Sans MS" pitchFamily="66" charset="0"/>
                <a:cs typeface="+mn-cs"/>
              </a:rPr>
              <a:t>Fernando</a:t>
            </a:r>
            <a:endParaRPr lang="sl-SI" sz="2800" dirty="0"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800" dirty="0">
                <a:latin typeface="Comic Sans MS" pitchFamily="66" charset="0"/>
                <a:cs typeface="+mn-cs"/>
              </a:rPr>
              <a:t> Kraljevska palača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800" dirty="0">
                <a:latin typeface="Comic Sans MS" pitchFamily="66" charset="0"/>
                <a:cs typeface="+mn-cs"/>
              </a:rPr>
              <a:t> Muzeji in galerije</a:t>
            </a:r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</Words>
  <Application>Microsoft Office PowerPoint</Application>
  <PresentationFormat>On-screen Show (4:3)</PresentationFormat>
  <Paragraphs>56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Comic Sans MS</vt:lpstr>
      <vt:lpstr>Officeova 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2019-05-31T08:41:07Z</dcterms:created>
  <dcterms:modified xsi:type="dcterms:W3CDTF">2019-05-31T08:41:07Z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