
<file path=[Content_Types].xml><?xml version="1.0" encoding="utf-8"?>
<Types xmlns="http://schemas.openxmlformats.org/package/2006/content-types">
  <Default Extension="jpeg" ContentType="image/jpe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1" r:id="rId1"/>
  </p:sldMasterIdLst>
  <p:sldIdLst>
    <p:sldId id="256" r:id="rId2"/>
    <p:sldId id="257" r:id="rId3"/>
    <p:sldId id="259" r:id="rId4"/>
    <p:sldId id="260" r:id="rId5"/>
    <p:sldId id="261" r:id="rId6"/>
    <p:sldId id="262" r:id="rId7"/>
    <p:sldId id="275" r:id="rId8"/>
    <p:sldId id="276" r:id="rId9"/>
    <p:sldId id="277" r:id="rId10"/>
  </p:sldIdLst>
  <p:sldSz cx="9144000" cy="6858000" type="screen4x3"/>
  <p:notesSz cx="6858000" cy="9144000"/>
  <p:defaultTextStyle>
    <a:defPPr>
      <a:defRPr lang="sl-SI"/>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942"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p:spPr>
        <p:txBody>
          <a:bodyPr/>
          <a:lstStyle/>
          <a:p>
            <a:r>
              <a:rPr lang="sl-SI"/>
              <a:t>Kliknite, če želite urediti slog naslova matrice</a:t>
            </a:r>
          </a:p>
        </p:txBody>
      </p:sp>
      <p:sp>
        <p:nvSpPr>
          <p:cNvPr id="3" name="Podnaslov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l-SI"/>
              <a:t>Kliknite, če želite urediti slog podnaslova matrice</a:t>
            </a:r>
          </a:p>
        </p:txBody>
      </p:sp>
      <p:sp>
        <p:nvSpPr>
          <p:cNvPr id="4" name="Rectangle 4">
            <a:extLst>
              <a:ext uri="{FF2B5EF4-FFF2-40B4-BE49-F238E27FC236}">
                <a16:creationId xmlns:a16="http://schemas.microsoft.com/office/drawing/2014/main" id="{89BAF590-4A2C-43EA-8C44-53CABD030BD3}"/>
              </a:ext>
            </a:extLst>
          </p:cNvPr>
          <p:cNvSpPr>
            <a:spLocks noGrp="1" noChangeArrowheads="1"/>
          </p:cNvSpPr>
          <p:nvPr>
            <p:ph type="dt" sz="half" idx="10"/>
          </p:nvPr>
        </p:nvSpPr>
        <p:spPr>
          <a:ln/>
        </p:spPr>
        <p:txBody>
          <a:bodyPr/>
          <a:lstStyle>
            <a:lvl1pPr>
              <a:defRPr/>
            </a:lvl1pPr>
          </a:lstStyle>
          <a:p>
            <a:pPr>
              <a:defRPr/>
            </a:pPr>
            <a:endParaRPr lang="sl-SI"/>
          </a:p>
        </p:txBody>
      </p:sp>
      <p:sp>
        <p:nvSpPr>
          <p:cNvPr id="5" name="Rectangle 5">
            <a:extLst>
              <a:ext uri="{FF2B5EF4-FFF2-40B4-BE49-F238E27FC236}">
                <a16:creationId xmlns:a16="http://schemas.microsoft.com/office/drawing/2014/main" id="{15BA0D85-46F8-4CFA-A8A6-3A1D3279B924}"/>
              </a:ext>
            </a:extLst>
          </p:cNvPr>
          <p:cNvSpPr>
            <a:spLocks noGrp="1" noChangeArrowheads="1"/>
          </p:cNvSpPr>
          <p:nvPr>
            <p:ph type="ftr" sz="quarter" idx="11"/>
          </p:nvPr>
        </p:nvSpPr>
        <p:spPr>
          <a:ln/>
        </p:spPr>
        <p:txBody>
          <a:bodyPr/>
          <a:lstStyle>
            <a:lvl1pPr>
              <a:defRPr/>
            </a:lvl1pPr>
          </a:lstStyle>
          <a:p>
            <a:pPr>
              <a:defRPr/>
            </a:pPr>
            <a:endParaRPr lang="sl-SI"/>
          </a:p>
        </p:txBody>
      </p:sp>
      <p:sp>
        <p:nvSpPr>
          <p:cNvPr id="6" name="Rectangle 6">
            <a:extLst>
              <a:ext uri="{FF2B5EF4-FFF2-40B4-BE49-F238E27FC236}">
                <a16:creationId xmlns:a16="http://schemas.microsoft.com/office/drawing/2014/main" id="{F039CB98-3BF0-4CA5-83F8-9CAED0E791B4}"/>
              </a:ext>
            </a:extLst>
          </p:cNvPr>
          <p:cNvSpPr>
            <a:spLocks noGrp="1" noChangeArrowheads="1"/>
          </p:cNvSpPr>
          <p:nvPr>
            <p:ph type="sldNum" sz="quarter" idx="12"/>
          </p:nvPr>
        </p:nvSpPr>
        <p:spPr>
          <a:ln/>
        </p:spPr>
        <p:txBody>
          <a:bodyPr/>
          <a:lstStyle>
            <a:lvl1pPr>
              <a:defRPr/>
            </a:lvl1pPr>
          </a:lstStyle>
          <a:p>
            <a:fld id="{D425EB16-2A8E-40BB-9B92-8D919749F3E4}" type="slidenum">
              <a:rPr lang="sl-SI" altLang="sl-SI"/>
              <a:pPr/>
              <a:t>‹#›</a:t>
            </a:fld>
            <a:endParaRPr lang="sl-SI" altLang="sl-SI"/>
          </a:p>
        </p:txBody>
      </p:sp>
    </p:spTree>
    <p:extLst>
      <p:ext uri="{BB962C8B-B14F-4D97-AF65-F5344CB8AC3E}">
        <p14:creationId xmlns:p14="http://schemas.microsoft.com/office/powerpoint/2010/main" val="28658736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p>
        </p:txBody>
      </p:sp>
      <p:sp>
        <p:nvSpPr>
          <p:cNvPr id="3" name="Ograda navpičnega besedila 2"/>
          <p:cNvSpPr>
            <a:spLocks noGrp="1"/>
          </p:cNvSpPr>
          <p:nvPr>
            <p:ph type="body" orient="vert" idx="1"/>
          </p:nvPr>
        </p:nvSpPr>
        <p:spPr/>
        <p:txBody>
          <a:bodyPr vert="eaVert"/>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Rectangle 4">
            <a:extLst>
              <a:ext uri="{FF2B5EF4-FFF2-40B4-BE49-F238E27FC236}">
                <a16:creationId xmlns:a16="http://schemas.microsoft.com/office/drawing/2014/main" id="{AF22FF77-B9D0-4BE2-90AE-E0B69D29FEEA}"/>
              </a:ext>
            </a:extLst>
          </p:cNvPr>
          <p:cNvSpPr>
            <a:spLocks noGrp="1" noChangeArrowheads="1"/>
          </p:cNvSpPr>
          <p:nvPr>
            <p:ph type="dt" sz="half" idx="10"/>
          </p:nvPr>
        </p:nvSpPr>
        <p:spPr>
          <a:ln/>
        </p:spPr>
        <p:txBody>
          <a:bodyPr/>
          <a:lstStyle>
            <a:lvl1pPr>
              <a:defRPr/>
            </a:lvl1pPr>
          </a:lstStyle>
          <a:p>
            <a:pPr>
              <a:defRPr/>
            </a:pPr>
            <a:endParaRPr lang="sl-SI"/>
          </a:p>
        </p:txBody>
      </p:sp>
      <p:sp>
        <p:nvSpPr>
          <p:cNvPr id="5" name="Rectangle 5">
            <a:extLst>
              <a:ext uri="{FF2B5EF4-FFF2-40B4-BE49-F238E27FC236}">
                <a16:creationId xmlns:a16="http://schemas.microsoft.com/office/drawing/2014/main" id="{B194E7E9-4AC6-4CB7-9516-A13742A6183B}"/>
              </a:ext>
            </a:extLst>
          </p:cNvPr>
          <p:cNvSpPr>
            <a:spLocks noGrp="1" noChangeArrowheads="1"/>
          </p:cNvSpPr>
          <p:nvPr>
            <p:ph type="ftr" sz="quarter" idx="11"/>
          </p:nvPr>
        </p:nvSpPr>
        <p:spPr>
          <a:ln/>
        </p:spPr>
        <p:txBody>
          <a:bodyPr/>
          <a:lstStyle>
            <a:lvl1pPr>
              <a:defRPr/>
            </a:lvl1pPr>
          </a:lstStyle>
          <a:p>
            <a:pPr>
              <a:defRPr/>
            </a:pPr>
            <a:endParaRPr lang="sl-SI"/>
          </a:p>
        </p:txBody>
      </p:sp>
      <p:sp>
        <p:nvSpPr>
          <p:cNvPr id="6" name="Rectangle 6">
            <a:extLst>
              <a:ext uri="{FF2B5EF4-FFF2-40B4-BE49-F238E27FC236}">
                <a16:creationId xmlns:a16="http://schemas.microsoft.com/office/drawing/2014/main" id="{68D70681-1241-421A-BFBE-34C476CECFDB}"/>
              </a:ext>
            </a:extLst>
          </p:cNvPr>
          <p:cNvSpPr>
            <a:spLocks noGrp="1" noChangeArrowheads="1"/>
          </p:cNvSpPr>
          <p:nvPr>
            <p:ph type="sldNum" sz="quarter" idx="12"/>
          </p:nvPr>
        </p:nvSpPr>
        <p:spPr>
          <a:ln/>
        </p:spPr>
        <p:txBody>
          <a:bodyPr/>
          <a:lstStyle>
            <a:lvl1pPr>
              <a:defRPr/>
            </a:lvl1pPr>
          </a:lstStyle>
          <a:p>
            <a:fld id="{D00FC976-A80B-4AE1-B026-D862C36A698C}" type="slidenum">
              <a:rPr lang="sl-SI" altLang="sl-SI"/>
              <a:pPr/>
              <a:t>‹#›</a:t>
            </a:fld>
            <a:endParaRPr lang="sl-SI" altLang="sl-SI"/>
          </a:p>
        </p:txBody>
      </p:sp>
    </p:spTree>
    <p:extLst>
      <p:ext uri="{BB962C8B-B14F-4D97-AF65-F5344CB8AC3E}">
        <p14:creationId xmlns:p14="http://schemas.microsoft.com/office/powerpoint/2010/main" val="3525580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629400" y="274638"/>
            <a:ext cx="2057400" cy="5851525"/>
          </a:xfrm>
        </p:spPr>
        <p:txBody>
          <a:bodyPr vert="eaVert"/>
          <a:lstStyle/>
          <a:p>
            <a:r>
              <a:rPr lang="sl-SI"/>
              <a:t>Kliknite, če želite urediti slog naslova matrice</a:t>
            </a:r>
          </a:p>
        </p:txBody>
      </p:sp>
      <p:sp>
        <p:nvSpPr>
          <p:cNvPr id="3" name="Ograda navpičnega besedila 2"/>
          <p:cNvSpPr>
            <a:spLocks noGrp="1"/>
          </p:cNvSpPr>
          <p:nvPr>
            <p:ph type="body" orient="vert" idx="1"/>
          </p:nvPr>
        </p:nvSpPr>
        <p:spPr>
          <a:xfrm>
            <a:off x="457200" y="274638"/>
            <a:ext cx="6019800" cy="5851525"/>
          </a:xfrm>
        </p:spPr>
        <p:txBody>
          <a:bodyPr vert="eaVert"/>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Rectangle 4">
            <a:extLst>
              <a:ext uri="{FF2B5EF4-FFF2-40B4-BE49-F238E27FC236}">
                <a16:creationId xmlns:a16="http://schemas.microsoft.com/office/drawing/2014/main" id="{54766A50-A9A6-4F10-BABE-9EBBF09ED654}"/>
              </a:ext>
            </a:extLst>
          </p:cNvPr>
          <p:cNvSpPr>
            <a:spLocks noGrp="1" noChangeArrowheads="1"/>
          </p:cNvSpPr>
          <p:nvPr>
            <p:ph type="dt" sz="half" idx="10"/>
          </p:nvPr>
        </p:nvSpPr>
        <p:spPr>
          <a:ln/>
        </p:spPr>
        <p:txBody>
          <a:bodyPr/>
          <a:lstStyle>
            <a:lvl1pPr>
              <a:defRPr/>
            </a:lvl1pPr>
          </a:lstStyle>
          <a:p>
            <a:pPr>
              <a:defRPr/>
            </a:pPr>
            <a:endParaRPr lang="sl-SI"/>
          </a:p>
        </p:txBody>
      </p:sp>
      <p:sp>
        <p:nvSpPr>
          <p:cNvPr id="5" name="Rectangle 5">
            <a:extLst>
              <a:ext uri="{FF2B5EF4-FFF2-40B4-BE49-F238E27FC236}">
                <a16:creationId xmlns:a16="http://schemas.microsoft.com/office/drawing/2014/main" id="{2EC8A1EF-4084-478D-B60E-CD8DD8A0417F}"/>
              </a:ext>
            </a:extLst>
          </p:cNvPr>
          <p:cNvSpPr>
            <a:spLocks noGrp="1" noChangeArrowheads="1"/>
          </p:cNvSpPr>
          <p:nvPr>
            <p:ph type="ftr" sz="quarter" idx="11"/>
          </p:nvPr>
        </p:nvSpPr>
        <p:spPr>
          <a:ln/>
        </p:spPr>
        <p:txBody>
          <a:bodyPr/>
          <a:lstStyle>
            <a:lvl1pPr>
              <a:defRPr/>
            </a:lvl1pPr>
          </a:lstStyle>
          <a:p>
            <a:pPr>
              <a:defRPr/>
            </a:pPr>
            <a:endParaRPr lang="sl-SI"/>
          </a:p>
        </p:txBody>
      </p:sp>
      <p:sp>
        <p:nvSpPr>
          <p:cNvPr id="6" name="Rectangle 6">
            <a:extLst>
              <a:ext uri="{FF2B5EF4-FFF2-40B4-BE49-F238E27FC236}">
                <a16:creationId xmlns:a16="http://schemas.microsoft.com/office/drawing/2014/main" id="{3254EA59-E503-490E-BBB1-B7826A6F1DB3}"/>
              </a:ext>
            </a:extLst>
          </p:cNvPr>
          <p:cNvSpPr>
            <a:spLocks noGrp="1" noChangeArrowheads="1"/>
          </p:cNvSpPr>
          <p:nvPr>
            <p:ph type="sldNum" sz="quarter" idx="12"/>
          </p:nvPr>
        </p:nvSpPr>
        <p:spPr>
          <a:ln/>
        </p:spPr>
        <p:txBody>
          <a:bodyPr/>
          <a:lstStyle>
            <a:lvl1pPr>
              <a:defRPr/>
            </a:lvl1pPr>
          </a:lstStyle>
          <a:p>
            <a:fld id="{EDB60921-19F5-413B-9BEE-DEEA79B37849}" type="slidenum">
              <a:rPr lang="sl-SI" altLang="sl-SI"/>
              <a:pPr/>
              <a:t>‹#›</a:t>
            </a:fld>
            <a:endParaRPr lang="sl-SI" altLang="sl-SI"/>
          </a:p>
        </p:txBody>
      </p:sp>
    </p:spTree>
    <p:extLst>
      <p:ext uri="{BB962C8B-B14F-4D97-AF65-F5344CB8AC3E}">
        <p14:creationId xmlns:p14="http://schemas.microsoft.com/office/powerpoint/2010/main" val="2602324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p>
        </p:txBody>
      </p:sp>
      <p:sp>
        <p:nvSpPr>
          <p:cNvPr id="3" name="Ograda vsebine 2"/>
          <p:cNvSpPr>
            <a:spLocks noGrp="1"/>
          </p:cNvSpPr>
          <p:nvPr>
            <p:ph idx="1"/>
          </p:nvPr>
        </p:nvSpPr>
        <p:spPr/>
        <p:txBody>
          <a:body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Rectangle 4">
            <a:extLst>
              <a:ext uri="{FF2B5EF4-FFF2-40B4-BE49-F238E27FC236}">
                <a16:creationId xmlns:a16="http://schemas.microsoft.com/office/drawing/2014/main" id="{EDEEFCA0-E343-4AC2-9D22-BFB60C6F13E8}"/>
              </a:ext>
            </a:extLst>
          </p:cNvPr>
          <p:cNvSpPr>
            <a:spLocks noGrp="1" noChangeArrowheads="1"/>
          </p:cNvSpPr>
          <p:nvPr>
            <p:ph type="dt" sz="half" idx="10"/>
          </p:nvPr>
        </p:nvSpPr>
        <p:spPr>
          <a:ln/>
        </p:spPr>
        <p:txBody>
          <a:bodyPr/>
          <a:lstStyle>
            <a:lvl1pPr>
              <a:defRPr/>
            </a:lvl1pPr>
          </a:lstStyle>
          <a:p>
            <a:pPr>
              <a:defRPr/>
            </a:pPr>
            <a:endParaRPr lang="sl-SI"/>
          </a:p>
        </p:txBody>
      </p:sp>
      <p:sp>
        <p:nvSpPr>
          <p:cNvPr id="5" name="Rectangle 5">
            <a:extLst>
              <a:ext uri="{FF2B5EF4-FFF2-40B4-BE49-F238E27FC236}">
                <a16:creationId xmlns:a16="http://schemas.microsoft.com/office/drawing/2014/main" id="{D1862ECD-DEC1-42BF-9A4B-50A81969E40C}"/>
              </a:ext>
            </a:extLst>
          </p:cNvPr>
          <p:cNvSpPr>
            <a:spLocks noGrp="1" noChangeArrowheads="1"/>
          </p:cNvSpPr>
          <p:nvPr>
            <p:ph type="ftr" sz="quarter" idx="11"/>
          </p:nvPr>
        </p:nvSpPr>
        <p:spPr>
          <a:ln/>
        </p:spPr>
        <p:txBody>
          <a:bodyPr/>
          <a:lstStyle>
            <a:lvl1pPr>
              <a:defRPr/>
            </a:lvl1pPr>
          </a:lstStyle>
          <a:p>
            <a:pPr>
              <a:defRPr/>
            </a:pPr>
            <a:endParaRPr lang="sl-SI"/>
          </a:p>
        </p:txBody>
      </p:sp>
      <p:sp>
        <p:nvSpPr>
          <p:cNvPr id="6" name="Rectangle 6">
            <a:extLst>
              <a:ext uri="{FF2B5EF4-FFF2-40B4-BE49-F238E27FC236}">
                <a16:creationId xmlns:a16="http://schemas.microsoft.com/office/drawing/2014/main" id="{59E153AD-2D77-4EEB-9135-1CD2546460A7}"/>
              </a:ext>
            </a:extLst>
          </p:cNvPr>
          <p:cNvSpPr>
            <a:spLocks noGrp="1" noChangeArrowheads="1"/>
          </p:cNvSpPr>
          <p:nvPr>
            <p:ph type="sldNum" sz="quarter" idx="12"/>
          </p:nvPr>
        </p:nvSpPr>
        <p:spPr>
          <a:ln/>
        </p:spPr>
        <p:txBody>
          <a:bodyPr/>
          <a:lstStyle>
            <a:lvl1pPr>
              <a:defRPr/>
            </a:lvl1pPr>
          </a:lstStyle>
          <a:p>
            <a:fld id="{B460A156-2A61-4897-80E2-99DB7B87B8DA}" type="slidenum">
              <a:rPr lang="sl-SI" altLang="sl-SI"/>
              <a:pPr/>
              <a:t>‹#›</a:t>
            </a:fld>
            <a:endParaRPr lang="sl-SI" altLang="sl-SI"/>
          </a:p>
        </p:txBody>
      </p:sp>
    </p:spTree>
    <p:extLst>
      <p:ext uri="{BB962C8B-B14F-4D97-AF65-F5344CB8AC3E}">
        <p14:creationId xmlns:p14="http://schemas.microsoft.com/office/powerpoint/2010/main" val="2506027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sl-SI"/>
              <a:t>Kliknite, če želite urediti slog naslova matrice</a:t>
            </a:r>
          </a:p>
        </p:txBody>
      </p:sp>
      <p:sp>
        <p:nvSpPr>
          <p:cNvPr id="3" name="Ograda besedila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l-SI"/>
              <a:t>Kliknite, če želite urediti sloge besedila matrice</a:t>
            </a:r>
          </a:p>
        </p:txBody>
      </p:sp>
      <p:sp>
        <p:nvSpPr>
          <p:cNvPr id="4" name="Rectangle 4">
            <a:extLst>
              <a:ext uri="{FF2B5EF4-FFF2-40B4-BE49-F238E27FC236}">
                <a16:creationId xmlns:a16="http://schemas.microsoft.com/office/drawing/2014/main" id="{3460D099-577D-47EA-8A5F-CADF99B4F72F}"/>
              </a:ext>
            </a:extLst>
          </p:cNvPr>
          <p:cNvSpPr>
            <a:spLocks noGrp="1" noChangeArrowheads="1"/>
          </p:cNvSpPr>
          <p:nvPr>
            <p:ph type="dt" sz="half" idx="10"/>
          </p:nvPr>
        </p:nvSpPr>
        <p:spPr>
          <a:ln/>
        </p:spPr>
        <p:txBody>
          <a:bodyPr/>
          <a:lstStyle>
            <a:lvl1pPr>
              <a:defRPr/>
            </a:lvl1pPr>
          </a:lstStyle>
          <a:p>
            <a:pPr>
              <a:defRPr/>
            </a:pPr>
            <a:endParaRPr lang="sl-SI"/>
          </a:p>
        </p:txBody>
      </p:sp>
      <p:sp>
        <p:nvSpPr>
          <p:cNvPr id="5" name="Rectangle 5">
            <a:extLst>
              <a:ext uri="{FF2B5EF4-FFF2-40B4-BE49-F238E27FC236}">
                <a16:creationId xmlns:a16="http://schemas.microsoft.com/office/drawing/2014/main" id="{595159B6-1A78-499B-AAA0-2AFF4E5CC0BB}"/>
              </a:ext>
            </a:extLst>
          </p:cNvPr>
          <p:cNvSpPr>
            <a:spLocks noGrp="1" noChangeArrowheads="1"/>
          </p:cNvSpPr>
          <p:nvPr>
            <p:ph type="ftr" sz="quarter" idx="11"/>
          </p:nvPr>
        </p:nvSpPr>
        <p:spPr>
          <a:ln/>
        </p:spPr>
        <p:txBody>
          <a:bodyPr/>
          <a:lstStyle>
            <a:lvl1pPr>
              <a:defRPr/>
            </a:lvl1pPr>
          </a:lstStyle>
          <a:p>
            <a:pPr>
              <a:defRPr/>
            </a:pPr>
            <a:endParaRPr lang="sl-SI"/>
          </a:p>
        </p:txBody>
      </p:sp>
      <p:sp>
        <p:nvSpPr>
          <p:cNvPr id="6" name="Rectangle 6">
            <a:extLst>
              <a:ext uri="{FF2B5EF4-FFF2-40B4-BE49-F238E27FC236}">
                <a16:creationId xmlns:a16="http://schemas.microsoft.com/office/drawing/2014/main" id="{3C588A6B-A57E-4D2B-A3DD-307D77ABC807}"/>
              </a:ext>
            </a:extLst>
          </p:cNvPr>
          <p:cNvSpPr>
            <a:spLocks noGrp="1" noChangeArrowheads="1"/>
          </p:cNvSpPr>
          <p:nvPr>
            <p:ph type="sldNum" sz="quarter" idx="12"/>
          </p:nvPr>
        </p:nvSpPr>
        <p:spPr>
          <a:ln/>
        </p:spPr>
        <p:txBody>
          <a:bodyPr/>
          <a:lstStyle>
            <a:lvl1pPr>
              <a:defRPr/>
            </a:lvl1pPr>
          </a:lstStyle>
          <a:p>
            <a:fld id="{50FBA422-7BC3-4E44-8BA7-2876D7F66D54}" type="slidenum">
              <a:rPr lang="sl-SI" altLang="sl-SI"/>
              <a:pPr/>
              <a:t>‹#›</a:t>
            </a:fld>
            <a:endParaRPr lang="sl-SI" altLang="sl-SI"/>
          </a:p>
        </p:txBody>
      </p:sp>
    </p:spTree>
    <p:extLst>
      <p:ext uri="{BB962C8B-B14F-4D97-AF65-F5344CB8AC3E}">
        <p14:creationId xmlns:p14="http://schemas.microsoft.com/office/powerpoint/2010/main" val="15178784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p>
        </p:txBody>
      </p:sp>
      <p:sp>
        <p:nvSpPr>
          <p:cNvPr id="3" name="Ograda vsebin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vsebin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Rectangle 4">
            <a:extLst>
              <a:ext uri="{FF2B5EF4-FFF2-40B4-BE49-F238E27FC236}">
                <a16:creationId xmlns:a16="http://schemas.microsoft.com/office/drawing/2014/main" id="{41401ABC-1913-4E3B-818B-B7D7D7DAD30B}"/>
              </a:ext>
            </a:extLst>
          </p:cNvPr>
          <p:cNvSpPr>
            <a:spLocks noGrp="1" noChangeArrowheads="1"/>
          </p:cNvSpPr>
          <p:nvPr>
            <p:ph type="dt" sz="half" idx="10"/>
          </p:nvPr>
        </p:nvSpPr>
        <p:spPr>
          <a:ln/>
        </p:spPr>
        <p:txBody>
          <a:bodyPr/>
          <a:lstStyle>
            <a:lvl1pPr>
              <a:defRPr/>
            </a:lvl1pPr>
          </a:lstStyle>
          <a:p>
            <a:pPr>
              <a:defRPr/>
            </a:pPr>
            <a:endParaRPr lang="sl-SI"/>
          </a:p>
        </p:txBody>
      </p:sp>
      <p:sp>
        <p:nvSpPr>
          <p:cNvPr id="6" name="Rectangle 5">
            <a:extLst>
              <a:ext uri="{FF2B5EF4-FFF2-40B4-BE49-F238E27FC236}">
                <a16:creationId xmlns:a16="http://schemas.microsoft.com/office/drawing/2014/main" id="{73CC364B-E2F3-4A65-85E5-660A5DD8D412}"/>
              </a:ext>
            </a:extLst>
          </p:cNvPr>
          <p:cNvSpPr>
            <a:spLocks noGrp="1" noChangeArrowheads="1"/>
          </p:cNvSpPr>
          <p:nvPr>
            <p:ph type="ftr" sz="quarter" idx="11"/>
          </p:nvPr>
        </p:nvSpPr>
        <p:spPr>
          <a:ln/>
        </p:spPr>
        <p:txBody>
          <a:bodyPr/>
          <a:lstStyle>
            <a:lvl1pPr>
              <a:defRPr/>
            </a:lvl1pPr>
          </a:lstStyle>
          <a:p>
            <a:pPr>
              <a:defRPr/>
            </a:pPr>
            <a:endParaRPr lang="sl-SI"/>
          </a:p>
        </p:txBody>
      </p:sp>
      <p:sp>
        <p:nvSpPr>
          <p:cNvPr id="7" name="Rectangle 6">
            <a:extLst>
              <a:ext uri="{FF2B5EF4-FFF2-40B4-BE49-F238E27FC236}">
                <a16:creationId xmlns:a16="http://schemas.microsoft.com/office/drawing/2014/main" id="{674699AF-E42B-41CB-8523-5EFEC29BEA76}"/>
              </a:ext>
            </a:extLst>
          </p:cNvPr>
          <p:cNvSpPr>
            <a:spLocks noGrp="1" noChangeArrowheads="1"/>
          </p:cNvSpPr>
          <p:nvPr>
            <p:ph type="sldNum" sz="quarter" idx="12"/>
          </p:nvPr>
        </p:nvSpPr>
        <p:spPr>
          <a:ln/>
        </p:spPr>
        <p:txBody>
          <a:bodyPr/>
          <a:lstStyle>
            <a:lvl1pPr>
              <a:defRPr/>
            </a:lvl1pPr>
          </a:lstStyle>
          <a:p>
            <a:fld id="{5E10E79C-3244-4348-95E3-0E6D57DAFBEF}" type="slidenum">
              <a:rPr lang="sl-SI" altLang="sl-SI"/>
              <a:pPr/>
              <a:t>‹#›</a:t>
            </a:fld>
            <a:endParaRPr lang="sl-SI" altLang="sl-SI"/>
          </a:p>
        </p:txBody>
      </p:sp>
    </p:spTree>
    <p:extLst>
      <p:ext uri="{BB962C8B-B14F-4D97-AF65-F5344CB8AC3E}">
        <p14:creationId xmlns:p14="http://schemas.microsoft.com/office/powerpoint/2010/main" val="1606542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sl-SI"/>
              <a:t>Kliknite, če želite urediti slog naslova matrice</a:t>
            </a:r>
          </a:p>
        </p:txBody>
      </p:sp>
      <p:sp>
        <p:nvSpPr>
          <p:cNvPr id="3" name="Ograda besedil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če želite urediti sloge besedila matrice</a:t>
            </a:r>
          </a:p>
        </p:txBody>
      </p:sp>
      <p:sp>
        <p:nvSpPr>
          <p:cNvPr id="4" name="Ograda vsebin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grada besedil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če želite urediti sloge besedila matrice</a:t>
            </a:r>
          </a:p>
        </p:txBody>
      </p:sp>
      <p:sp>
        <p:nvSpPr>
          <p:cNvPr id="6" name="Ograda vsebin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7" name="Rectangle 4">
            <a:extLst>
              <a:ext uri="{FF2B5EF4-FFF2-40B4-BE49-F238E27FC236}">
                <a16:creationId xmlns:a16="http://schemas.microsoft.com/office/drawing/2014/main" id="{B128E951-9EB5-4302-8E64-E1520BA5DF88}"/>
              </a:ext>
            </a:extLst>
          </p:cNvPr>
          <p:cNvSpPr>
            <a:spLocks noGrp="1" noChangeArrowheads="1"/>
          </p:cNvSpPr>
          <p:nvPr>
            <p:ph type="dt" sz="half" idx="10"/>
          </p:nvPr>
        </p:nvSpPr>
        <p:spPr>
          <a:ln/>
        </p:spPr>
        <p:txBody>
          <a:bodyPr/>
          <a:lstStyle>
            <a:lvl1pPr>
              <a:defRPr/>
            </a:lvl1pPr>
          </a:lstStyle>
          <a:p>
            <a:pPr>
              <a:defRPr/>
            </a:pPr>
            <a:endParaRPr lang="sl-SI"/>
          </a:p>
        </p:txBody>
      </p:sp>
      <p:sp>
        <p:nvSpPr>
          <p:cNvPr id="8" name="Rectangle 5">
            <a:extLst>
              <a:ext uri="{FF2B5EF4-FFF2-40B4-BE49-F238E27FC236}">
                <a16:creationId xmlns:a16="http://schemas.microsoft.com/office/drawing/2014/main" id="{020CF282-9B1D-4D04-9F11-F21DE61E9611}"/>
              </a:ext>
            </a:extLst>
          </p:cNvPr>
          <p:cNvSpPr>
            <a:spLocks noGrp="1" noChangeArrowheads="1"/>
          </p:cNvSpPr>
          <p:nvPr>
            <p:ph type="ftr" sz="quarter" idx="11"/>
          </p:nvPr>
        </p:nvSpPr>
        <p:spPr>
          <a:ln/>
        </p:spPr>
        <p:txBody>
          <a:bodyPr/>
          <a:lstStyle>
            <a:lvl1pPr>
              <a:defRPr/>
            </a:lvl1pPr>
          </a:lstStyle>
          <a:p>
            <a:pPr>
              <a:defRPr/>
            </a:pPr>
            <a:endParaRPr lang="sl-SI"/>
          </a:p>
        </p:txBody>
      </p:sp>
      <p:sp>
        <p:nvSpPr>
          <p:cNvPr id="9" name="Rectangle 6">
            <a:extLst>
              <a:ext uri="{FF2B5EF4-FFF2-40B4-BE49-F238E27FC236}">
                <a16:creationId xmlns:a16="http://schemas.microsoft.com/office/drawing/2014/main" id="{90891195-BCA6-416C-B6AB-680A5044DE57}"/>
              </a:ext>
            </a:extLst>
          </p:cNvPr>
          <p:cNvSpPr>
            <a:spLocks noGrp="1" noChangeArrowheads="1"/>
          </p:cNvSpPr>
          <p:nvPr>
            <p:ph type="sldNum" sz="quarter" idx="12"/>
          </p:nvPr>
        </p:nvSpPr>
        <p:spPr>
          <a:ln/>
        </p:spPr>
        <p:txBody>
          <a:bodyPr/>
          <a:lstStyle>
            <a:lvl1pPr>
              <a:defRPr/>
            </a:lvl1pPr>
          </a:lstStyle>
          <a:p>
            <a:fld id="{EE9C7059-1B5E-4A85-9037-75CC2BE71EA3}" type="slidenum">
              <a:rPr lang="sl-SI" altLang="sl-SI"/>
              <a:pPr/>
              <a:t>‹#›</a:t>
            </a:fld>
            <a:endParaRPr lang="sl-SI" altLang="sl-SI"/>
          </a:p>
        </p:txBody>
      </p:sp>
    </p:spTree>
    <p:extLst>
      <p:ext uri="{BB962C8B-B14F-4D97-AF65-F5344CB8AC3E}">
        <p14:creationId xmlns:p14="http://schemas.microsoft.com/office/powerpoint/2010/main" val="1660169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p>
        </p:txBody>
      </p:sp>
      <p:sp>
        <p:nvSpPr>
          <p:cNvPr id="3" name="Rectangle 4">
            <a:extLst>
              <a:ext uri="{FF2B5EF4-FFF2-40B4-BE49-F238E27FC236}">
                <a16:creationId xmlns:a16="http://schemas.microsoft.com/office/drawing/2014/main" id="{E9928213-EB12-4E7B-8E78-F012F3FF20C4}"/>
              </a:ext>
            </a:extLst>
          </p:cNvPr>
          <p:cNvSpPr>
            <a:spLocks noGrp="1" noChangeArrowheads="1"/>
          </p:cNvSpPr>
          <p:nvPr>
            <p:ph type="dt" sz="half" idx="10"/>
          </p:nvPr>
        </p:nvSpPr>
        <p:spPr>
          <a:ln/>
        </p:spPr>
        <p:txBody>
          <a:bodyPr/>
          <a:lstStyle>
            <a:lvl1pPr>
              <a:defRPr/>
            </a:lvl1pPr>
          </a:lstStyle>
          <a:p>
            <a:pPr>
              <a:defRPr/>
            </a:pPr>
            <a:endParaRPr lang="sl-SI"/>
          </a:p>
        </p:txBody>
      </p:sp>
      <p:sp>
        <p:nvSpPr>
          <p:cNvPr id="4" name="Rectangle 5">
            <a:extLst>
              <a:ext uri="{FF2B5EF4-FFF2-40B4-BE49-F238E27FC236}">
                <a16:creationId xmlns:a16="http://schemas.microsoft.com/office/drawing/2014/main" id="{D3EF9976-3ACB-442A-9D73-4A8DB81A4656}"/>
              </a:ext>
            </a:extLst>
          </p:cNvPr>
          <p:cNvSpPr>
            <a:spLocks noGrp="1" noChangeArrowheads="1"/>
          </p:cNvSpPr>
          <p:nvPr>
            <p:ph type="ftr" sz="quarter" idx="11"/>
          </p:nvPr>
        </p:nvSpPr>
        <p:spPr>
          <a:ln/>
        </p:spPr>
        <p:txBody>
          <a:bodyPr/>
          <a:lstStyle>
            <a:lvl1pPr>
              <a:defRPr/>
            </a:lvl1pPr>
          </a:lstStyle>
          <a:p>
            <a:pPr>
              <a:defRPr/>
            </a:pPr>
            <a:endParaRPr lang="sl-SI"/>
          </a:p>
        </p:txBody>
      </p:sp>
      <p:sp>
        <p:nvSpPr>
          <p:cNvPr id="5" name="Rectangle 6">
            <a:extLst>
              <a:ext uri="{FF2B5EF4-FFF2-40B4-BE49-F238E27FC236}">
                <a16:creationId xmlns:a16="http://schemas.microsoft.com/office/drawing/2014/main" id="{BC4B00AF-F129-4B29-AF66-4E6667B2C427}"/>
              </a:ext>
            </a:extLst>
          </p:cNvPr>
          <p:cNvSpPr>
            <a:spLocks noGrp="1" noChangeArrowheads="1"/>
          </p:cNvSpPr>
          <p:nvPr>
            <p:ph type="sldNum" sz="quarter" idx="12"/>
          </p:nvPr>
        </p:nvSpPr>
        <p:spPr>
          <a:ln/>
        </p:spPr>
        <p:txBody>
          <a:bodyPr/>
          <a:lstStyle>
            <a:lvl1pPr>
              <a:defRPr/>
            </a:lvl1pPr>
          </a:lstStyle>
          <a:p>
            <a:fld id="{0776B408-2EC9-49EE-9F6B-0A0A47413EBB}" type="slidenum">
              <a:rPr lang="sl-SI" altLang="sl-SI"/>
              <a:pPr/>
              <a:t>‹#›</a:t>
            </a:fld>
            <a:endParaRPr lang="sl-SI" altLang="sl-SI"/>
          </a:p>
        </p:txBody>
      </p:sp>
    </p:spTree>
    <p:extLst>
      <p:ext uri="{BB962C8B-B14F-4D97-AF65-F5344CB8AC3E}">
        <p14:creationId xmlns:p14="http://schemas.microsoft.com/office/powerpoint/2010/main" val="2046167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6ACA404D-EBB8-4CB4-9A7B-6D5F75FDCC25}"/>
              </a:ext>
            </a:extLst>
          </p:cNvPr>
          <p:cNvSpPr>
            <a:spLocks noGrp="1" noChangeArrowheads="1"/>
          </p:cNvSpPr>
          <p:nvPr>
            <p:ph type="dt" sz="half" idx="10"/>
          </p:nvPr>
        </p:nvSpPr>
        <p:spPr>
          <a:ln/>
        </p:spPr>
        <p:txBody>
          <a:bodyPr/>
          <a:lstStyle>
            <a:lvl1pPr>
              <a:defRPr/>
            </a:lvl1pPr>
          </a:lstStyle>
          <a:p>
            <a:pPr>
              <a:defRPr/>
            </a:pPr>
            <a:endParaRPr lang="sl-SI"/>
          </a:p>
        </p:txBody>
      </p:sp>
      <p:sp>
        <p:nvSpPr>
          <p:cNvPr id="3" name="Rectangle 5">
            <a:extLst>
              <a:ext uri="{FF2B5EF4-FFF2-40B4-BE49-F238E27FC236}">
                <a16:creationId xmlns:a16="http://schemas.microsoft.com/office/drawing/2014/main" id="{23D901F8-98BE-4751-B333-27AB053A484D}"/>
              </a:ext>
            </a:extLst>
          </p:cNvPr>
          <p:cNvSpPr>
            <a:spLocks noGrp="1" noChangeArrowheads="1"/>
          </p:cNvSpPr>
          <p:nvPr>
            <p:ph type="ftr" sz="quarter" idx="11"/>
          </p:nvPr>
        </p:nvSpPr>
        <p:spPr>
          <a:ln/>
        </p:spPr>
        <p:txBody>
          <a:bodyPr/>
          <a:lstStyle>
            <a:lvl1pPr>
              <a:defRPr/>
            </a:lvl1pPr>
          </a:lstStyle>
          <a:p>
            <a:pPr>
              <a:defRPr/>
            </a:pPr>
            <a:endParaRPr lang="sl-SI"/>
          </a:p>
        </p:txBody>
      </p:sp>
      <p:sp>
        <p:nvSpPr>
          <p:cNvPr id="4" name="Rectangle 6">
            <a:extLst>
              <a:ext uri="{FF2B5EF4-FFF2-40B4-BE49-F238E27FC236}">
                <a16:creationId xmlns:a16="http://schemas.microsoft.com/office/drawing/2014/main" id="{75839A31-9802-4BD5-B0C2-0310EACBD579}"/>
              </a:ext>
            </a:extLst>
          </p:cNvPr>
          <p:cNvSpPr>
            <a:spLocks noGrp="1" noChangeArrowheads="1"/>
          </p:cNvSpPr>
          <p:nvPr>
            <p:ph type="sldNum" sz="quarter" idx="12"/>
          </p:nvPr>
        </p:nvSpPr>
        <p:spPr>
          <a:ln/>
        </p:spPr>
        <p:txBody>
          <a:bodyPr/>
          <a:lstStyle>
            <a:lvl1pPr>
              <a:defRPr/>
            </a:lvl1pPr>
          </a:lstStyle>
          <a:p>
            <a:fld id="{BC864672-67B7-4169-92D4-BE95E9A55EC7}" type="slidenum">
              <a:rPr lang="sl-SI" altLang="sl-SI"/>
              <a:pPr/>
              <a:t>‹#›</a:t>
            </a:fld>
            <a:endParaRPr lang="sl-SI" altLang="sl-SI"/>
          </a:p>
        </p:txBody>
      </p:sp>
    </p:spTree>
    <p:extLst>
      <p:ext uri="{BB962C8B-B14F-4D97-AF65-F5344CB8AC3E}">
        <p14:creationId xmlns:p14="http://schemas.microsoft.com/office/powerpoint/2010/main" val="9520863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1_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sl-SI"/>
              <a:t>Kliknite, če želite urediti slog naslova matrice</a:t>
            </a:r>
          </a:p>
        </p:txBody>
      </p:sp>
      <p:sp>
        <p:nvSpPr>
          <p:cNvPr id="3" name="Ograda vsebin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besedil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Kliknite, če želite urediti sloge besedila matrice</a:t>
            </a:r>
          </a:p>
        </p:txBody>
      </p:sp>
      <p:sp>
        <p:nvSpPr>
          <p:cNvPr id="5" name="Rectangle 4">
            <a:extLst>
              <a:ext uri="{FF2B5EF4-FFF2-40B4-BE49-F238E27FC236}">
                <a16:creationId xmlns:a16="http://schemas.microsoft.com/office/drawing/2014/main" id="{B27214C9-F7DD-42D8-9B17-73E5BE56A0B9}"/>
              </a:ext>
            </a:extLst>
          </p:cNvPr>
          <p:cNvSpPr>
            <a:spLocks noGrp="1" noChangeArrowheads="1"/>
          </p:cNvSpPr>
          <p:nvPr>
            <p:ph type="dt" sz="half" idx="10"/>
          </p:nvPr>
        </p:nvSpPr>
        <p:spPr>
          <a:ln/>
        </p:spPr>
        <p:txBody>
          <a:bodyPr/>
          <a:lstStyle>
            <a:lvl1pPr>
              <a:defRPr/>
            </a:lvl1pPr>
          </a:lstStyle>
          <a:p>
            <a:pPr>
              <a:defRPr/>
            </a:pPr>
            <a:endParaRPr lang="sl-SI"/>
          </a:p>
        </p:txBody>
      </p:sp>
      <p:sp>
        <p:nvSpPr>
          <p:cNvPr id="6" name="Rectangle 5">
            <a:extLst>
              <a:ext uri="{FF2B5EF4-FFF2-40B4-BE49-F238E27FC236}">
                <a16:creationId xmlns:a16="http://schemas.microsoft.com/office/drawing/2014/main" id="{C8CD50EE-3A42-4F22-AB5C-CD1BC40E690A}"/>
              </a:ext>
            </a:extLst>
          </p:cNvPr>
          <p:cNvSpPr>
            <a:spLocks noGrp="1" noChangeArrowheads="1"/>
          </p:cNvSpPr>
          <p:nvPr>
            <p:ph type="ftr" sz="quarter" idx="11"/>
          </p:nvPr>
        </p:nvSpPr>
        <p:spPr>
          <a:ln/>
        </p:spPr>
        <p:txBody>
          <a:bodyPr/>
          <a:lstStyle>
            <a:lvl1pPr>
              <a:defRPr/>
            </a:lvl1pPr>
          </a:lstStyle>
          <a:p>
            <a:pPr>
              <a:defRPr/>
            </a:pPr>
            <a:endParaRPr lang="sl-SI"/>
          </a:p>
        </p:txBody>
      </p:sp>
      <p:sp>
        <p:nvSpPr>
          <p:cNvPr id="7" name="Rectangle 6">
            <a:extLst>
              <a:ext uri="{FF2B5EF4-FFF2-40B4-BE49-F238E27FC236}">
                <a16:creationId xmlns:a16="http://schemas.microsoft.com/office/drawing/2014/main" id="{C4C747C5-9F71-44EB-BDCE-368D57D236AE}"/>
              </a:ext>
            </a:extLst>
          </p:cNvPr>
          <p:cNvSpPr>
            <a:spLocks noGrp="1" noChangeArrowheads="1"/>
          </p:cNvSpPr>
          <p:nvPr>
            <p:ph type="sldNum" sz="quarter" idx="12"/>
          </p:nvPr>
        </p:nvSpPr>
        <p:spPr>
          <a:ln/>
        </p:spPr>
        <p:txBody>
          <a:bodyPr/>
          <a:lstStyle>
            <a:lvl1pPr>
              <a:defRPr/>
            </a:lvl1pPr>
          </a:lstStyle>
          <a:p>
            <a:fld id="{7AAB112C-71EA-44DE-BEF0-ED3BB4469FF1}" type="slidenum">
              <a:rPr lang="sl-SI" altLang="sl-SI"/>
              <a:pPr/>
              <a:t>‹#›</a:t>
            </a:fld>
            <a:endParaRPr lang="sl-SI" altLang="sl-SI"/>
          </a:p>
        </p:txBody>
      </p:sp>
    </p:spTree>
    <p:extLst>
      <p:ext uri="{BB962C8B-B14F-4D97-AF65-F5344CB8AC3E}">
        <p14:creationId xmlns:p14="http://schemas.microsoft.com/office/powerpoint/2010/main" val="18694061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sl-SI"/>
              <a:t>Kliknite, če želite urediti slog naslova matrice</a:t>
            </a:r>
          </a:p>
        </p:txBody>
      </p:sp>
      <p:sp>
        <p:nvSpPr>
          <p:cNvPr id="3" name="Ograda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l-SI" noProof="0"/>
          </a:p>
        </p:txBody>
      </p:sp>
      <p:sp>
        <p:nvSpPr>
          <p:cNvPr id="4" name="Ograda besedil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Kliknite, če želite urediti sloge besedila matrice</a:t>
            </a:r>
          </a:p>
        </p:txBody>
      </p:sp>
      <p:sp>
        <p:nvSpPr>
          <p:cNvPr id="5" name="Rectangle 4">
            <a:extLst>
              <a:ext uri="{FF2B5EF4-FFF2-40B4-BE49-F238E27FC236}">
                <a16:creationId xmlns:a16="http://schemas.microsoft.com/office/drawing/2014/main" id="{C09B0843-D1B4-4076-BD80-F80DA81708B5}"/>
              </a:ext>
            </a:extLst>
          </p:cNvPr>
          <p:cNvSpPr>
            <a:spLocks noGrp="1" noChangeArrowheads="1"/>
          </p:cNvSpPr>
          <p:nvPr>
            <p:ph type="dt" sz="half" idx="10"/>
          </p:nvPr>
        </p:nvSpPr>
        <p:spPr>
          <a:ln/>
        </p:spPr>
        <p:txBody>
          <a:bodyPr/>
          <a:lstStyle>
            <a:lvl1pPr>
              <a:defRPr/>
            </a:lvl1pPr>
          </a:lstStyle>
          <a:p>
            <a:pPr>
              <a:defRPr/>
            </a:pPr>
            <a:endParaRPr lang="sl-SI"/>
          </a:p>
        </p:txBody>
      </p:sp>
      <p:sp>
        <p:nvSpPr>
          <p:cNvPr id="6" name="Rectangle 5">
            <a:extLst>
              <a:ext uri="{FF2B5EF4-FFF2-40B4-BE49-F238E27FC236}">
                <a16:creationId xmlns:a16="http://schemas.microsoft.com/office/drawing/2014/main" id="{D14158D8-99B7-45CA-88A3-EC4C448BFA94}"/>
              </a:ext>
            </a:extLst>
          </p:cNvPr>
          <p:cNvSpPr>
            <a:spLocks noGrp="1" noChangeArrowheads="1"/>
          </p:cNvSpPr>
          <p:nvPr>
            <p:ph type="ftr" sz="quarter" idx="11"/>
          </p:nvPr>
        </p:nvSpPr>
        <p:spPr>
          <a:ln/>
        </p:spPr>
        <p:txBody>
          <a:bodyPr/>
          <a:lstStyle>
            <a:lvl1pPr>
              <a:defRPr/>
            </a:lvl1pPr>
          </a:lstStyle>
          <a:p>
            <a:pPr>
              <a:defRPr/>
            </a:pPr>
            <a:endParaRPr lang="sl-SI"/>
          </a:p>
        </p:txBody>
      </p:sp>
      <p:sp>
        <p:nvSpPr>
          <p:cNvPr id="7" name="Rectangle 6">
            <a:extLst>
              <a:ext uri="{FF2B5EF4-FFF2-40B4-BE49-F238E27FC236}">
                <a16:creationId xmlns:a16="http://schemas.microsoft.com/office/drawing/2014/main" id="{463B674A-2265-4A95-8F77-32FEFD0605FA}"/>
              </a:ext>
            </a:extLst>
          </p:cNvPr>
          <p:cNvSpPr>
            <a:spLocks noGrp="1" noChangeArrowheads="1"/>
          </p:cNvSpPr>
          <p:nvPr>
            <p:ph type="sldNum" sz="quarter" idx="12"/>
          </p:nvPr>
        </p:nvSpPr>
        <p:spPr>
          <a:ln/>
        </p:spPr>
        <p:txBody>
          <a:bodyPr/>
          <a:lstStyle>
            <a:lvl1pPr>
              <a:defRPr/>
            </a:lvl1pPr>
          </a:lstStyle>
          <a:p>
            <a:fld id="{F0E87B91-288D-47B5-9875-F46C33C2254B}" type="slidenum">
              <a:rPr lang="sl-SI" altLang="sl-SI"/>
              <a:pPr/>
              <a:t>‹#›</a:t>
            </a:fld>
            <a:endParaRPr lang="sl-SI" altLang="sl-SI"/>
          </a:p>
        </p:txBody>
      </p:sp>
    </p:spTree>
    <p:extLst>
      <p:ext uri="{BB962C8B-B14F-4D97-AF65-F5344CB8AC3E}">
        <p14:creationId xmlns:p14="http://schemas.microsoft.com/office/powerpoint/2010/main" val="28587097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00"/>
            </a:gs>
            <a:gs pos="50000">
              <a:srgbClr val="FF9900"/>
            </a:gs>
            <a:gs pos="100000">
              <a:srgbClr val="FFFF00"/>
            </a:gs>
          </a:gsLst>
          <a:lin ang="5400000" scaled="1"/>
        </a:gra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A15EDB97-D8C4-4BAB-BF31-F25A0EB04804}"/>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l-SI" altLang="sl-SI"/>
              <a:t>Kliknite, če želite urediti slog naslova matrice</a:t>
            </a:r>
          </a:p>
        </p:txBody>
      </p:sp>
      <p:sp>
        <p:nvSpPr>
          <p:cNvPr id="1027" name="Rectangle 3">
            <a:extLst>
              <a:ext uri="{FF2B5EF4-FFF2-40B4-BE49-F238E27FC236}">
                <a16:creationId xmlns:a16="http://schemas.microsoft.com/office/drawing/2014/main" id="{CDD5A64E-67F4-4340-86FD-4F3EED54B0DB}"/>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l-SI" altLang="sl-SI"/>
              <a:t>Kliknite, če želite urediti sloge besedila matrice</a:t>
            </a:r>
          </a:p>
          <a:p>
            <a:pPr lvl="1"/>
            <a:r>
              <a:rPr lang="sl-SI" altLang="sl-SI"/>
              <a:t>Druga raven</a:t>
            </a:r>
          </a:p>
          <a:p>
            <a:pPr lvl="2"/>
            <a:r>
              <a:rPr lang="sl-SI" altLang="sl-SI"/>
              <a:t>Tretja raven</a:t>
            </a:r>
          </a:p>
          <a:p>
            <a:pPr lvl="3"/>
            <a:r>
              <a:rPr lang="sl-SI" altLang="sl-SI"/>
              <a:t>Četrta raven</a:t>
            </a:r>
          </a:p>
          <a:p>
            <a:pPr lvl="4"/>
            <a:r>
              <a:rPr lang="sl-SI" altLang="sl-SI"/>
              <a:t>Peta raven</a:t>
            </a:r>
          </a:p>
        </p:txBody>
      </p:sp>
      <p:sp>
        <p:nvSpPr>
          <p:cNvPr id="37892" name="Rectangle 4">
            <a:extLst>
              <a:ext uri="{FF2B5EF4-FFF2-40B4-BE49-F238E27FC236}">
                <a16:creationId xmlns:a16="http://schemas.microsoft.com/office/drawing/2014/main" id="{5E0DAF2D-069E-4609-9060-54FFA68DA108}"/>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sl-SI"/>
          </a:p>
        </p:txBody>
      </p:sp>
      <p:sp>
        <p:nvSpPr>
          <p:cNvPr id="37893" name="Rectangle 5">
            <a:extLst>
              <a:ext uri="{FF2B5EF4-FFF2-40B4-BE49-F238E27FC236}">
                <a16:creationId xmlns:a16="http://schemas.microsoft.com/office/drawing/2014/main" id="{14F45674-DBF4-485D-B65D-E0C95D03474E}"/>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sl-SI"/>
          </a:p>
        </p:txBody>
      </p:sp>
      <p:sp>
        <p:nvSpPr>
          <p:cNvPr id="37894" name="Rectangle 6">
            <a:extLst>
              <a:ext uri="{FF2B5EF4-FFF2-40B4-BE49-F238E27FC236}">
                <a16:creationId xmlns:a16="http://schemas.microsoft.com/office/drawing/2014/main" id="{888A54A8-DF6E-4375-B35B-555FD0850DE1}"/>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2E410D1C-137E-4C67-932A-4A4E4FB4B68B}" type="slidenum">
              <a:rPr lang="sl-SI" altLang="sl-SI"/>
              <a:pPr/>
              <a:t>‹#›</a:t>
            </a:fld>
            <a:endParaRPr lang="sl-SI" altLang="sl-SI"/>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youtube.com/watch?v=rgG0Opp6O_4&amp;feature=related" TargetMode="Externa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hyperlink" Target="http://www.youtube.com/watch?v=-iSHfrmGdyo" TargetMode="External"/><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youtube.com/watch?v=Au-v-OloJ-4&amp;feature=related" TargetMode="Externa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youtube.com/watch?v=Zfmij3TyIkU&amp;feature=related" TargetMode="Externa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youtube.com/watch?v=Oy1YYSS07yU&amp;feature=related"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14BABDEC-5D20-4840-9136-05616C65AF4A}"/>
              </a:ext>
            </a:extLst>
          </p:cNvPr>
          <p:cNvSpPr>
            <a:spLocks noGrp="1" noChangeArrowheads="1"/>
          </p:cNvSpPr>
          <p:nvPr>
            <p:ph type="ctrTitle"/>
          </p:nvPr>
        </p:nvSpPr>
        <p:spPr>
          <a:xfrm>
            <a:off x="395288" y="692150"/>
            <a:ext cx="7772400" cy="1470025"/>
          </a:xfrm>
        </p:spPr>
        <p:txBody>
          <a:bodyPr/>
          <a:lstStyle/>
          <a:p>
            <a:pPr eaLnBrk="1" hangingPunct="1"/>
            <a:r>
              <a:rPr lang="sl-SI" altLang="sl-SI" b="1">
                <a:latin typeface="Bradley Hand ITC" panose="03070402050302030203" pitchFamily="66" charset="0"/>
              </a:rPr>
              <a:t>Fiestas en la Espa</a:t>
            </a:r>
            <a:r>
              <a:rPr lang="en-US" altLang="sl-SI" b="1">
                <a:latin typeface="Bradley Hand ITC" panose="03070402050302030203" pitchFamily="66" charset="0"/>
                <a:cs typeface="Arial" panose="020B0604020202020204" pitchFamily="34" charset="0"/>
              </a:rPr>
              <a:t>ñ</a:t>
            </a:r>
            <a:r>
              <a:rPr lang="sl-SI" altLang="sl-SI" b="1">
                <a:latin typeface="Bradley Hand ITC" panose="03070402050302030203" pitchFamily="66" charset="0"/>
                <a:cs typeface="Arial" panose="020B0604020202020204" pitchFamily="34" charset="0"/>
              </a:rPr>
              <a:t>a</a:t>
            </a:r>
          </a:p>
        </p:txBody>
      </p:sp>
      <p:sp>
        <p:nvSpPr>
          <p:cNvPr id="2051" name="Rectangle 3">
            <a:extLst>
              <a:ext uri="{FF2B5EF4-FFF2-40B4-BE49-F238E27FC236}">
                <a16:creationId xmlns:a16="http://schemas.microsoft.com/office/drawing/2014/main" id="{5147D9FB-BF74-4744-91DD-616C3647B66E}"/>
              </a:ext>
            </a:extLst>
          </p:cNvPr>
          <p:cNvSpPr>
            <a:spLocks noGrp="1" noChangeArrowheads="1"/>
          </p:cNvSpPr>
          <p:nvPr>
            <p:ph type="subTitle" idx="1"/>
          </p:nvPr>
        </p:nvSpPr>
        <p:spPr>
          <a:xfrm>
            <a:off x="6191250" y="6237288"/>
            <a:ext cx="2952750" cy="360362"/>
          </a:xfrm>
        </p:spPr>
        <p:txBody>
          <a:bodyPr/>
          <a:lstStyle/>
          <a:p>
            <a:pPr algn="l" eaLnBrk="1" hangingPunct="1">
              <a:lnSpc>
                <a:spcPct val="90000"/>
              </a:lnSpc>
              <a:spcBef>
                <a:spcPct val="0"/>
              </a:spcBef>
              <a:defRPr/>
            </a:pPr>
            <a:r>
              <a:rPr lang="sl-SI" sz="1800" dirty="0">
                <a:effectLst>
                  <a:outerShdw blurRad="38100" dist="38100" dir="2700000" algn="tl">
                    <a:srgbClr val="C0C0C0"/>
                  </a:outerShdw>
                </a:effectLst>
                <a:latin typeface="Tahoma" pitchFamily="34" charset="0"/>
              </a:rPr>
              <a:t>, 3. 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0382D6B6-C49E-4D26-A716-3933AE9B5B8B}"/>
              </a:ext>
            </a:extLst>
          </p:cNvPr>
          <p:cNvSpPr>
            <a:spLocks noGrp="1" noChangeArrowheads="1"/>
          </p:cNvSpPr>
          <p:nvPr>
            <p:ph type="title"/>
          </p:nvPr>
        </p:nvSpPr>
        <p:spPr/>
        <p:txBody>
          <a:bodyPr/>
          <a:lstStyle/>
          <a:p>
            <a:pPr eaLnBrk="1" hangingPunct="1"/>
            <a:r>
              <a:rPr lang="sl-SI" altLang="sl-SI" b="1">
                <a:latin typeface="Bradley Hand ITC" panose="03070402050302030203" pitchFamily="66" charset="0"/>
              </a:rPr>
              <a:t>Sanfermines</a:t>
            </a:r>
            <a:r>
              <a:rPr lang="sl-SI" altLang="sl-SI" sz="4000"/>
              <a:t> </a:t>
            </a:r>
            <a:br>
              <a:rPr lang="sl-SI" altLang="sl-SI" sz="4000"/>
            </a:br>
            <a:r>
              <a:rPr lang="sl-SI" altLang="sl-SI" sz="2000">
                <a:hlinkClick r:id="rId2"/>
              </a:rPr>
              <a:t>http://www.youtube.com/watch?v=rgG0Opp6O_4&amp;feature=related</a:t>
            </a:r>
            <a:r>
              <a:rPr lang="sl-SI" altLang="sl-SI" sz="4000"/>
              <a:t> </a:t>
            </a:r>
          </a:p>
        </p:txBody>
      </p:sp>
      <p:pic>
        <p:nvPicPr>
          <p:cNvPr id="3077" name="Picture 5" descr="sanfermines0037">
            <a:extLst>
              <a:ext uri="{FF2B5EF4-FFF2-40B4-BE49-F238E27FC236}">
                <a16:creationId xmlns:a16="http://schemas.microsoft.com/office/drawing/2014/main" id="{F2A8D7FB-301A-41E2-A8A8-E3BD285766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1700213"/>
            <a:ext cx="5761037" cy="372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Picture 9" descr="sanfermines0031">
            <a:extLst>
              <a:ext uri="{FF2B5EF4-FFF2-40B4-BE49-F238E27FC236}">
                <a16:creationId xmlns:a16="http://schemas.microsoft.com/office/drawing/2014/main" id="{E77AA39A-0895-4704-806C-6D50BE5496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3938" y="3141663"/>
            <a:ext cx="5238750" cy="340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074"/>
                                        </p:tgtEl>
                                        <p:attrNameLst>
                                          <p:attrName>ppt_y</p:attrName>
                                        </p:attrNameLst>
                                      </p:cBhvr>
                                      <p:tavLst>
                                        <p:tav tm="0">
                                          <p:val>
                                            <p:strVal val="#ppt_y"/>
                                          </p:val>
                                        </p:tav>
                                        <p:tav tm="100000">
                                          <p:val>
                                            <p:strVal val="#ppt_y"/>
                                          </p:val>
                                        </p:tav>
                                      </p:tavLst>
                                    </p:anim>
                                    <p:anim calcmode="lin" valueType="num">
                                      <p:cBhvr>
                                        <p:cTn id="9" dur="500" fill="hold"/>
                                        <p:tgtEl>
                                          <p:spTgt spid="307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07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07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52" presetClass="entr" presetSubtype="0" fill="hold" nodeType="clickEffect">
                                  <p:stCondLst>
                                    <p:cond delay="0"/>
                                  </p:stCondLst>
                                  <p:childTnLst>
                                    <p:set>
                                      <p:cBhvr>
                                        <p:cTn id="15" dur="1" fill="hold">
                                          <p:stCondLst>
                                            <p:cond delay="0"/>
                                          </p:stCondLst>
                                        </p:cTn>
                                        <p:tgtEl>
                                          <p:spTgt spid="3077"/>
                                        </p:tgtEl>
                                        <p:attrNameLst>
                                          <p:attrName>style.visibility</p:attrName>
                                        </p:attrNameLst>
                                      </p:cBhvr>
                                      <p:to>
                                        <p:strVal val="visible"/>
                                      </p:to>
                                    </p:set>
                                    <p:animScale>
                                      <p:cBhvr>
                                        <p:cTn id="16" dur="1000" decel="50000" fill="hold">
                                          <p:stCondLst>
                                            <p:cond delay="0"/>
                                          </p:stCondLst>
                                        </p:cTn>
                                        <p:tgtEl>
                                          <p:spTgt spid="307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7" dur="1000" decel="50000" fill="hold">
                                          <p:stCondLst>
                                            <p:cond delay="0"/>
                                          </p:stCondLst>
                                        </p:cTn>
                                        <p:tgtEl>
                                          <p:spTgt spid="3077"/>
                                        </p:tgtEl>
                                        <p:attrNameLst>
                                          <p:attrName>ppt_x</p:attrName>
                                          <p:attrName>ppt_y</p:attrName>
                                        </p:attrNameLst>
                                      </p:cBhvr>
                                    </p:animMotion>
                                    <p:animEffect transition="in" filter="fade">
                                      <p:cBhvr>
                                        <p:cTn id="18" dur="1000"/>
                                        <p:tgtEl>
                                          <p:spTgt spid="307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2" presetClass="entr" presetSubtype="0" fill="hold" nodeType="clickEffect">
                                  <p:stCondLst>
                                    <p:cond delay="0"/>
                                  </p:stCondLst>
                                  <p:childTnLst>
                                    <p:set>
                                      <p:cBhvr>
                                        <p:cTn id="22" dur="1" fill="hold">
                                          <p:stCondLst>
                                            <p:cond delay="0"/>
                                          </p:stCondLst>
                                        </p:cTn>
                                        <p:tgtEl>
                                          <p:spTgt spid="3081"/>
                                        </p:tgtEl>
                                        <p:attrNameLst>
                                          <p:attrName>style.visibility</p:attrName>
                                        </p:attrNameLst>
                                      </p:cBhvr>
                                      <p:to>
                                        <p:strVal val="visible"/>
                                      </p:to>
                                    </p:set>
                                    <p:animScale>
                                      <p:cBhvr>
                                        <p:cTn id="23" dur="1000" decel="50000" fill="hold">
                                          <p:stCondLst>
                                            <p:cond delay="0"/>
                                          </p:stCondLst>
                                        </p:cTn>
                                        <p:tgtEl>
                                          <p:spTgt spid="308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 dur="1000" decel="50000" fill="hold">
                                          <p:stCondLst>
                                            <p:cond delay="0"/>
                                          </p:stCondLst>
                                        </p:cTn>
                                        <p:tgtEl>
                                          <p:spTgt spid="3081"/>
                                        </p:tgtEl>
                                        <p:attrNameLst>
                                          <p:attrName>ppt_x</p:attrName>
                                          <p:attrName>ppt_y</p:attrName>
                                        </p:attrNameLst>
                                      </p:cBhvr>
                                    </p:animMotion>
                                    <p:animEffect transition="in" filter="fade">
                                      <p:cBhvr>
                                        <p:cTn id="25" dur="1000"/>
                                        <p:tgtEl>
                                          <p:spTgt spid="30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5" name="Picture 5" descr="3">
            <a:extLst>
              <a:ext uri="{FF2B5EF4-FFF2-40B4-BE49-F238E27FC236}">
                <a16:creationId xmlns:a16="http://schemas.microsoft.com/office/drawing/2014/main" id="{3C7BF255-E60A-4203-99FF-262A9541E6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2492375"/>
            <a:ext cx="3810000"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Text Box 6">
            <a:extLst>
              <a:ext uri="{FF2B5EF4-FFF2-40B4-BE49-F238E27FC236}">
                <a16:creationId xmlns:a16="http://schemas.microsoft.com/office/drawing/2014/main" id="{A7619A98-B2A1-46D5-A589-A4B7E9626D94}"/>
              </a:ext>
            </a:extLst>
          </p:cNvPr>
          <p:cNvSpPr txBox="1">
            <a:spLocks noChangeArrowheads="1"/>
          </p:cNvSpPr>
          <p:nvPr/>
        </p:nvSpPr>
        <p:spPr bwMode="auto">
          <a:xfrm>
            <a:off x="539750" y="549275"/>
            <a:ext cx="4032250"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sl-SI" altLang="sl-SI" sz="4400" b="1">
                <a:latin typeface="Bradley Hand ITC" panose="03070402050302030203" pitchFamily="66" charset="0"/>
              </a:rPr>
              <a:t>Human towers</a:t>
            </a:r>
          </a:p>
          <a:p>
            <a:pPr eaLnBrk="1" hangingPunct="1">
              <a:spcBef>
                <a:spcPct val="50000"/>
              </a:spcBef>
            </a:pPr>
            <a:r>
              <a:rPr lang="sl-SI" altLang="sl-SI" sz="1400">
                <a:hlinkClick r:id="rId3"/>
              </a:rPr>
              <a:t>http://www.youtube.com/watch?v=-iSHfrmGdyo</a:t>
            </a:r>
            <a:r>
              <a:rPr lang="sl-SI" altLang="sl-SI" sz="1400"/>
              <a:t> </a:t>
            </a:r>
          </a:p>
        </p:txBody>
      </p:sp>
      <p:pic>
        <p:nvPicPr>
          <p:cNvPr id="5130" name="Picture 10" descr="article-0-02E8015900000578-279_468x672">
            <a:extLst>
              <a:ext uri="{FF2B5EF4-FFF2-40B4-BE49-F238E27FC236}">
                <a16:creationId xmlns:a16="http://schemas.microsoft.com/office/drawing/2014/main" id="{7FF4F7FC-9781-49D0-9E9B-ACD213C7AF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7538" y="188913"/>
            <a:ext cx="44577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5126"/>
                                        </p:tgtEl>
                                        <p:attrNameLst>
                                          <p:attrName>style.visibility</p:attrName>
                                        </p:attrNameLst>
                                      </p:cBhvr>
                                      <p:to>
                                        <p:strVal val="visible"/>
                                      </p:to>
                                    </p:set>
                                    <p:anim calcmode="lin" valueType="num">
                                      <p:cBhvr>
                                        <p:cTn id="7" dur="500" fill="hold"/>
                                        <p:tgtEl>
                                          <p:spTgt spid="512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126"/>
                                        </p:tgtEl>
                                        <p:attrNameLst>
                                          <p:attrName>ppt_y</p:attrName>
                                        </p:attrNameLst>
                                      </p:cBhvr>
                                      <p:tavLst>
                                        <p:tav tm="0">
                                          <p:val>
                                            <p:strVal val="#ppt_y"/>
                                          </p:val>
                                        </p:tav>
                                        <p:tav tm="100000">
                                          <p:val>
                                            <p:strVal val="#ppt_y"/>
                                          </p:val>
                                        </p:tav>
                                      </p:tavLst>
                                    </p:anim>
                                    <p:anim calcmode="lin" valueType="num">
                                      <p:cBhvr>
                                        <p:cTn id="9" dur="500" fill="hold"/>
                                        <p:tgtEl>
                                          <p:spTgt spid="512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12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12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4" fill="hold" nodeType="clickEffect">
                                  <p:stCondLst>
                                    <p:cond delay="0"/>
                                  </p:stCondLst>
                                  <p:childTnLst>
                                    <p:set>
                                      <p:cBhvr>
                                        <p:cTn id="15" dur="1" fill="hold">
                                          <p:stCondLst>
                                            <p:cond delay="0"/>
                                          </p:stCondLst>
                                        </p:cTn>
                                        <p:tgtEl>
                                          <p:spTgt spid="5125"/>
                                        </p:tgtEl>
                                        <p:attrNameLst>
                                          <p:attrName>style.visibility</p:attrName>
                                        </p:attrNameLst>
                                      </p:cBhvr>
                                      <p:to>
                                        <p:strVal val="visible"/>
                                      </p:to>
                                    </p:set>
                                    <p:anim calcmode="lin" valueType="num">
                                      <p:cBhvr additive="base">
                                        <p:cTn id="16" dur="500" fill="hold"/>
                                        <p:tgtEl>
                                          <p:spTgt spid="5125"/>
                                        </p:tgtEl>
                                        <p:attrNameLst>
                                          <p:attrName>ppt_x</p:attrName>
                                        </p:attrNameLst>
                                      </p:cBhvr>
                                      <p:tavLst>
                                        <p:tav tm="0">
                                          <p:val>
                                            <p:strVal val="#ppt_x"/>
                                          </p:val>
                                        </p:tav>
                                        <p:tav tm="100000">
                                          <p:val>
                                            <p:strVal val="#ppt_x"/>
                                          </p:val>
                                        </p:tav>
                                      </p:tavLst>
                                    </p:anim>
                                    <p:anim calcmode="lin" valueType="num">
                                      <p:cBhvr additive="base">
                                        <p:cTn id="17" dur="500" fill="hold"/>
                                        <p:tgtEl>
                                          <p:spTgt spid="5125"/>
                                        </p:tgtEl>
                                        <p:attrNameLst>
                                          <p:attrName>ppt_y</p:attrName>
                                        </p:attrNameLst>
                                      </p:cBhvr>
                                      <p:tavLst>
                                        <p:tav tm="0">
                                          <p:val>
                                            <p:strVal val="1+#ppt_h/2"/>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52" presetClass="entr" presetSubtype="0" fill="hold" nodeType="clickEffect">
                                  <p:stCondLst>
                                    <p:cond delay="0"/>
                                  </p:stCondLst>
                                  <p:childTnLst>
                                    <p:set>
                                      <p:cBhvr>
                                        <p:cTn id="21" dur="1" fill="hold">
                                          <p:stCondLst>
                                            <p:cond delay="0"/>
                                          </p:stCondLst>
                                        </p:cTn>
                                        <p:tgtEl>
                                          <p:spTgt spid="5130"/>
                                        </p:tgtEl>
                                        <p:attrNameLst>
                                          <p:attrName>style.visibility</p:attrName>
                                        </p:attrNameLst>
                                      </p:cBhvr>
                                      <p:to>
                                        <p:strVal val="visible"/>
                                      </p:to>
                                    </p:set>
                                    <p:animScale>
                                      <p:cBhvr>
                                        <p:cTn id="22" dur="1000" decel="50000" fill="hold">
                                          <p:stCondLst>
                                            <p:cond delay="0"/>
                                          </p:stCondLst>
                                        </p:cTn>
                                        <p:tgtEl>
                                          <p:spTgt spid="513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5130"/>
                                        </p:tgtEl>
                                        <p:attrNameLst>
                                          <p:attrName>ppt_x</p:attrName>
                                          <p:attrName>ppt_y</p:attrName>
                                        </p:attrNameLst>
                                      </p:cBhvr>
                                    </p:animMotion>
                                    <p:animEffect transition="in" filter="fade">
                                      <p:cBhvr>
                                        <p:cTn id="24" dur="1000"/>
                                        <p:tgtEl>
                                          <p:spTgt spid="5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E882627D-E898-4AD0-B193-4E6DA764C445}"/>
              </a:ext>
            </a:extLst>
          </p:cNvPr>
          <p:cNvSpPr>
            <a:spLocks noGrp="1" noChangeArrowheads="1"/>
          </p:cNvSpPr>
          <p:nvPr>
            <p:ph type="title"/>
          </p:nvPr>
        </p:nvSpPr>
        <p:spPr/>
        <p:txBody>
          <a:bodyPr/>
          <a:lstStyle/>
          <a:p>
            <a:pPr eaLnBrk="1" hangingPunct="1"/>
            <a:r>
              <a:rPr lang="sl-SI" altLang="sl-SI" b="1">
                <a:latin typeface="Bradley Hand ITC" panose="03070402050302030203" pitchFamily="66" charset="0"/>
              </a:rPr>
              <a:t>La tomatina</a:t>
            </a:r>
            <a:br>
              <a:rPr lang="sl-SI" altLang="sl-SI" sz="4800" b="1">
                <a:latin typeface="Bradley Hand ITC" panose="03070402050302030203" pitchFamily="66" charset="0"/>
              </a:rPr>
            </a:br>
            <a:r>
              <a:rPr lang="sl-SI" altLang="sl-SI" sz="1800" b="1">
                <a:hlinkClick r:id="rId2"/>
              </a:rPr>
              <a:t>http://www.youtube.com/watch?v=Au-v-OloJ-4&amp;feature=related</a:t>
            </a:r>
            <a:r>
              <a:rPr lang="sl-SI" altLang="sl-SI" sz="4000"/>
              <a:t> </a:t>
            </a:r>
          </a:p>
        </p:txBody>
      </p:sp>
      <p:pic>
        <p:nvPicPr>
          <p:cNvPr id="6149" name="Picture 5" descr="Tomatina10">
            <a:extLst>
              <a:ext uri="{FF2B5EF4-FFF2-40B4-BE49-F238E27FC236}">
                <a16:creationId xmlns:a16="http://schemas.microsoft.com/office/drawing/2014/main" id="{39EA3697-6122-4D56-AFB6-BD7AE3E530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484313"/>
            <a:ext cx="4695825"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7" descr="0688205800">
            <a:extLst>
              <a:ext uri="{FF2B5EF4-FFF2-40B4-BE49-F238E27FC236}">
                <a16:creationId xmlns:a16="http://schemas.microsoft.com/office/drawing/2014/main" id="{EB16CBDF-3840-4EB8-BC45-09B493984F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7313" y="2492375"/>
            <a:ext cx="6191250" cy="412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6146"/>
                                        </p:tgtEl>
                                        <p:attrNameLst>
                                          <p:attrName>style.visibility</p:attrName>
                                        </p:attrNameLst>
                                      </p:cBhvr>
                                      <p:to>
                                        <p:strVal val="visible"/>
                                      </p:to>
                                    </p:set>
                                    <p:anim calcmode="lin" valueType="num">
                                      <p:cBhvr>
                                        <p:cTn id="7" dur="500" fill="hold"/>
                                        <p:tgtEl>
                                          <p:spTgt spid="614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146"/>
                                        </p:tgtEl>
                                        <p:attrNameLst>
                                          <p:attrName>ppt_y</p:attrName>
                                        </p:attrNameLst>
                                      </p:cBhvr>
                                      <p:tavLst>
                                        <p:tav tm="0">
                                          <p:val>
                                            <p:strVal val="#ppt_y"/>
                                          </p:val>
                                        </p:tav>
                                        <p:tav tm="100000">
                                          <p:val>
                                            <p:strVal val="#ppt_y"/>
                                          </p:val>
                                        </p:tav>
                                      </p:tavLst>
                                    </p:anim>
                                    <p:anim calcmode="lin" valueType="num">
                                      <p:cBhvr>
                                        <p:cTn id="9" dur="500" fill="hold"/>
                                        <p:tgtEl>
                                          <p:spTgt spid="614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14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14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4" fill="hold" nodeType="clickEffect">
                                  <p:stCondLst>
                                    <p:cond delay="0"/>
                                  </p:stCondLst>
                                  <p:childTnLst>
                                    <p:set>
                                      <p:cBhvr>
                                        <p:cTn id="15" dur="1" fill="hold">
                                          <p:stCondLst>
                                            <p:cond delay="0"/>
                                          </p:stCondLst>
                                        </p:cTn>
                                        <p:tgtEl>
                                          <p:spTgt spid="6149"/>
                                        </p:tgtEl>
                                        <p:attrNameLst>
                                          <p:attrName>style.visibility</p:attrName>
                                        </p:attrNameLst>
                                      </p:cBhvr>
                                      <p:to>
                                        <p:strVal val="visible"/>
                                      </p:to>
                                    </p:set>
                                    <p:anim calcmode="lin" valueType="num">
                                      <p:cBhvr additive="base">
                                        <p:cTn id="16" dur="500" fill="hold"/>
                                        <p:tgtEl>
                                          <p:spTgt spid="6149"/>
                                        </p:tgtEl>
                                        <p:attrNameLst>
                                          <p:attrName>ppt_x</p:attrName>
                                        </p:attrNameLst>
                                      </p:cBhvr>
                                      <p:tavLst>
                                        <p:tav tm="0">
                                          <p:val>
                                            <p:strVal val="#ppt_x"/>
                                          </p:val>
                                        </p:tav>
                                        <p:tav tm="100000">
                                          <p:val>
                                            <p:strVal val="#ppt_x"/>
                                          </p:val>
                                        </p:tav>
                                      </p:tavLst>
                                    </p:anim>
                                    <p:anim calcmode="lin" valueType="num">
                                      <p:cBhvr additive="base">
                                        <p:cTn id="17" dur="500" fill="hold"/>
                                        <p:tgtEl>
                                          <p:spTgt spid="6149"/>
                                        </p:tgtEl>
                                        <p:attrNameLst>
                                          <p:attrName>ppt_y</p:attrName>
                                        </p:attrNameLst>
                                      </p:cBhvr>
                                      <p:tavLst>
                                        <p:tav tm="0">
                                          <p:val>
                                            <p:strVal val="1+#ppt_h/2"/>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52" presetClass="entr" presetSubtype="0" fill="hold" nodeType="clickEffect">
                                  <p:stCondLst>
                                    <p:cond delay="0"/>
                                  </p:stCondLst>
                                  <p:childTnLst>
                                    <p:set>
                                      <p:cBhvr>
                                        <p:cTn id="21" dur="1" fill="hold">
                                          <p:stCondLst>
                                            <p:cond delay="0"/>
                                          </p:stCondLst>
                                        </p:cTn>
                                        <p:tgtEl>
                                          <p:spTgt spid="6151"/>
                                        </p:tgtEl>
                                        <p:attrNameLst>
                                          <p:attrName>style.visibility</p:attrName>
                                        </p:attrNameLst>
                                      </p:cBhvr>
                                      <p:to>
                                        <p:strVal val="visible"/>
                                      </p:to>
                                    </p:set>
                                    <p:animScale>
                                      <p:cBhvr>
                                        <p:cTn id="22" dur="1000" decel="50000" fill="hold">
                                          <p:stCondLst>
                                            <p:cond delay="0"/>
                                          </p:stCondLst>
                                        </p:cTn>
                                        <p:tgtEl>
                                          <p:spTgt spid="615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6151"/>
                                        </p:tgtEl>
                                        <p:attrNameLst>
                                          <p:attrName>ppt_x</p:attrName>
                                          <p:attrName>ppt_y</p:attrName>
                                        </p:attrNameLst>
                                      </p:cBhvr>
                                    </p:animMotion>
                                    <p:animEffect transition="in" filter="fade">
                                      <p:cBhvr>
                                        <p:cTn id="24" dur="1000"/>
                                        <p:tgtEl>
                                          <p:spTgt spid="6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60ED23FB-7909-4DC4-A293-3BC7B2ED77BE}"/>
              </a:ext>
            </a:extLst>
          </p:cNvPr>
          <p:cNvSpPr>
            <a:spLocks noGrp="1" noChangeArrowheads="1"/>
          </p:cNvSpPr>
          <p:nvPr>
            <p:ph type="title"/>
          </p:nvPr>
        </p:nvSpPr>
        <p:spPr/>
        <p:txBody>
          <a:bodyPr/>
          <a:lstStyle/>
          <a:p>
            <a:pPr eaLnBrk="1" hangingPunct="1"/>
            <a:r>
              <a:rPr lang="sl-SI" altLang="sl-SI" sz="4800" b="1">
                <a:latin typeface="Bradley Hand ITC" panose="03070402050302030203" pitchFamily="66" charset="0"/>
              </a:rPr>
              <a:t>Carnival</a:t>
            </a:r>
            <a:br>
              <a:rPr lang="sl-SI" altLang="sl-SI" sz="3600">
                <a:latin typeface="Bradley Hand ITC" panose="03070402050302030203" pitchFamily="66" charset="0"/>
              </a:rPr>
            </a:br>
            <a:r>
              <a:rPr lang="sl-SI" altLang="sl-SI" sz="1800">
                <a:hlinkClick r:id="rId2"/>
              </a:rPr>
              <a:t>http://www.youtube.com/watch?v=Zfmij3TyIkU&amp;feature=related</a:t>
            </a:r>
            <a:r>
              <a:rPr lang="sl-SI" altLang="sl-SI"/>
              <a:t> </a:t>
            </a:r>
          </a:p>
        </p:txBody>
      </p:sp>
      <p:pic>
        <p:nvPicPr>
          <p:cNvPr id="7175" name="Picture 7" descr="malaga-carnival-parade-in-its-passage-through-calle-larios-2004-malaga-andalucia-spain_4316">
            <a:extLst>
              <a:ext uri="{FF2B5EF4-FFF2-40B4-BE49-F238E27FC236}">
                <a16:creationId xmlns:a16="http://schemas.microsoft.com/office/drawing/2014/main" id="{7218B302-4B75-47D4-BB66-8552B96C06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1844675"/>
            <a:ext cx="5962650" cy="418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AutoShape 9" descr="SuperStock_1950-1297">
            <a:extLst>
              <a:ext uri="{FF2B5EF4-FFF2-40B4-BE49-F238E27FC236}">
                <a16:creationId xmlns:a16="http://schemas.microsoft.com/office/drawing/2014/main" id="{56B6D76C-9C86-4CC5-916D-C0C6E9EC111F}"/>
              </a:ext>
            </a:extLst>
          </p:cNvPr>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sl-SI" altLang="sl-SI"/>
          </a:p>
        </p:txBody>
      </p:sp>
      <p:pic>
        <p:nvPicPr>
          <p:cNvPr id="7179" name="Picture 11" descr="SuperStock_1950-1297">
            <a:extLst>
              <a:ext uri="{FF2B5EF4-FFF2-40B4-BE49-F238E27FC236}">
                <a16:creationId xmlns:a16="http://schemas.microsoft.com/office/drawing/2014/main" id="{BDF35B21-7405-4361-A540-8465349B9F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0338" y="2492375"/>
            <a:ext cx="6192837" cy="412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7170"/>
                                        </p:tgtEl>
                                        <p:attrNameLst>
                                          <p:attrName>style.visibility</p:attrName>
                                        </p:attrNameLst>
                                      </p:cBhvr>
                                      <p:to>
                                        <p:strVal val="visible"/>
                                      </p:to>
                                    </p:set>
                                    <p:anim calcmode="lin" valueType="num">
                                      <p:cBhvr>
                                        <p:cTn id="7" dur="500" fill="hold"/>
                                        <p:tgtEl>
                                          <p:spTgt spid="717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170"/>
                                        </p:tgtEl>
                                        <p:attrNameLst>
                                          <p:attrName>ppt_y</p:attrName>
                                        </p:attrNameLst>
                                      </p:cBhvr>
                                      <p:tavLst>
                                        <p:tav tm="0">
                                          <p:val>
                                            <p:strVal val="#ppt_y"/>
                                          </p:val>
                                        </p:tav>
                                        <p:tav tm="100000">
                                          <p:val>
                                            <p:strVal val="#ppt_y"/>
                                          </p:val>
                                        </p:tav>
                                      </p:tavLst>
                                    </p:anim>
                                    <p:anim calcmode="lin" valueType="num">
                                      <p:cBhvr>
                                        <p:cTn id="9" dur="500" fill="hold"/>
                                        <p:tgtEl>
                                          <p:spTgt spid="717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17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17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52" presetClass="entr" presetSubtype="0" fill="hold" nodeType="clickEffect">
                                  <p:stCondLst>
                                    <p:cond delay="0"/>
                                  </p:stCondLst>
                                  <p:childTnLst>
                                    <p:set>
                                      <p:cBhvr>
                                        <p:cTn id="15" dur="1" fill="hold">
                                          <p:stCondLst>
                                            <p:cond delay="0"/>
                                          </p:stCondLst>
                                        </p:cTn>
                                        <p:tgtEl>
                                          <p:spTgt spid="7175"/>
                                        </p:tgtEl>
                                        <p:attrNameLst>
                                          <p:attrName>style.visibility</p:attrName>
                                        </p:attrNameLst>
                                      </p:cBhvr>
                                      <p:to>
                                        <p:strVal val="visible"/>
                                      </p:to>
                                    </p:set>
                                    <p:animScale>
                                      <p:cBhvr>
                                        <p:cTn id="16" dur="1000" decel="50000" fill="hold">
                                          <p:stCondLst>
                                            <p:cond delay="0"/>
                                          </p:stCondLst>
                                        </p:cTn>
                                        <p:tgtEl>
                                          <p:spTgt spid="717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7" dur="1000" decel="50000" fill="hold">
                                          <p:stCondLst>
                                            <p:cond delay="0"/>
                                          </p:stCondLst>
                                        </p:cTn>
                                        <p:tgtEl>
                                          <p:spTgt spid="7175"/>
                                        </p:tgtEl>
                                        <p:attrNameLst>
                                          <p:attrName>ppt_x</p:attrName>
                                          <p:attrName>ppt_y</p:attrName>
                                        </p:attrNameLst>
                                      </p:cBhvr>
                                    </p:animMotion>
                                    <p:animEffect transition="in" filter="fade">
                                      <p:cBhvr>
                                        <p:cTn id="18" dur="1000"/>
                                        <p:tgtEl>
                                          <p:spTgt spid="7175"/>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2" presetClass="entr" presetSubtype="0" fill="hold" nodeType="clickEffect">
                                  <p:stCondLst>
                                    <p:cond delay="0"/>
                                  </p:stCondLst>
                                  <p:childTnLst>
                                    <p:set>
                                      <p:cBhvr>
                                        <p:cTn id="22" dur="1" fill="hold">
                                          <p:stCondLst>
                                            <p:cond delay="0"/>
                                          </p:stCondLst>
                                        </p:cTn>
                                        <p:tgtEl>
                                          <p:spTgt spid="7179"/>
                                        </p:tgtEl>
                                        <p:attrNameLst>
                                          <p:attrName>style.visibility</p:attrName>
                                        </p:attrNameLst>
                                      </p:cBhvr>
                                      <p:to>
                                        <p:strVal val="visible"/>
                                      </p:to>
                                    </p:set>
                                    <p:animScale>
                                      <p:cBhvr>
                                        <p:cTn id="23" dur="1000" decel="50000" fill="hold">
                                          <p:stCondLst>
                                            <p:cond delay="0"/>
                                          </p:stCondLst>
                                        </p:cTn>
                                        <p:tgtEl>
                                          <p:spTgt spid="717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 dur="1000" decel="50000" fill="hold">
                                          <p:stCondLst>
                                            <p:cond delay="0"/>
                                          </p:stCondLst>
                                        </p:cTn>
                                        <p:tgtEl>
                                          <p:spTgt spid="7179"/>
                                        </p:tgtEl>
                                        <p:attrNameLst>
                                          <p:attrName>ppt_x</p:attrName>
                                          <p:attrName>ppt_y</p:attrName>
                                        </p:attrNameLst>
                                      </p:cBhvr>
                                    </p:animMotion>
                                    <p:animEffect transition="in" filter="fade">
                                      <p:cBhvr>
                                        <p:cTn id="25" dur="1000"/>
                                        <p:tgtEl>
                                          <p:spTgt spid="7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21A442D9-D6DE-42BC-97B3-96BB0B31383B}"/>
              </a:ext>
            </a:extLst>
          </p:cNvPr>
          <p:cNvSpPr>
            <a:spLocks noGrp="1" noChangeArrowheads="1"/>
          </p:cNvSpPr>
          <p:nvPr>
            <p:ph type="title"/>
          </p:nvPr>
        </p:nvSpPr>
        <p:spPr/>
        <p:txBody>
          <a:bodyPr/>
          <a:lstStyle/>
          <a:p>
            <a:pPr eaLnBrk="1" hangingPunct="1"/>
            <a:r>
              <a:rPr lang="sl-SI" altLang="sl-SI" sz="5400" b="1">
                <a:latin typeface="Bradley Hand ITC" panose="03070402050302030203" pitchFamily="66" charset="0"/>
              </a:rPr>
              <a:t>Sant Joan</a:t>
            </a:r>
            <a:r>
              <a:rPr lang="sl-SI" altLang="sl-SI" sz="4000"/>
              <a:t> </a:t>
            </a:r>
            <a:br>
              <a:rPr lang="sl-SI" altLang="sl-SI" sz="4000"/>
            </a:br>
            <a:r>
              <a:rPr lang="sl-SI" altLang="sl-SI" sz="1600">
                <a:hlinkClick r:id="rId2"/>
              </a:rPr>
              <a:t>http://www.youtube.com/watch?v=Oy1YYSS07yU&amp;feature=related</a:t>
            </a:r>
            <a:r>
              <a:rPr lang="sl-SI" altLang="sl-SI" sz="4000"/>
              <a:t> </a:t>
            </a:r>
          </a:p>
        </p:txBody>
      </p:sp>
      <p:pic>
        <p:nvPicPr>
          <p:cNvPr id="8197" name="Picture 5" descr="sant-joan-NOTICIAS">
            <a:extLst>
              <a:ext uri="{FF2B5EF4-FFF2-40B4-BE49-F238E27FC236}">
                <a16:creationId xmlns:a16="http://schemas.microsoft.com/office/drawing/2014/main" id="{6ADF85F3-A56D-4E4D-9704-13FBF15FFC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6375" y="1628775"/>
            <a:ext cx="5832475" cy="437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8194"/>
                                        </p:tgtEl>
                                        <p:attrNameLst>
                                          <p:attrName>style.visibility</p:attrName>
                                        </p:attrNameLst>
                                      </p:cBhvr>
                                      <p:to>
                                        <p:strVal val="visible"/>
                                      </p:to>
                                    </p:set>
                                    <p:animScale>
                                      <p:cBhvr>
                                        <p:cTn id="7" dur="1000" decel="50000" fill="hold">
                                          <p:stCondLst>
                                            <p:cond delay="0"/>
                                          </p:stCondLst>
                                        </p:cTn>
                                        <p:tgtEl>
                                          <p:spTgt spid="819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8194"/>
                                        </p:tgtEl>
                                        <p:attrNameLst>
                                          <p:attrName>ppt_x</p:attrName>
                                          <p:attrName>ppt_y</p:attrName>
                                        </p:attrNameLst>
                                      </p:cBhvr>
                                    </p:animMotion>
                                    <p:animEffect transition="in" filter="fade">
                                      <p:cBhvr>
                                        <p:cTn id="9" dur="1000"/>
                                        <p:tgtEl>
                                          <p:spTgt spid="819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2" presetClass="entr" presetSubtype="0" fill="hold" nodeType="clickEffect">
                                  <p:stCondLst>
                                    <p:cond delay="0"/>
                                  </p:stCondLst>
                                  <p:childTnLst>
                                    <p:set>
                                      <p:cBhvr>
                                        <p:cTn id="13" dur="1" fill="hold">
                                          <p:stCondLst>
                                            <p:cond delay="0"/>
                                          </p:stCondLst>
                                        </p:cTn>
                                        <p:tgtEl>
                                          <p:spTgt spid="8197"/>
                                        </p:tgtEl>
                                        <p:attrNameLst>
                                          <p:attrName>style.visibility</p:attrName>
                                        </p:attrNameLst>
                                      </p:cBhvr>
                                      <p:to>
                                        <p:strVal val="visible"/>
                                      </p:to>
                                    </p:set>
                                    <p:animScale>
                                      <p:cBhvr>
                                        <p:cTn id="14" dur="1000" decel="50000" fill="hold">
                                          <p:stCondLst>
                                            <p:cond delay="0"/>
                                          </p:stCondLst>
                                        </p:cTn>
                                        <p:tgtEl>
                                          <p:spTgt spid="819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8197"/>
                                        </p:tgtEl>
                                        <p:attrNameLst>
                                          <p:attrName>ppt_x</p:attrName>
                                          <p:attrName>ppt_y</p:attrName>
                                        </p:attrNameLst>
                                      </p:cBhvr>
                                    </p:animMotion>
                                    <p:animEffect transition="in" filter="fade">
                                      <p:cBhvr>
                                        <p:cTn id="16" dur="1000"/>
                                        <p:tgtEl>
                                          <p:spTgt spid="8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1BDB9673-14F4-4E14-8A8E-E7243863B8B5}"/>
              </a:ext>
            </a:extLst>
          </p:cNvPr>
          <p:cNvSpPr>
            <a:spLocks noGrp="1" noChangeArrowheads="1"/>
          </p:cNvSpPr>
          <p:nvPr>
            <p:ph type="title"/>
          </p:nvPr>
        </p:nvSpPr>
        <p:spPr/>
        <p:txBody>
          <a:bodyPr/>
          <a:lstStyle/>
          <a:p>
            <a:pPr eaLnBrk="1" hangingPunct="1"/>
            <a:r>
              <a:rPr lang="sl-SI" altLang="sl-SI" b="1">
                <a:latin typeface="Bradley Hand ITC" panose="03070402050302030203" pitchFamily="66" charset="0"/>
              </a:rPr>
              <a:t>Viri in literatura:</a:t>
            </a:r>
          </a:p>
        </p:txBody>
      </p:sp>
      <p:sp>
        <p:nvSpPr>
          <p:cNvPr id="21507" name="Rectangle 3">
            <a:extLst>
              <a:ext uri="{FF2B5EF4-FFF2-40B4-BE49-F238E27FC236}">
                <a16:creationId xmlns:a16="http://schemas.microsoft.com/office/drawing/2014/main" id="{E40F7D4D-5DFB-4851-9F6D-5D4F1DE2F886}"/>
              </a:ext>
            </a:extLst>
          </p:cNvPr>
          <p:cNvSpPr>
            <a:spLocks noGrp="1" noChangeArrowheads="1"/>
          </p:cNvSpPr>
          <p:nvPr>
            <p:ph type="body" idx="1"/>
          </p:nvPr>
        </p:nvSpPr>
        <p:spPr/>
        <p:txBody>
          <a:bodyPr/>
          <a:lstStyle/>
          <a:p>
            <a:pPr eaLnBrk="1" hangingPunct="1"/>
            <a:r>
              <a:rPr lang="sl-SI" altLang="sl-SI">
                <a:latin typeface="Bradley Hand ITC" panose="03070402050302030203" pitchFamily="66" charset="0"/>
              </a:rPr>
              <a:t>Eyewitness travel: Spain</a:t>
            </a:r>
          </a:p>
          <a:p>
            <a:pPr eaLnBrk="1" hangingPunct="1"/>
            <a:endParaRPr lang="sl-SI" altLang="sl-SI">
              <a:latin typeface="Bradley Hand ITC" panose="03070402050302030203" pitchFamily="66" charset="0"/>
            </a:endParaRPr>
          </a:p>
          <a:p>
            <a:pPr eaLnBrk="1" hangingPunct="1">
              <a:buFontTx/>
              <a:buNone/>
            </a:pPr>
            <a:r>
              <a:rPr lang="sl-SI" altLang="sl-SI" sz="4400" b="1">
                <a:latin typeface="Bradley Hand ITC" panose="03070402050302030203" pitchFamily="66" charset="0"/>
              </a:rPr>
              <a:t>Slike:</a:t>
            </a:r>
          </a:p>
          <a:p>
            <a:pPr eaLnBrk="1" hangingPunct="1"/>
            <a:r>
              <a:rPr lang="sl-SI" altLang="sl-SI">
                <a:latin typeface="Bradley Hand ITC" panose="03070402050302030203" pitchFamily="66" charset="0"/>
              </a:rPr>
              <a:t>http://www.google.si/imgres?imgurl=http</a:t>
            </a:r>
          </a:p>
          <a:p>
            <a:pPr eaLnBrk="1" hangingPunct="1"/>
            <a:endParaRPr lang="sl-SI" altLang="sl-SI">
              <a:latin typeface="Bradley Hand ITC" panose="03070402050302030203"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1506"/>
                                        </p:tgtEl>
                                        <p:attrNameLst>
                                          <p:attrName>style.visibility</p:attrName>
                                        </p:attrNameLst>
                                      </p:cBhvr>
                                      <p:to>
                                        <p:strVal val="visible"/>
                                      </p:to>
                                    </p:set>
                                    <p:anim calcmode="lin" valueType="num">
                                      <p:cBhvr>
                                        <p:cTn id="7" dur="500" fill="hold"/>
                                        <p:tgtEl>
                                          <p:spTgt spid="2150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1506"/>
                                        </p:tgtEl>
                                        <p:attrNameLst>
                                          <p:attrName>ppt_y</p:attrName>
                                        </p:attrNameLst>
                                      </p:cBhvr>
                                      <p:tavLst>
                                        <p:tav tm="0">
                                          <p:val>
                                            <p:strVal val="#ppt_y"/>
                                          </p:val>
                                        </p:tav>
                                        <p:tav tm="100000">
                                          <p:val>
                                            <p:strVal val="#ppt_y"/>
                                          </p:val>
                                        </p:tav>
                                      </p:tavLst>
                                    </p:anim>
                                    <p:anim calcmode="lin" valueType="num">
                                      <p:cBhvr>
                                        <p:cTn id="9" dur="500" fill="hold"/>
                                        <p:tgtEl>
                                          <p:spTgt spid="2150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150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150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1" presetClass="entr" presetSubtype="0" fill="hold" nodeType="clickEffect">
                                  <p:stCondLst>
                                    <p:cond delay="0"/>
                                  </p:stCondLst>
                                  <p:iterate type="lt">
                                    <p:tmPct val="10000"/>
                                  </p:iterate>
                                  <p:childTnLst>
                                    <p:set>
                                      <p:cBhvr>
                                        <p:cTn id="15" dur="1" fill="hold">
                                          <p:stCondLst>
                                            <p:cond delay="0"/>
                                          </p:stCondLst>
                                        </p:cTn>
                                        <p:tgtEl>
                                          <p:spTgt spid="21507">
                                            <p:txEl>
                                              <p:pRg st="0" end="0"/>
                                            </p:txEl>
                                          </p:spTgt>
                                        </p:tgtEl>
                                        <p:attrNameLst>
                                          <p:attrName>style.visibility</p:attrName>
                                        </p:attrNameLst>
                                      </p:cBhvr>
                                      <p:to>
                                        <p:strVal val="visible"/>
                                      </p:to>
                                    </p:set>
                                    <p:anim calcmode="lin" valueType="num">
                                      <p:cBhvr>
                                        <p:cTn id="16" dur="500" fill="hold"/>
                                        <p:tgtEl>
                                          <p:spTgt spid="21507">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21507">
                                            <p:txEl>
                                              <p:pRg st="0" end="0"/>
                                            </p:txEl>
                                          </p:spTgt>
                                        </p:tgtEl>
                                        <p:attrNameLst>
                                          <p:attrName>ppt_y</p:attrName>
                                        </p:attrNameLst>
                                      </p:cBhvr>
                                      <p:tavLst>
                                        <p:tav tm="0">
                                          <p:val>
                                            <p:strVal val="#ppt_y"/>
                                          </p:val>
                                        </p:tav>
                                        <p:tav tm="100000">
                                          <p:val>
                                            <p:strVal val="#ppt_y"/>
                                          </p:val>
                                        </p:tav>
                                      </p:tavLst>
                                    </p:anim>
                                    <p:anim calcmode="lin" valueType="num">
                                      <p:cBhvr>
                                        <p:cTn id="18" dur="500" fill="hold"/>
                                        <p:tgtEl>
                                          <p:spTgt spid="21507">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21507">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21507">
                                            <p:txEl>
                                              <p:pRg st="0" end="0"/>
                                            </p:txEl>
                                          </p:spTgt>
                                        </p:tgtEl>
                                      </p:cBhvr>
                                    </p:animEffect>
                                  </p:childTnLst>
                                </p:cTn>
                              </p:par>
                              <p:par>
                                <p:cTn id="21" presetID="41" presetClass="entr" presetSubtype="0" fill="hold" nodeType="withEffect">
                                  <p:stCondLst>
                                    <p:cond delay="0"/>
                                  </p:stCondLst>
                                  <p:iterate type="lt">
                                    <p:tmPct val="10000"/>
                                  </p:iterate>
                                  <p:childTnLst>
                                    <p:set>
                                      <p:cBhvr>
                                        <p:cTn id="22" dur="1" fill="hold">
                                          <p:stCondLst>
                                            <p:cond delay="0"/>
                                          </p:stCondLst>
                                        </p:cTn>
                                        <p:tgtEl>
                                          <p:spTgt spid="21507">
                                            <p:txEl>
                                              <p:pRg st="2" end="2"/>
                                            </p:txEl>
                                          </p:spTgt>
                                        </p:tgtEl>
                                        <p:attrNameLst>
                                          <p:attrName>style.visibility</p:attrName>
                                        </p:attrNameLst>
                                      </p:cBhvr>
                                      <p:to>
                                        <p:strVal val="visible"/>
                                      </p:to>
                                    </p:set>
                                    <p:anim calcmode="lin" valueType="num">
                                      <p:cBhvr>
                                        <p:cTn id="23" dur="500" fill="hold"/>
                                        <p:tgtEl>
                                          <p:spTgt spid="21507">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21507">
                                            <p:txEl>
                                              <p:pRg st="2" end="2"/>
                                            </p:txEl>
                                          </p:spTgt>
                                        </p:tgtEl>
                                        <p:attrNameLst>
                                          <p:attrName>ppt_y</p:attrName>
                                        </p:attrNameLst>
                                      </p:cBhvr>
                                      <p:tavLst>
                                        <p:tav tm="0">
                                          <p:val>
                                            <p:strVal val="#ppt_y"/>
                                          </p:val>
                                        </p:tav>
                                        <p:tav tm="100000">
                                          <p:val>
                                            <p:strVal val="#ppt_y"/>
                                          </p:val>
                                        </p:tav>
                                      </p:tavLst>
                                    </p:anim>
                                    <p:anim calcmode="lin" valueType="num">
                                      <p:cBhvr>
                                        <p:cTn id="25" dur="500" fill="hold"/>
                                        <p:tgtEl>
                                          <p:spTgt spid="21507">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21507">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21507">
                                            <p:txEl>
                                              <p:pRg st="2" end="2"/>
                                            </p:txEl>
                                          </p:spTgt>
                                        </p:tgtEl>
                                      </p:cBhvr>
                                    </p:animEffect>
                                  </p:childTnLst>
                                </p:cTn>
                              </p:par>
                              <p:par>
                                <p:cTn id="28" presetID="41" presetClass="entr" presetSubtype="0" fill="hold" nodeType="withEffect">
                                  <p:stCondLst>
                                    <p:cond delay="0"/>
                                  </p:stCondLst>
                                  <p:iterate type="lt">
                                    <p:tmPct val="10000"/>
                                  </p:iterate>
                                  <p:childTnLst>
                                    <p:set>
                                      <p:cBhvr>
                                        <p:cTn id="29" dur="1" fill="hold">
                                          <p:stCondLst>
                                            <p:cond delay="0"/>
                                          </p:stCondLst>
                                        </p:cTn>
                                        <p:tgtEl>
                                          <p:spTgt spid="21507">
                                            <p:txEl>
                                              <p:pRg st="3" end="3"/>
                                            </p:txEl>
                                          </p:spTgt>
                                        </p:tgtEl>
                                        <p:attrNameLst>
                                          <p:attrName>style.visibility</p:attrName>
                                        </p:attrNameLst>
                                      </p:cBhvr>
                                      <p:to>
                                        <p:strVal val="visible"/>
                                      </p:to>
                                    </p:set>
                                    <p:anim calcmode="lin" valueType="num">
                                      <p:cBhvr>
                                        <p:cTn id="30" dur="500" fill="hold"/>
                                        <p:tgtEl>
                                          <p:spTgt spid="21507">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21507">
                                            <p:txEl>
                                              <p:pRg st="3" end="3"/>
                                            </p:txEl>
                                          </p:spTgt>
                                        </p:tgtEl>
                                        <p:attrNameLst>
                                          <p:attrName>ppt_y</p:attrName>
                                        </p:attrNameLst>
                                      </p:cBhvr>
                                      <p:tavLst>
                                        <p:tav tm="0">
                                          <p:val>
                                            <p:strVal val="#ppt_y"/>
                                          </p:val>
                                        </p:tav>
                                        <p:tav tm="100000">
                                          <p:val>
                                            <p:strVal val="#ppt_y"/>
                                          </p:val>
                                        </p:tav>
                                      </p:tavLst>
                                    </p:anim>
                                    <p:anim calcmode="lin" valueType="num">
                                      <p:cBhvr>
                                        <p:cTn id="32" dur="500" fill="hold"/>
                                        <p:tgtEl>
                                          <p:spTgt spid="21507">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21507">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4" dur="500" tmFilter="0,0; .5, 1; 1, 1"/>
                                        <p:tgtEl>
                                          <p:spTgt spid="2150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a16="http://schemas.microsoft.com/office/drawing/2014/main" id="{9D5B3413-5060-474C-BFFA-D1D4F96DC311}"/>
              </a:ext>
            </a:extLst>
          </p:cNvPr>
          <p:cNvSpPr>
            <a:spLocks noGrp="1" noChangeArrowheads="1"/>
          </p:cNvSpPr>
          <p:nvPr>
            <p:ph type="body" idx="1"/>
          </p:nvPr>
        </p:nvSpPr>
        <p:spPr>
          <a:xfrm>
            <a:off x="457200" y="549275"/>
            <a:ext cx="8229600" cy="5576888"/>
          </a:xfrm>
        </p:spPr>
        <p:txBody>
          <a:bodyPr/>
          <a:lstStyle/>
          <a:p>
            <a:pPr eaLnBrk="1" hangingPunct="1"/>
            <a:endParaRPr lang="sl-SI" altLang="sl-SI"/>
          </a:p>
        </p:txBody>
      </p:sp>
      <p:sp>
        <p:nvSpPr>
          <p:cNvPr id="9219" name="WordArt 4">
            <a:extLst>
              <a:ext uri="{FF2B5EF4-FFF2-40B4-BE49-F238E27FC236}">
                <a16:creationId xmlns:a16="http://schemas.microsoft.com/office/drawing/2014/main" id="{ACF8C404-632D-45A4-AA6E-B8C3EDDFF65C}"/>
              </a:ext>
            </a:extLst>
          </p:cNvPr>
          <p:cNvSpPr>
            <a:spLocks noChangeArrowheads="1" noChangeShapeType="1" noTextEdit="1"/>
          </p:cNvSpPr>
          <p:nvPr/>
        </p:nvSpPr>
        <p:spPr bwMode="auto">
          <a:xfrm>
            <a:off x="1116013" y="1557338"/>
            <a:ext cx="7200900" cy="4824412"/>
          </a:xfrm>
          <a:prstGeom prst="rect">
            <a:avLst/>
          </a:prstGeom>
        </p:spPr>
        <p:txBody>
          <a:bodyPr spcFirstLastPara="1" wrap="none" fromWordArt="1">
            <a:prstTxWarp prst="textArchUp">
              <a:avLst>
                <a:gd name="adj" fmla="val 10800004"/>
              </a:avLst>
            </a:prstTxWarp>
          </a:bodyPr>
          <a:lstStyle/>
          <a:p>
            <a:pPr algn="ctr"/>
            <a:r>
              <a:rPr lang="sl-SI" sz="3600" kern="10">
                <a:ln w="9525">
                  <a:solidFill>
                    <a:srgbClr val="FF0000"/>
                  </a:solidFill>
                  <a:round/>
                  <a:headEnd/>
                  <a:tailEnd/>
                </a:ln>
                <a:solidFill>
                  <a:srgbClr val="FFFF00"/>
                </a:solidFill>
                <a:latin typeface="Tahoma" panose="020B0604030504040204" pitchFamily="34" charset="0"/>
                <a:ea typeface="Tahoma" panose="020B0604030504040204" pitchFamily="34" charset="0"/>
                <a:cs typeface="Tahoma" panose="020B0604030504040204" pitchFamily="34" charset="0"/>
              </a:rPr>
              <a:t>Hvala za pozornost!</a:t>
            </a:r>
          </a:p>
        </p:txBody>
      </p:sp>
      <p:pic>
        <p:nvPicPr>
          <p:cNvPr id="9220" name="Picture 7" descr="MC900413076[1]">
            <a:extLst>
              <a:ext uri="{FF2B5EF4-FFF2-40B4-BE49-F238E27FC236}">
                <a16:creationId xmlns:a16="http://schemas.microsoft.com/office/drawing/2014/main" id="{5AC00528-ED3E-4BF5-81A8-7A19897862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0338" y="2636838"/>
            <a:ext cx="4124325" cy="344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Naslov 1">
            <a:extLst>
              <a:ext uri="{FF2B5EF4-FFF2-40B4-BE49-F238E27FC236}">
                <a16:creationId xmlns:a16="http://schemas.microsoft.com/office/drawing/2014/main" id="{71A20452-458D-473F-8AB1-3B9F9BAB7870}"/>
              </a:ext>
            </a:extLst>
          </p:cNvPr>
          <p:cNvSpPr>
            <a:spLocks noGrp="1"/>
          </p:cNvSpPr>
          <p:nvPr>
            <p:ph type="title"/>
          </p:nvPr>
        </p:nvSpPr>
        <p:spPr/>
        <p:txBody>
          <a:bodyPr/>
          <a:lstStyle/>
          <a:p>
            <a:pPr eaLnBrk="1" hangingPunct="1"/>
            <a:r>
              <a:rPr lang="sl-SI" altLang="sl-SI" sz="1400"/>
              <a:t>Sanfermines - tek bikov v Pamploni</a:t>
            </a:r>
            <a:br>
              <a:rPr lang="sl-SI" altLang="sl-SI" sz="1400" b="1"/>
            </a:br>
            <a:r>
              <a:rPr lang="sl-SI" altLang="sl-SI" sz="1400"/>
              <a:t> </a:t>
            </a:r>
            <a:br>
              <a:rPr lang="sl-SI" altLang="sl-SI" sz="1400"/>
            </a:br>
            <a:r>
              <a:rPr lang="sl-SI" altLang="sl-SI" sz="1400"/>
              <a:t>Vse se začne 6. julija, točno opoldne. Izstrelitev rakete, tradicionalnega txupinaza, označi začetek festivala. Udeleženci si zavežejo rdeče rute in odprejo se šampanjci. In nato se začne: vrstijo se sprevodi gigantskih lutk, pihalnih godb, praktično kogarkoli, ki si je upal spraviti skupaj ekipo somišljenikov. Na stojnicah prodajajo vse mogoče od najbolj navadnega turističnega kiča, festivalskih spominkov do značilne hrane španskih avtonomnih pokrajin. Večina obiskovalcev je oblečenih v tradicionalna baskovska oblačila: bela srajca, bele hlače, rdeč pas in rdeča ruta okoli vratu. </a:t>
            </a:r>
            <a:br>
              <a:rPr lang="sl-SI" altLang="sl-SI" sz="1400"/>
            </a:br>
            <a:r>
              <a:rPr lang="sl-SI" altLang="sl-SI" sz="1400"/>
              <a:t>Bari v centru so odprti 24 ur na dan, nekateri celo snamejo okna in vrata zaradi povečanega pretoka obiskovalcev. Alkohol teče v potokih in bele baskovske obleke se kmalu oplemenitijo z madeži rdečega vina. Na malih, velikih, plačljivih ali zastonjskih prizoriščih se vrstijo koncerti za vse okuse: od popa in rocka do jazza in reggaeja.</a:t>
            </a:r>
            <a:br>
              <a:rPr lang="sl-SI" altLang="sl-SI" sz="1400"/>
            </a:br>
            <a:r>
              <a:rPr lang="sl-SI" altLang="sl-SI" sz="1400"/>
              <a:t>Glavna stvar, zaradi katere je festival poznan, je tek bikov. Španci mu rečejo ‘encierro’ in je na sporedu vsak dan festivala ob osmih zjutraj. Ni povsem znano, zakaj je ravno pamplonski tek tako razvpit, saj ima podobno navado mnogo španskih mest.</a:t>
            </a:r>
            <a:br>
              <a:rPr lang="sl-SI" altLang="sl-SI" sz="1400"/>
            </a:br>
            <a:r>
              <a:rPr lang="sl-SI" altLang="sl-SI" sz="1400"/>
              <a:t>Proga, na kateri se odvija encierro, je dolga 900 metrov. Začne se pri ogradi, v kateri so biki nastanjeni čez noč, nadaljuje po ozkih mestnih uličicah mimo mestne hiše in konča v bikoborski areni. Širši deli proge so obdani z dvojno leseno ograjo. Za prvo ogrado je prostor za varnostnike, fotografe, reševalce in udeležence teka, ki se hočejo rešiti pred prihajajočo nevarnostjo. Za drugo ogrado je publika.</a:t>
            </a:r>
            <a:br>
              <a:rPr lang="sl-SI" altLang="sl-SI" sz="1400"/>
            </a:br>
            <a:r>
              <a:rPr lang="sl-SI" altLang="sl-SI" sz="1400"/>
              <a:t>Tipičen rezultat teka je trideset do štirideset poškodovanih, od tega jih kakih pet konča v bolnici. </a:t>
            </a:r>
            <a:br>
              <a:rPr lang="sl-SI" altLang="sl-SI" sz="1400"/>
            </a:br>
            <a:r>
              <a:rPr lang="sl-SI" altLang="sl-SI" sz="1400"/>
              <a:t>Vse to traja do 14. julija opolnoči, ko se festival zaključi s procesijo ‘Pobre de mi’. </a:t>
            </a:r>
            <a:br>
              <a:rPr lang="sl-SI" altLang="sl-SI" sz="1400"/>
            </a:br>
            <a:r>
              <a:rPr lang="sl-SI" altLang="sl-SI" sz="1400"/>
              <a:t> </a:t>
            </a:r>
            <a:br>
              <a:rPr lang="sl-SI" altLang="sl-SI" sz="1400"/>
            </a:br>
            <a:r>
              <a:rPr lang="sl-SI" altLang="sl-SI" sz="1400"/>
              <a:t>HUMAN TOWERS</a:t>
            </a:r>
            <a:br>
              <a:rPr lang="sl-SI" altLang="sl-SI" sz="1400"/>
            </a:br>
            <a:r>
              <a:rPr lang="sl-SI" altLang="sl-SI" sz="1400"/>
              <a:t> </a:t>
            </a:r>
            <a:br>
              <a:rPr lang="sl-SI" altLang="sl-SI" sz="1400"/>
            </a:br>
            <a:r>
              <a:rPr lang="sl-SI" altLang="sl-SI" sz="1400"/>
              <a:t>Moške ekipe sestopajo drug drugemu na ramena in poskušajo zgraditi najvišji človeški stolp. Vsak stolp, ki je ponavadi lahko do 7 ljudi visok se zmeraj konča z malim fantom ali dekletom imenovanim anxaneta.</a:t>
            </a:r>
            <a:br>
              <a:rPr lang="sl-SI" altLang="sl-SI" sz="1400"/>
            </a:br>
            <a:r>
              <a:rPr lang="sl-SI" altLang="sl-SI" sz="1400"/>
              <a:t> </a:t>
            </a:r>
            <a:br>
              <a:rPr lang="sl-SI" altLang="sl-SI" sz="1400"/>
            </a:br>
            <a:r>
              <a:rPr lang="sl-SI" altLang="sl-SI" sz="1400"/>
              <a:t>LA TOMATINA</a:t>
            </a:r>
            <a:br>
              <a:rPr lang="sl-SI" altLang="sl-SI" sz="1400"/>
            </a:br>
            <a:r>
              <a:rPr lang="sl-SI" altLang="sl-SI" sz="1400"/>
              <a:t> </a:t>
            </a:r>
            <a:br>
              <a:rPr lang="sl-SI" altLang="sl-SI" sz="1400"/>
            </a:br>
            <a:r>
              <a:rPr lang="sl-SI" altLang="sl-SI" sz="1400"/>
              <a:t>Glavni festival v Valenciji in je na zadnjo sredo v Avgustu. Privabi na tisoče obiskovalcev oblečenih v najslabša oblačila, ki jih imajo. Okoli 11 dopoldan pripeljejo tovornjake naložene s paradižniki. Še posebej priljubljene tarče so znanci in pa fotografi. La tomatina oglavnem postaja vedno večja atrakcija Španije in vsako leto pride več obiskovalcev.</a:t>
            </a:r>
            <a:br>
              <a:rPr lang="sl-SI" altLang="sl-SI" sz="1400"/>
            </a:br>
            <a:r>
              <a:rPr lang="sl-SI" altLang="sl-SI" sz="1400"/>
              <a:t> </a:t>
            </a:r>
            <a:br>
              <a:rPr lang="sl-SI" altLang="sl-SI" sz="1400"/>
            </a:br>
            <a:r>
              <a:rPr lang="sl-SI" altLang="sl-SI" sz="1400"/>
              <a:t>CARNIVAL</a:t>
            </a:r>
            <a:br>
              <a:rPr lang="sl-SI" altLang="sl-SI" sz="1400"/>
            </a:br>
            <a:r>
              <a:rPr lang="sl-SI" altLang="sl-SI" sz="1400"/>
              <a:t> </a:t>
            </a:r>
            <a:br>
              <a:rPr lang="sl-SI" altLang="sl-SI" sz="1400"/>
            </a:br>
            <a:r>
              <a:rPr lang="sl-SI" altLang="sl-SI" sz="1400"/>
              <a:t>Je eden največjih in najbarvitejših festivalov v Evropi. Ljudje se oblečejo v lepša oblačila. Skupine pevcev, skečerjev oz.nastopajočih vadijo tudi po več mesecev samo za nastop na tem karnevalu.</a:t>
            </a:r>
            <a:br>
              <a:rPr lang="sl-SI" altLang="sl-SI" sz="1400"/>
            </a:br>
            <a:r>
              <a:rPr lang="sl-SI" altLang="sl-SI" sz="1400"/>
              <a:t> </a:t>
            </a:r>
            <a:br>
              <a:rPr lang="sl-SI" altLang="sl-SI" sz="1400"/>
            </a:br>
            <a:r>
              <a:rPr lang="sl-SI" altLang="sl-SI" sz="1400"/>
              <a:t>SANT JOAN</a:t>
            </a:r>
            <a:br>
              <a:rPr lang="sl-SI" altLang="sl-SI" sz="1400"/>
            </a:br>
            <a:r>
              <a:rPr lang="sl-SI" altLang="sl-SI" sz="1400"/>
              <a:t> </a:t>
            </a:r>
            <a:br>
              <a:rPr lang="sl-SI" altLang="sl-SI" sz="1400"/>
            </a:br>
            <a:r>
              <a:rPr lang="sl-SI" altLang="sl-SI" sz="1400"/>
              <a:t>Glavno vlogo imajo konji. Na 24. junija se zberejo elegantno oblečeni jahači, glavno dogajanje na posnetku.</a:t>
            </a:r>
            <a:br>
              <a:rPr lang="sl-SI" altLang="sl-SI" sz="1400"/>
            </a:br>
            <a:endParaRPr lang="sl-SI" altLang="sl-SI" sz="1400"/>
          </a:p>
        </p:txBody>
      </p:sp>
    </p:spTree>
  </p:cSld>
  <p:clrMapOvr>
    <a:masterClrMapping/>
  </p:clrMapOvr>
</p:sld>
</file>

<file path=ppt/theme/theme1.xml><?xml version="1.0" encoding="utf-8"?>
<a:theme xmlns:a="http://schemas.openxmlformats.org/drawingml/2006/main" name="Privzeti načrt">
  <a:themeElements>
    <a:clrScheme name="Privzeti načr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ivzeti načrt">
      <a:majorFont>
        <a:latin typeface="Arial"/>
        <a:ea typeface=""/>
        <a:cs typeface=""/>
      </a:majorFont>
      <a:minorFont>
        <a:latin typeface="Arial"/>
        <a:ea typeface=""/>
        <a:cs typeface=""/>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ivzeti načr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ivzeti načr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ivzeti načr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ivzeti načr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ivzeti načr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ivzeti načr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ivzeti načr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ivzeti načr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ivzeti načr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ivzeti načr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ivzeti načr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ivzeti načr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0</TotalTime>
  <Words>65</Words>
  <Application>Microsoft Office PowerPoint</Application>
  <PresentationFormat>On-screen Show (4:3)</PresentationFormat>
  <Paragraphs>15</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Bradley Hand ITC</vt:lpstr>
      <vt:lpstr>Tahoma</vt:lpstr>
      <vt:lpstr>Privzeti načrt</vt:lpstr>
      <vt:lpstr>Fiestas en la España</vt:lpstr>
      <vt:lpstr>Sanfermines  http://www.youtube.com/watch?v=rgG0Opp6O_4&amp;feature=related </vt:lpstr>
      <vt:lpstr>PowerPoint Presentation</vt:lpstr>
      <vt:lpstr>La tomatina http://www.youtube.com/watch?v=Au-v-OloJ-4&amp;feature=related </vt:lpstr>
      <vt:lpstr>Carnival http://www.youtube.com/watch?v=Zfmij3TyIkU&amp;feature=related </vt:lpstr>
      <vt:lpstr>Sant Joan  http://www.youtube.com/watch?v=Oy1YYSS07yU&amp;feature=related </vt:lpstr>
      <vt:lpstr>Viri in literatura:</vt:lpstr>
      <vt:lpstr>PowerPoint Presentation</vt:lpstr>
      <vt:lpstr>Sanfermines - tek bikov v Pamploni   Vse se začne 6. julija, točno opoldne. Izstrelitev rakete, tradicionalnega txupinaza, označi začetek festivala. Udeleženci si zavežejo rdeče rute in odprejo se šampanjci. In nato se začne: vrstijo se sprevodi gigantskih lutk, pihalnih godb, praktično kogarkoli, ki si je upal spraviti skupaj ekipo somišljenikov. Na stojnicah prodajajo vse mogoče od najbolj navadnega turističnega kiča, festivalskih spominkov do značilne hrane španskih avtonomnih pokrajin. Večina obiskovalcev je oblečenih v tradicionalna baskovska oblačila: bela srajca, bele hlače, rdeč pas in rdeča ruta okoli vratu.  Bari v centru so odprti 24 ur na dan, nekateri celo snamejo okna in vrata zaradi povečanega pretoka obiskovalcev. Alkohol teče v potokih in bele baskovske obleke se kmalu oplemenitijo z madeži rdečega vina. Na malih, velikih, plačljivih ali zastonjskih prizoriščih se vrstijo koncerti za vse okuse: od popa in rocka do jazza in reggaeja. Glavna stvar, zaradi katere je festival poznan, je tek bikov. Španci mu rečejo ‘encierro’ in je na sporedu vsak dan festivala ob osmih zjutraj. Ni povsem znano, zakaj je ravno pamplonski tek tako razvpit, saj ima podobno navado mnogo španskih mest. Proga, na kateri se odvija encierro, je dolga 900 metrov. Začne se pri ogradi, v kateri so biki nastanjeni čez noč, nadaljuje po ozkih mestnih uličicah mimo mestne hiše in konča v bikoborski areni. Širši deli proge so obdani z dvojno leseno ograjo. Za prvo ogrado je prostor za varnostnike, fotografe, reševalce in udeležence teka, ki se hočejo rešiti pred prihajajočo nevarnostjo. Za drugo ogrado je publika. Tipičen rezultat teka je trideset do štirideset poškodovanih, od tega jih kakih pet konča v bolnici.  Vse to traja do 14. julija opolnoči, ko se festival zaključi s procesijo ‘Pobre de mi’.    HUMAN TOWERS   Moške ekipe sestopajo drug drugemu na ramena in poskušajo zgraditi najvišji človeški stolp. Vsak stolp, ki je ponavadi lahko do 7 ljudi visok se zmeraj konča z malim fantom ali dekletom imenovanim anxaneta.   LA TOMATINA   Glavni festival v Valenciji in je na zadnjo sredo v Avgustu. Privabi na tisoče obiskovalcev oblečenih v najslabša oblačila, ki jih imajo. Okoli 11 dopoldan pripeljejo tovornjake naložene s paradižniki. Še posebej priljubljene tarče so znanci in pa fotografi. La tomatina oglavnem postaja vedno večja atrakcija Španije in vsako leto pride več obiskovalcev.   CARNIVAL   Je eden največjih in najbarvitejših festivalov v Evropi. Ljudje se oblečejo v lepša oblačila. Skupine pevcev, skečerjev oz.nastopajočih vadijo tudi po več mesecev samo za nastop na tem karnevalu.   SANT JOAN   Glavno vlogo imajo konji. Na 24. junija se zberejo elegantno oblečeni jahači, glavno dogajanje na posnetku.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2019-05-31T08:41:08Z</dcterms:created>
  <dcterms:modified xsi:type="dcterms:W3CDTF">2019-05-31T08:41:08Z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RL">
    <vt:lpwstr>https://dijaski.net</vt:lpwstr>
  </property>
</Properties>
</file>