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Brez sloga, brez mrež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3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1D7F03AE-F425-4663-9638-33D236F5068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E82D4502-7433-414F-9F21-C48116BF19B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4857AB5-BF63-4CF0-B45B-E70115CCF559}" type="datetimeFigureOut">
              <a:rPr lang="sl-SI"/>
              <a:pPr>
                <a:defRPr/>
              </a:pPr>
              <a:t>31. 05. 2019</a:t>
            </a:fld>
            <a:endParaRPr lang="sl-SI"/>
          </a:p>
        </p:txBody>
      </p:sp>
      <p:sp>
        <p:nvSpPr>
          <p:cNvPr id="4" name="Ograda stranske slike 3">
            <a:extLst>
              <a:ext uri="{FF2B5EF4-FFF2-40B4-BE49-F238E27FC236}">
                <a16:creationId xmlns:a16="http://schemas.microsoft.com/office/drawing/2014/main" id="{29141EAB-4CE5-4293-85CE-D1A6959B097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119AB612-FD06-4788-9CED-EB313F87A65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F74565DF-B5EA-4EDA-B79C-C99F34A8801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a:extLst>
              <a:ext uri="{FF2B5EF4-FFF2-40B4-BE49-F238E27FC236}">
                <a16:creationId xmlns:a16="http://schemas.microsoft.com/office/drawing/2014/main" id="{D61EBA7A-2819-4461-BAE1-1D18070520C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476E231-7923-4C3E-8BAE-FBB9B4D2837F}"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grada stranske slike 1">
            <a:extLst>
              <a:ext uri="{FF2B5EF4-FFF2-40B4-BE49-F238E27FC236}">
                <a16:creationId xmlns:a16="http://schemas.microsoft.com/office/drawing/2014/main" id="{A92FE0B0-D735-4A59-988E-14EB9288F4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Ograda opomb 2">
            <a:extLst>
              <a:ext uri="{FF2B5EF4-FFF2-40B4-BE49-F238E27FC236}">
                <a16:creationId xmlns:a16="http://schemas.microsoft.com/office/drawing/2014/main" id="{347B80AF-BAB9-4375-BA64-E86365998D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34820" name="Ograda številke diapozitiva 3">
            <a:extLst>
              <a:ext uri="{FF2B5EF4-FFF2-40B4-BE49-F238E27FC236}">
                <a16:creationId xmlns:a16="http://schemas.microsoft.com/office/drawing/2014/main" id="{4E11B90C-6A40-4EAC-BE9D-6BDEA55C9C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0CD5432-4DCE-4316-B7A8-5977069D6706}" type="slidenum">
              <a:rPr lang="sl-SI" altLang="sl-SI"/>
              <a:pPr/>
              <a:t>1</a:t>
            </a:fld>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9190CDDD-8686-4F81-813F-D7B9B842ED59}"/>
              </a:ext>
            </a:extLst>
          </p:cNvPr>
          <p:cNvSpPr>
            <a:spLocks noGrp="1"/>
          </p:cNvSpPr>
          <p:nvPr>
            <p:ph type="dt" sz="half" idx="10"/>
          </p:nvPr>
        </p:nvSpPr>
        <p:spPr/>
        <p:txBody>
          <a:bodyPr/>
          <a:lstStyle>
            <a:lvl1pPr>
              <a:defRPr/>
            </a:lvl1pPr>
          </a:lstStyle>
          <a:p>
            <a:pPr>
              <a:defRPr/>
            </a:pPr>
            <a:fld id="{44DAA7D7-7E23-4684-B500-BFEC0C620BC9}" type="datetimeFigureOut">
              <a:rPr lang="sl-SI"/>
              <a:pPr>
                <a:defRPr/>
              </a:pPr>
              <a:t>31. 05. 2019</a:t>
            </a:fld>
            <a:endParaRPr lang="sl-SI"/>
          </a:p>
        </p:txBody>
      </p:sp>
      <p:sp>
        <p:nvSpPr>
          <p:cNvPr id="5" name="Ograda noge 4">
            <a:extLst>
              <a:ext uri="{FF2B5EF4-FFF2-40B4-BE49-F238E27FC236}">
                <a16:creationId xmlns:a16="http://schemas.microsoft.com/office/drawing/2014/main" id="{3AA04BFC-62E2-45DF-B386-4E5141BA57D9}"/>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E5531CD1-6204-49B6-9DAB-12056FD75DB0}"/>
              </a:ext>
            </a:extLst>
          </p:cNvPr>
          <p:cNvSpPr>
            <a:spLocks noGrp="1"/>
          </p:cNvSpPr>
          <p:nvPr>
            <p:ph type="sldNum" sz="quarter" idx="12"/>
          </p:nvPr>
        </p:nvSpPr>
        <p:spPr/>
        <p:txBody>
          <a:bodyPr/>
          <a:lstStyle>
            <a:lvl1pPr>
              <a:defRPr/>
            </a:lvl1pPr>
          </a:lstStyle>
          <a:p>
            <a:fld id="{89B9B1C1-D19E-4008-AD74-88BFB528388A}" type="slidenum">
              <a:rPr lang="sl-SI" altLang="sl-SI"/>
              <a:pPr/>
              <a:t>‹#›</a:t>
            </a:fld>
            <a:endParaRPr lang="sl-SI" altLang="sl-SI"/>
          </a:p>
        </p:txBody>
      </p:sp>
    </p:spTree>
    <p:extLst>
      <p:ext uri="{BB962C8B-B14F-4D97-AF65-F5344CB8AC3E}">
        <p14:creationId xmlns:p14="http://schemas.microsoft.com/office/powerpoint/2010/main" val="2692126852"/>
      </p:ext>
    </p:extLst>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A530111B-58B7-463E-B42D-129E6ECBECDC}"/>
              </a:ext>
            </a:extLst>
          </p:cNvPr>
          <p:cNvSpPr>
            <a:spLocks noGrp="1"/>
          </p:cNvSpPr>
          <p:nvPr>
            <p:ph type="dt" sz="half" idx="10"/>
          </p:nvPr>
        </p:nvSpPr>
        <p:spPr/>
        <p:txBody>
          <a:bodyPr/>
          <a:lstStyle>
            <a:lvl1pPr>
              <a:defRPr/>
            </a:lvl1pPr>
          </a:lstStyle>
          <a:p>
            <a:pPr>
              <a:defRPr/>
            </a:pPr>
            <a:fld id="{B5B02A3C-86D7-49E4-BCB9-FED430F646B6}" type="datetimeFigureOut">
              <a:rPr lang="sl-SI"/>
              <a:pPr>
                <a:defRPr/>
              </a:pPr>
              <a:t>31. 05. 2019</a:t>
            </a:fld>
            <a:endParaRPr lang="sl-SI"/>
          </a:p>
        </p:txBody>
      </p:sp>
      <p:sp>
        <p:nvSpPr>
          <p:cNvPr id="5" name="Ograda noge 4">
            <a:extLst>
              <a:ext uri="{FF2B5EF4-FFF2-40B4-BE49-F238E27FC236}">
                <a16:creationId xmlns:a16="http://schemas.microsoft.com/office/drawing/2014/main" id="{ABE8D54C-BE0D-44F3-8CC0-CF19EB6A932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6D6863F1-9A74-41EB-8ADD-EA1DB139941C}"/>
              </a:ext>
            </a:extLst>
          </p:cNvPr>
          <p:cNvSpPr>
            <a:spLocks noGrp="1"/>
          </p:cNvSpPr>
          <p:nvPr>
            <p:ph type="sldNum" sz="quarter" idx="12"/>
          </p:nvPr>
        </p:nvSpPr>
        <p:spPr/>
        <p:txBody>
          <a:bodyPr/>
          <a:lstStyle>
            <a:lvl1pPr>
              <a:defRPr/>
            </a:lvl1pPr>
          </a:lstStyle>
          <a:p>
            <a:fld id="{3B1D48B6-A706-4695-B2E1-294799DC348E}" type="slidenum">
              <a:rPr lang="sl-SI" altLang="sl-SI"/>
              <a:pPr/>
              <a:t>‹#›</a:t>
            </a:fld>
            <a:endParaRPr lang="sl-SI" altLang="sl-SI"/>
          </a:p>
        </p:txBody>
      </p:sp>
    </p:spTree>
    <p:extLst>
      <p:ext uri="{BB962C8B-B14F-4D97-AF65-F5344CB8AC3E}">
        <p14:creationId xmlns:p14="http://schemas.microsoft.com/office/powerpoint/2010/main" val="3943248227"/>
      </p:ext>
    </p:extLst>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44880904-8A99-4510-A36F-74C368045DC8}"/>
              </a:ext>
            </a:extLst>
          </p:cNvPr>
          <p:cNvSpPr>
            <a:spLocks noGrp="1"/>
          </p:cNvSpPr>
          <p:nvPr>
            <p:ph type="dt" sz="half" idx="10"/>
          </p:nvPr>
        </p:nvSpPr>
        <p:spPr/>
        <p:txBody>
          <a:bodyPr/>
          <a:lstStyle>
            <a:lvl1pPr>
              <a:defRPr/>
            </a:lvl1pPr>
          </a:lstStyle>
          <a:p>
            <a:pPr>
              <a:defRPr/>
            </a:pPr>
            <a:fld id="{F16383C9-B9D5-4CD2-9E92-50FCAC9EE215}" type="datetimeFigureOut">
              <a:rPr lang="sl-SI"/>
              <a:pPr>
                <a:defRPr/>
              </a:pPr>
              <a:t>31. 05. 2019</a:t>
            </a:fld>
            <a:endParaRPr lang="sl-SI"/>
          </a:p>
        </p:txBody>
      </p:sp>
      <p:sp>
        <p:nvSpPr>
          <p:cNvPr id="5" name="Ograda noge 4">
            <a:extLst>
              <a:ext uri="{FF2B5EF4-FFF2-40B4-BE49-F238E27FC236}">
                <a16:creationId xmlns:a16="http://schemas.microsoft.com/office/drawing/2014/main" id="{EE6EF55F-13B3-4B00-8660-9873ED59860D}"/>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D566C234-FF09-436F-A566-5420DDDD2214}"/>
              </a:ext>
            </a:extLst>
          </p:cNvPr>
          <p:cNvSpPr>
            <a:spLocks noGrp="1"/>
          </p:cNvSpPr>
          <p:nvPr>
            <p:ph type="sldNum" sz="quarter" idx="12"/>
          </p:nvPr>
        </p:nvSpPr>
        <p:spPr/>
        <p:txBody>
          <a:bodyPr/>
          <a:lstStyle>
            <a:lvl1pPr>
              <a:defRPr/>
            </a:lvl1pPr>
          </a:lstStyle>
          <a:p>
            <a:fld id="{1817B94D-4FF8-4D50-9F08-3759AB2F23D2}" type="slidenum">
              <a:rPr lang="sl-SI" altLang="sl-SI"/>
              <a:pPr/>
              <a:t>‹#›</a:t>
            </a:fld>
            <a:endParaRPr lang="sl-SI" altLang="sl-SI"/>
          </a:p>
        </p:txBody>
      </p:sp>
    </p:spTree>
    <p:extLst>
      <p:ext uri="{BB962C8B-B14F-4D97-AF65-F5344CB8AC3E}">
        <p14:creationId xmlns:p14="http://schemas.microsoft.com/office/powerpoint/2010/main" val="2819436226"/>
      </p:ext>
    </p:extLst>
  </p:cSld>
  <p:clrMapOvr>
    <a:masterClrMapping/>
  </p:clrMapOvr>
  <p:transition>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4FD6C45E-14AD-47B1-A1EA-2A4ECCF7FD0B}"/>
              </a:ext>
            </a:extLst>
          </p:cNvPr>
          <p:cNvSpPr>
            <a:spLocks noGrp="1"/>
          </p:cNvSpPr>
          <p:nvPr>
            <p:ph type="dt" sz="half" idx="10"/>
          </p:nvPr>
        </p:nvSpPr>
        <p:spPr/>
        <p:txBody>
          <a:bodyPr/>
          <a:lstStyle>
            <a:lvl1pPr>
              <a:defRPr/>
            </a:lvl1pPr>
          </a:lstStyle>
          <a:p>
            <a:pPr>
              <a:defRPr/>
            </a:pPr>
            <a:fld id="{AD664355-E208-4BB8-B26F-A2C9D686E34A}" type="datetimeFigureOut">
              <a:rPr lang="sl-SI"/>
              <a:pPr>
                <a:defRPr/>
              </a:pPr>
              <a:t>31. 05. 2019</a:t>
            </a:fld>
            <a:endParaRPr lang="sl-SI"/>
          </a:p>
        </p:txBody>
      </p:sp>
      <p:sp>
        <p:nvSpPr>
          <p:cNvPr id="5" name="Ograda noge 4">
            <a:extLst>
              <a:ext uri="{FF2B5EF4-FFF2-40B4-BE49-F238E27FC236}">
                <a16:creationId xmlns:a16="http://schemas.microsoft.com/office/drawing/2014/main" id="{D8EEA6D1-4BC9-43CF-8BD0-D9248B0998F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00A2C60C-26CC-49C9-AEC8-9D2C5E2677D2}"/>
              </a:ext>
            </a:extLst>
          </p:cNvPr>
          <p:cNvSpPr>
            <a:spLocks noGrp="1"/>
          </p:cNvSpPr>
          <p:nvPr>
            <p:ph type="sldNum" sz="quarter" idx="12"/>
          </p:nvPr>
        </p:nvSpPr>
        <p:spPr/>
        <p:txBody>
          <a:bodyPr/>
          <a:lstStyle>
            <a:lvl1pPr>
              <a:defRPr/>
            </a:lvl1pPr>
          </a:lstStyle>
          <a:p>
            <a:fld id="{1C96F552-5A29-4F93-A06F-E437CF3FE872}" type="slidenum">
              <a:rPr lang="sl-SI" altLang="sl-SI"/>
              <a:pPr/>
              <a:t>‹#›</a:t>
            </a:fld>
            <a:endParaRPr lang="sl-SI" altLang="sl-SI"/>
          </a:p>
        </p:txBody>
      </p:sp>
    </p:spTree>
    <p:extLst>
      <p:ext uri="{BB962C8B-B14F-4D97-AF65-F5344CB8AC3E}">
        <p14:creationId xmlns:p14="http://schemas.microsoft.com/office/powerpoint/2010/main" val="2290032738"/>
      </p:ext>
    </p:extLst>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A9BCEB92-30D2-4A24-82F0-9A5E6D28468D}"/>
              </a:ext>
            </a:extLst>
          </p:cNvPr>
          <p:cNvSpPr>
            <a:spLocks noGrp="1"/>
          </p:cNvSpPr>
          <p:nvPr>
            <p:ph type="dt" sz="half" idx="10"/>
          </p:nvPr>
        </p:nvSpPr>
        <p:spPr/>
        <p:txBody>
          <a:bodyPr/>
          <a:lstStyle>
            <a:lvl1pPr>
              <a:defRPr/>
            </a:lvl1pPr>
          </a:lstStyle>
          <a:p>
            <a:pPr>
              <a:defRPr/>
            </a:pPr>
            <a:fld id="{A5CB5A16-9BB3-4818-9CF0-F2BE43940B58}" type="datetimeFigureOut">
              <a:rPr lang="sl-SI"/>
              <a:pPr>
                <a:defRPr/>
              </a:pPr>
              <a:t>31. 05. 2019</a:t>
            </a:fld>
            <a:endParaRPr lang="sl-SI"/>
          </a:p>
        </p:txBody>
      </p:sp>
      <p:sp>
        <p:nvSpPr>
          <p:cNvPr id="5" name="Ograda noge 4">
            <a:extLst>
              <a:ext uri="{FF2B5EF4-FFF2-40B4-BE49-F238E27FC236}">
                <a16:creationId xmlns:a16="http://schemas.microsoft.com/office/drawing/2014/main" id="{E701C715-5A4A-4680-BBDA-A5C1DC4C6CF9}"/>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4FB3A053-E22E-44A6-B75F-07F34C051D68}"/>
              </a:ext>
            </a:extLst>
          </p:cNvPr>
          <p:cNvSpPr>
            <a:spLocks noGrp="1"/>
          </p:cNvSpPr>
          <p:nvPr>
            <p:ph type="sldNum" sz="quarter" idx="12"/>
          </p:nvPr>
        </p:nvSpPr>
        <p:spPr/>
        <p:txBody>
          <a:bodyPr/>
          <a:lstStyle>
            <a:lvl1pPr>
              <a:defRPr/>
            </a:lvl1pPr>
          </a:lstStyle>
          <a:p>
            <a:fld id="{45DBC5A6-B66D-40E0-B466-4C2AE6BFC1F3}" type="slidenum">
              <a:rPr lang="sl-SI" altLang="sl-SI"/>
              <a:pPr/>
              <a:t>‹#›</a:t>
            </a:fld>
            <a:endParaRPr lang="sl-SI" altLang="sl-SI"/>
          </a:p>
        </p:txBody>
      </p:sp>
    </p:spTree>
    <p:extLst>
      <p:ext uri="{BB962C8B-B14F-4D97-AF65-F5344CB8AC3E}">
        <p14:creationId xmlns:p14="http://schemas.microsoft.com/office/powerpoint/2010/main" val="56450170"/>
      </p:ext>
    </p:extLst>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a:extLst>
              <a:ext uri="{FF2B5EF4-FFF2-40B4-BE49-F238E27FC236}">
                <a16:creationId xmlns:a16="http://schemas.microsoft.com/office/drawing/2014/main" id="{AEA884DC-06E4-45B9-AB87-5CF67CB704C2}"/>
              </a:ext>
            </a:extLst>
          </p:cNvPr>
          <p:cNvSpPr>
            <a:spLocks noGrp="1"/>
          </p:cNvSpPr>
          <p:nvPr>
            <p:ph type="dt" sz="half" idx="10"/>
          </p:nvPr>
        </p:nvSpPr>
        <p:spPr/>
        <p:txBody>
          <a:bodyPr/>
          <a:lstStyle>
            <a:lvl1pPr>
              <a:defRPr/>
            </a:lvl1pPr>
          </a:lstStyle>
          <a:p>
            <a:pPr>
              <a:defRPr/>
            </a:pPr>
            <a:fld id="{B2D0C356-0BBE-4C40-97AD-E0C8C7A38631}" type="datetimeFigureOut">
              <a:rPr lang="sl-SI"/>
              <a:pPr>
                <a:defRPr/>
              </a:pPr>
              <a:t>31. 05. 2019</a:t>
            </a:fld>
            <a:endParaRPr lang="sl-SI"/>
          </a:p>
        </p:txBody>
      </p:sp>
      <p:sp>
        <p:nvSpPr>
          <p:cNvPr id="6" name="Ograda noge 5">
            <a:extLst>
              <a:ext uri="{FF2B5EF4-FFF2-40B4-BE49-F238E27FC236}">
                <a16:creationId xmlns:a16="http://schemas.microsoft.com/office/drawing/2014/main" id="{1316C35A-43C8-4A92-A561-70AEE0F9EDF0}"/>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B2472AC3-472B-4BDE-A4CB-2823C9A480C6}"/>
              </a:ext>
            </a:extLst>
          </p:cNvPr>
          <p:cNvSpPr>
            <a:spLocks noGrp="1"/>
          </p:cNvSpPr>
          <p:nvPr>
            <p:ph type="sldNum" sz="quarter" idx="12"/>
          </p:nvPr>
        </p:nvSpPr>
        <p:spPr/>
        <p:txBody>
          <a:bodyPr/>
          <a:lstStyle>
            <a:lvl1pPr>
              <a:defRPr/>
            </a:lvl1pPr>
          </a:lstStyle>
          <a:p>
            <a:fld id="{0EA29FB6-3CC0-4A5D-A8F3-FA92979AD4CB}" type="slidenum">
              <a:rPr lang="sl-SI" altLang="sl-SI"/>
              <a:pPr/>
              <a:t>‹#›</a:t>
            </a:fld>
            <a:endParaRPr lang="sl-SI" altLang="sl-SI"/>
          </a:p>
        </p:txBody>
      </p:sp>
    </p:spTree>
    <p:extLst>
      <p:ext uri="{BB962C8B-B14F-4D97-AF65-F5344CB8AC3E}">
        <p14:creationId xmlns:p14="http://schemas.microsoft.com/office/powerpoint/2010/main" val="1062257872"/>
      </p:ext>
    </p:extLst>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a:extLst>
              <a:ext uri="{FF2B5EF4-FFF2-40B4-BE49-F238E27FC236}">
                <a16:creationId xmlns:a16="http://schemas.microsoft.com/office/drawing/2014/main" id="{5785B548-F3EF-4DFD-8D11-4289E34B9CB9}"/>
              </a:ext>
            </a:extLst>
          </p:cNvPr>
          <p:cNvSpPr>
            <a:spLocks noGrp="1"/>
          </p:cNvSpPr>
          <p:nvPr>
            <p:ph type="dt" sz="half" idx="10"/>
          </p:nvPr>
        </p:nvSpPr>
        <p:spPr/>
        <p:txBody>
          <a:bodyPr/>
          <a:lstStyle>
            <a:lvl1pPr>
              <a:defRPr/>
            </a:lvl1pPr>
          </a:lstStyle>
          <a:p>
            <a:pPr>
              <a:defRPr/>
            </a:pPr>
            <a:fld id="{E3BD4FDC-578E-4939-A1A8-6EA02A995412}" type="datetimeFigureOut">
              <a:rPr lang="sl-SI"/>
              <a:pPr>
                <a:defRPr/>
              </a:pPr>
              <a:t>31. 05. 2019</a:t>
            </a:fld>
            <a:endParaRPr lang="sl-SI"/>
          </a:p>
        </p:txBody>
      </p:sp>
      <p:sp>
        <p:nvSpPr>
          <p:cNvPr id="8" name="Ograda noge 7">
            <a:extLst>
              <a:ext uri="{FF2B5EF4-FFF2-40B4-BE49-F238E27FC236}">
                <a16:creationId xmlns:a16="http://schemas.microsoft.com/office/drawing/2014/main" id="{482D99F9-4515-4B77-BE18-A803D7311145}"/>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8">
            <a:extLst>
              <a:ext uri="{FF2B5EF4-FFF2-40B4-BE49-F238E27FC236}">
                <a16:creationId xmlns:a16="http://schemas.microsoft.com/office/drawing/2014/main" id="{58127287-F259-4055-BB21-F566252F2239}"/>
              </a:ext>
            </a:extLst>
          </p:cNvPr>
          <p:cNvSpPr>
            <a:spLocks noGrp="1"/>
          </p:cNvSpPr>
          <p:nvPr>
            <p:ph type="sldNum" sz="quarter" idx="12"/>
          </p:nvPr>
        </p:nvSpPr>
        <p:spPr/>
        <p:txBody>
          <a:bodyPr/>
          <a:lstStyle>
            <a:lvl1pPr>
              <a:defRPr/>
            </a:lvl1pPr>
          </a:lstStyle>
          <a:p>
            <a:fld id="{AC7FA350-3F51-41F7-B06A-C06CF7D21F01}" type="slidenum">
              <a:rPr lang="sl-SI" altLang="sl-SI"/>
              <a:pPr/>
              <a:t>‹#›</a:t>
            </a:fld>
            <a:endParaRPr lang="sl-SI" altLang="sl-SI"/>
          </a:p>
        </p:txBody>
      </p:sp>
    </p:spTree>
    <p:extLst>
      <p:ext uri="{BB962C8B-B14F-4D97-AF65-F5344CB8AC3E}">
        <p14:creationId xmlns:p14="http://schemas.microsoft.com/office/powerpoint/2010/main" val="1814878301"/>
      </p:ext>
    </p:extLst>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2">
            <a:extLst>
              <a:ext uri="{FF2B5EF4-FFF2-40B4-BE49-F238E27FC236}">
                <a16:creationId xmlns:a16="http://schemas.microsoft.com/office/drawing/2014/main" id="{17343496-2058-4D48-A090-9E31CC7E3938}"/>
              </a:ext>
            </a:extLst>
          </p:cNvPr>
          <p:cNvSpPr>
            <a:spLocks noGrp="1"/>
          </p:cNvSpPr>
          <p:nvPr>
            <p:ph type="dt" sz="half" idx="10"/>
          </p:nvPr>
        </p:nvSpPr>
        <p:spPr/>
        <p:txBody>
          <a:bodyPr/>
          <a:lstStyle>
            <a:lvl1pPr>
              <a:defRPr/>
            </a:lvl1pPr>
          </a:lstStyle>
          <a:p>
            <a:pPr>
              <a:defRPr/>
            </a:pPr>
            <a:fld id="{BF41B510-C8DD-49B6-92E0-3CCD9581C574}" type="datetimeFigureOut">
              <a:rPr lang="sl-SI"/>
              <a:pPr>
                <a:defRPr/>
              </a:pPr>
              <a:t>31. 05. 2019</a:t>
            </a:fld>
            <a:endParaRPr lang="sl-SI"/>
          </a:p>
        </p:txBody>
      </p:sp>
      <p:sp>
        <p:nvSpPr>
          <p:cNvPr id="4" name="Ograda noge 3">
            <a:extLst>
              <a:ext uri="{FF2B5EF4-FFF2-40B4-BE49-F238E27FC236}">
                <a16:creationId xmlns:a16="http://schemas.microsoft.com/office/drawing/2014/main" id="{5AA676D4-3801-4A7A-8AD5-BA1BE0ED9104}"/>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4">
            <a:extLst>
              <a:ext uri="{FF2B5EF4-FFF2-40B4-BE49-F238E27FC236}">
                <a16:creationId xmlns:a16="http://schemas.microsoft.com/office/drawing/2014/main" id="{FA6E545B-0CB1-481C-A0D3-24A12F4F895F}"/>
              </a:ext>
            </a:extLst>
          </p:cNvPr>
          <p:cNvSpPr>
            <a:spLocks noGrp="1"/>
          </p:cNvSpPr>
          <p:nvPr>
            <p:ph type="sldNum" sz="quarter" idx="12"/>
          </p:nvPr>
        </p:nvSpPr>
        <p:spPr/>
        <p:txBody>
          <a:bodyPr/>
          <a:lstStyle>
            <a:lvl1pPr>
              <a:defRPr/>
            </a:lvl1pPr>
          </a:lstStyle>
          <a:p>
            <a:fld id="{9C94C12F-4795-47A1-B8CC-4646A9848647}" type="slidenum">
              <a:rPr lang="sl-SI" altLang="sl-SI"/>
              <a:pPr/>
              <a:t>‹#›</a:t>
            </a:fld>
            <a:endParaRPr lang="sl-SI" altLang="sl-SI"/>
          </a:p>
        </p:txBody>
      </p:sp>
    </p:spTree>
    <p:extLst>
      <p:ext uri="{BB962C8B-B14F-4D97-AF65-F5344CB8AC3E}">
        <p14:creationId xmlns:p14="http://schemas.microsoft.com/office/powerpoint/2010/main" val="3440545642"/>
      </p:ext>
    </p:extLst>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a:extLst>
              <a:ext uri="{FF2B5EF4-FFF2-40B4-BE49-F238E27FC236}">
                <a16:creationId xmlns:a16="http://schemas.microsoft.com/office/drawing/2014/main" id="{9C0D6FEE-78A0-4C2C-95DF-C610F63A0BC1}"/>
              </a:ext>
            </a:extLst>
          </p:cNvPr>
          <p:cNvSpPr>
            <a:spLocks noGrp="1"/>
          </p:cNvSpPr>
          <p:nvPr>
            <p:ph type="dt" sz="half" idx="10"/>
          </p:nvPr>
        </p:nvSpPr>
        <p:spPr/>
        <p:txBody>
          <a:bodyPr/>
          <a:lstStyle>
            <a:lvl1pPr>
              <a:defRPr/>
            </a:lvl1pPr>
          </a:lstStyle>
          <a:p>
            <a:pPr>
              <a:defRPr/>
            </a:pPr>
            <a:fld id="{4CFEB21E-F22B-41E9-9988-763D840C49D9}" type="datetimeFigureOut">
              <a:rPr lang="sl-SI"/>
              <a:pPr>
                <a:defRPr/>
              </a:pPr>
              <a:t>31. 05. 2019</a:t>
            </a:fld>
            <a:endParaRPr lang="sl-SI"/>
          </a:p>
        </p:txBody>
      </p:sp>
      <p:sp>
        <p:nvSpPr>
          <p:cNvPr id="3" name="Ograda noge 2">
            <a:extLst>
              <a:ext uri="{FF2B5EF4-FFF2-40B4-BE49-F238E27FC236}">
                <a16:creationId xmlns:a16="http://schemas.microsoft.com/office/drawing/2014/main" id="{43D38840-FCC9-42D5-9878-430B439ED299}"/>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3">
            <a:extLst>
              <a:ext uri="{FF2B5EF4-FFF2-40B4-BE49-F238E27FC236}">
                <a16:creationId xmlns:a16="http://schemas.microsoft.com/office/drawing/2014/main" id="{C46F07B0-2513-4961-9A90-EA568C252485}"/>
              </a:ext>
            </a:extLst>
          </p:cNvPr>
          <p:cNvSpPr>
            <a:spLocks noGrp="1"/>
          </p:cNvSpPr>
          <p:nvPr>
            <p:ph type="sldNum" sz="quarter" idx="12"/>
          </p:nvPr>
        </p:nvSpPr>
        <p:spPr/>
        <p:txBody>
          <a:bodyPr/>
          <a:lstStyle>
            <a:lvl1pPr>
              <a:defRPr/>
            </a:lvl1pPr>
          </a:lstStyle>
          <a:p>
            <a:fld id="{E9EAA2F5-80E4-4D8B-A2AB-8D1BDE9631C7}" type="slidenum">
              <a:rPr lang="sl-SI" altLang="sl-SI"/>
              <a:pPr/>
              <a:t>‹#›</a:t>
            </a:fld>
            <a:endParaRPr lang="sl-SI" altLang="sl-SI"/>
          </a:p>
        </p:txBody>
      </p:sp>
    </p:spTree>
    <p:extLst>
      <p:ext uri="{BB962C8B-B14F-4D97-AF65-F5344CB8AC3E}">
        <p14:creationId xmlns:p14="http://schemas.microsoft.com/office/powerpoint/2010/main" val="2910024248"/>
      </p:ext>
    </p:extLst>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a:extLst>
              <a:ext uri="{FF2B5EF4-FFF2-40B4-BE49-F238E27FC236}">
                <a16:creationId xmlns:a16="http://schemas.microsoft.com/office/drawing/2014/main" id="{0A93949E-C5CE-4E0E-8FF9-503D1F086897}"/>
              </a:ext>
            </a:extLst>
          </p:cNvPr>
          <p:cNvSpPr>
            <a:spLocks noGrp="1"/>
          </p:cNvSpPr>
          <p:nvPr>
            <p:ph type="dt" sz="half" idx="10"/>
          </p:nvPr>
        </p:nvSpPr>
        <p:spPr/>
        <p:txBody>
          <a:bodyPr/>
          <a:lstStyle>
            <a:lvl1pPr>
              <a:defRPr/>
            </a:lvl1pPr>
          </a:lstStyle>
          <a:p>
            <a:pPr>
              <a:defRPr/>
            </a:pPr>
            <a:fld id="{842284E1-045F-476F-9202-0732057535C0}" type="datetimeFigureOut">
              <a:rPr lang="sl-SI"/>
              <a:pPr>
                <a:defRPr/>
              </a:pPr>
              <a:t>31. 05. 2019</a:t>
            </a:fld>
            <a:endParaRPr lang="sl-SI"/>
          </a:p>
        </p:txBody>
      </p:sp>
      <p:sp>
        <p:nvSpPr>
          <p:cNvPr id="6" name="Ograda noge 5">
            <a:extLst>
              <a:ext uri="{FF2B5EF4-FFF2-40B4-BE49-F238E27FC236}">
                <a16:creationId xmlns:a16="http://schemas.microsoft.com/office/drawing/2014/main" id="{B355BE4B-81F2-4ED1-8866-E6ABABAFD4F6}"/>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59653C2A-05F0-41C3-ACC4-657BF54AFD1F}"/>
              </a:ext>
            </a:extLst>
          </p:cNvPr>
          <p:cNvSpPr>
            <a:spLocks noGrp="1"/>
          </p:cNvSpPr>
          <p:nvPr>
            <p:ph type="sldNum" sz="quarter" idx="12"/>
          </p:nvPr>
        </p:nvSpPr>
        <p:spPr/>
        <p:txBody>
          <a:bodyPr/>
          <a:lstStyle>
            <a:lvl1pPr>
              <a:defRPr/>
            </a:lvl1pPr>
          </a:lstStyle>
          <a:p>
            <a:fld id="{62B982B9-A3C1-4840-9D06-1B2D4CD84837}" type="slidenum">
              <a:rPr lang="sl-SI" altLang="sl-SI"/>
              <a:pPr/>
              <a:t>‹#›</a:t>
            </a:fld>
            <a:endParaRPr lang="sl-SI" altLang="sl-SI"/>
          </a:p>
        </p:txBody>
      </p:sp>
    </p:spTree>
    <p:extLst>
      <p:ext uri="{BB962C8B-B14F-4D97-AF65-F5344CB8AC3E}">
        <p14:creationId xmlns:p14="http://schemas.microsoft.com/office/powerpoint/2010/main" val="1302630635"/>
      </p:ext>
    </p:extLst>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a:extLst>
              <a:ext uri="{FF2B5EF4-FFF2-40B4-BE49-F238E27FC236}">
                <a16:creationId xmlns:a16="http://schemas.microsoft.com/office/drawing/2014/main" id="{A62E8AA9-B5A9-4176-A712-6E5DA142E8A2}"/>
              </a:ext>
            </a:extLst>
          </p:cNvPr>
          <p:cNvSpPr>
            <a:spLocks noGrp="1"/>
          </p:cNvSpPr>
          <p:nvPr>
            <p:ph type="dt" sz="half" idx="10"/>
          </p:nvPr>
        </p:nvSpPr>
        <p:spPr/>
        <p:txBody>
          <a:bodyPr/>
          <a:lstStyle>
            <a:lvl1pPr>
              <a:defRPr/>
            </a:lvl1pPr>
          </a:lstStyle>
          <a:p>
            <a:pPr>
              <a:defRPr/>
            </a:pPr>
            <a:fld id="{EC46728B-8A51-4A7D-A124-D39447DFF3B9}" type="datetimeFigureOut">
              <a:rPr lang="sl-SI"/>
              <a:pPr>
                <a:defRPr/>
              </a:pPr>
              <a:t>31. 05. 2019</a:t>
            </a:fld>
            <a:endParaRPr lang="sl-SI"/>
          </a:p>
        </p:txBody>
      </p:sp>
      <p:sp>
        <p:nvSpPr>
          <p:cNvPr id="6" name="Ograda noge 5">
            <a:extLst>
              <a:ext uri="{FF2B5EF4-FFF2-40B4-BE49-F238E27FC236}">
                <a16:creationId xmlns:a16="http://schemas.microsoft.com/office/drawing/2014/main" id="{B9778F67-8BB2-427B-8D04-605BCCE6FBD3}"/>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B55A2CF0-2EE4-407D-880A-720474ECFC1D}"/>
              </a:ext>
            </a:extLst>
          </p:cNvPr>
          <p:cNvSpPr>
            <a:spLocks noGrp="1"/>
          </p:cNvSpPr>
          <p:nvPr>
            <p:ph type="sldNum" sz="quarter" idx="12"/>
          </p:nvPr>
        </p:nvSpPr>
        <p:spPr/>
        <p:txBody>
          <a:bodyPr/>
          <a:lstStyle>
            <a:lvl1pPr>
              <a:defRPr/>
            </a:lvl1pPr>
          </a:lstStyle>
          <a:p>
            <a:fld id="{5757084C-7172-471D-A580-64670F3CD340}" type="slidenum">
              <a:rPr lang="sl-SI" altLang="sl-SI"/>
              <a:pPr/>
              <a:t>‹#›</a:t>
            </a:fld>
            <a:endParaRPr lang="sl-SI" altLang="sl-SI"/>
          </a:p>
        </p:txBody>
      </p:sp>
    </p:spTree>
    <p:extLst>
      <p:ext uri="{BB962C8B-B14F-4D97-AF65-F5344CB8AC3E}">
        <p14:creationId xmlns:p14="http://schemas.microsoft.com/office/powerpoint/2010/main" val="3567718363"/>
      </p:ext>
    </p:extLst>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7063CACB-4F30-4FCB-983F-022BBD258E8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30BBC106-0E7A-4319-803E-E7D1FC8A900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54DC7089-1641-487E-B7F7-AC28A203B80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188B77C-1246-41F4-A609-96D0FDE8D90C}" type="datetimeFigureOut">
              <a:rPr lang="sl-SI"/>
              <a:pPr>
                <a:defRPr/>
              </a:pPr>
              <a:t>31. 05. 2019</a:t>
            </a:fld>
            <a:endParaRPr lang="sl-SI"/>
          </a:p>
        </p:txBody>
      </p:sp>
      <p:sp>
        <p:nvSpPr>
          <p:cNvPr id="5" name="Ograda noge 4">
            <a:extLst>
              <a:ext uri="{FF2B5EF4-FFF2-40B4-BE49-F238E27FC236}">
                <a16:creationId xmlns:a16="http://schemas.microsoft.com/office/drawing/2014/main" id="{F8746CCF-F5B0-4B53-806B-610A3FAA638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505024DE-44C3-439F-9911-C2377C52C8B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526403A-CB25-433F-9BED-2656183C498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pull dir="u"/>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2ffrbCAA4-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v1VWo-tbW74" TargetMode="External"/><Relationship Id="rId2" Type="http://schemas.openxmlformats.org/officeDocument/2006/relationships/hyperlink" Target="http://www.bigpicture.si/archives/2558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822E7D0-F89F-41AB-BEB8-6A333FE738D6}"/>
              </a:ext>
            </a:extLst>
          </p:cNvPr>
          <p:cNvSpPr>
            <a:spLocks noGrp="1"/>
          </p:cNvSpPr>
          <p:nvPr>
            <p:ph type="ctrTitle"/>
          </p:nvPr>
        </p:nvSpPr>
        <p:spPr>
          <a:xfrm>
            <a:off x="539750" y="1052513"/>
            <a:ext cx="7772400" cy="1470025"/>
          </a:xfrm>
        </p:spPr>
        <p:txBody>
          <a:bodyPr rtlCol="0">
            <a:normAutofit/>
          </a:bodyPr>
          <a:lstStyle/>
          <a:p>
            <a:pPr fontAlgn="auto">
              <a:spcAft>
                <a:spcPts val="0"/>
              </a:spcAft>
              <a:defRPr/>
            </a:pPr>
            <a:r>
              <a:rPr lang="sl-SI" sz="7200" b="1" dirty="0">
                <a:effectLst>
                  <a:outerShdw blurRad="38100" dist="38100" dir="2700000" algn="tl">
                    <a:srgbClr val="000000">
                      <a:alpha val="43137"/>
                    </a:srgbClr>
                  </a:outerShdw>
                </a:effectLst>
                <a:latin typeface="Comic Sans MS" pitchFamily="66" charset="0"/>
              </a:rPr>
              <a:t>ŠPANIJA</a:t>
            </a:r>
          </a:p>
        </p:txBody>
      </p:sp>
      <p:sp>
        <p:nvSpPr>
          <p:cNvPr id="13315" name="Podnaslov 2">
            <a:extLst>
              <a:ext uri="{FF2B5EF4-FFF2-40B4-BE49-F238E27FC236}">
                <a16:creationId xmlns:a16="http://schemas.microsoft.com/office/drawing/2014/main" id="{7D56A59E-E8DA-411C-B544-B20BDE5E63D6}"/>
              </a:ext>
            </a:extLst>
          </p:cNvPr>
          <p:cNvSpPr>
            <a:spLocks noGrp="1"/>
          </p:cNvSpPr>
          <p:nvPr>
            <p:ph type="subTitle" idx="1"/>
          </p:nvPr>
        </p:nvSpPr>
        <p:spPr>
          <a:xfrm>
            <a:off x="3995738" y="3860800"/>
            <a:ext cx="6400800" cy="1752600"/>
          </a:xfrm>
        </p:spPr>
        <p:txBody>
          <a:bodyPr/>
          <a:lstStyle/>
          <a:p>
            <a:r>
              <a:rPr lang="sl-SI" altLang="sl-SI" sz="1600">
                <a:solidFill>
                  <a:schemeClr val="tx1"/>
                </a:solidFill>
                <a:latin typeface="Comic Sans MS" panose="030F0702030302020204" pitchFamily="66" charset="0"/>
              </a:rPr>
              <a:t>Pripravil:</a:t>
            </a:r>
            <a:br>
              <a:rPr lang="sl-SI" altLang="sl-SI" sz="1600">
                <a:solidFill>
                  <a:schemeClr val="tx1"/>
                </a:solidFill>
                <a:latin typeface="Comic Sans MS" panose="030F0702030302020204" pitchFamily="66" charset="0"/>
              </a:rPr>
            </a:br>
            <a:r>
              <a:rPr lang="sl-SI" altLang="sl-SI" sz="1600">
                <a:solidFill>
                  <a:schemeClr val="tx1"/>
                </a:solidFill>
                <a:latin typeface="Comic Sans MS" panose="030F0702030302020204" pitchFamily="66" charset="0"/>
              </a:rPr>
              <a:t>letnik: </a:t>
            </a:r>
            <a:br>
              <a:rPr lang="sl-SI" altLang="sl-SI" sz="1600">
                <a:solidFill>
                  <a:schemeClr val="tx1"/>
                </a:solidFill>
                <a:latin typeface="Comic Sans MS" panose="030F0702030302020204" pitchFamily="66" charset="0"/>
              </a:rPr>
            </a:br>
            <a:r>
              <a:rPr lang="sl-SI" altLang="sl-SI" sz="1600">
                <a:solidFill>
                  <a:schemeClr val="tx1"/>
                </a:solidFill>
                <a:latin typeface="Comic Sans MS" panose="030F0702030302020204" pitchFamily="66" charset="0"/>
              </a:rPr>
              <a:t>šolsko leto:</a:t>
            </a:r>
            <a:br>
              <a:rPr lang="sl-SI" altLang="sl-SI" sz="1600">
                <a:solidFill>
                  <a:schemeClr val="tx1"/>
                </a:solidFill>
                <a:latin typeface="Comic Sans MS" panose="030F0702030302020204" pitchFamily="66" charset="0"/>
              </a:rPr>
            </a:br>
            <a:br>
              <a:rPr lang="sl-SI" altLang="sl-SI" sz="1600">
                <a:solidFill>
                  <a:schemeClr val="tx1"/>
                </a:solidFill>
                <a:latin typeface="Comic Sans MS" panose="030F0702030302020204" pitchFamily="66" charset="0"/>
              </a:rPr>
            </a:br>
            <a:r>
              <a:rPr lang="sl-SI" altLang="sl-SI" sz="1600">
                <a:solidFill>
                  <a:schemeClr val="tx1"/>
                </a:solidFill>
                <a:latin typeface="Comic Sans MS" panose="030F0702030302020204" pitchFamily="66" charset="0"/>
              </a:rPr>
              <a:t>predmet: Geografija, </a:t>
            </a:r>
            <a:br>
              <a:rPr lang="sl-SI" altLang="sl-SI" sz="1600">
                <a:solidFill>
                  <a:schemeClr val="tx1"/>
                </a:solidFill>
                <a:latin typeface="Comic Sans MS" panose="030F0702030302020204" pitchFamily="66" charset="0"/>
              </a:rPr>
            </a:br>
            <a:r>
              <a:rPr lang="sl-SI" altLang="sl-SI" sz="1600">
                <a:solidFill>
                  <a:schemeClr val="tx1"/>
                </a:solidFill>
                <a:latin typeface="Comic Sans MS" panose="030F0702030302020204" pitchFamily="66" charset="0"/>
              </a:rPr>
              <a:t>prof.:</a:t>
            </a:r>
          </a:p>
        </p:txBody>
      </p:sp>
      <p:sp>
        <p:nvSpPr>
          <p:cNvPr id="13316" name="PoljeZBesedilom 3">
            <a:extLst>
              <a:ext uri="{FF2B5EF4-FFF2-40B4-BE49-F238E27FC236}">
                <a16:creationId xmlns:a16="http://schemas.microsoft.com/office/drawing/2014/main" id="{9BCD9D6D-26CD-44A7-8625-197B4FFE045B}"/>
              </a:ext>
            </a:extLst>
          </p:cNvPr>
          <p:cNvSpPr txBox="1">
            <a:spLocks noChangeArrowheads="1"/>
          </p:cNvSpPr>
          <p:nvPr/>
        </p:nvSpPr>
        <p:spPr bwMode="auto">
          <a:xfrm>
            <a:off x="1547813" y="188913"/>
            <a:ext cx="7956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2000">
                <a:latin typeface="Comic Sans MS" panose="030F0702030302020204" pitchFamily="66" charset="0"/>
              </a:rPr>
              <a:t>Srednja zdravstvena in kozmetična šola Maribor</a:t>
            </a:r>
          </a:p>
        </p:txBody>
      </p:sp>
      <p:pic>
        <p:nvPicPr>
          <p:cNvPr id="14338" name="Picture 2" descr="http://www.kreditech.com/wp-content/uploads/2012/07/spain_flag.gif">
            <a:extLst>
              <a:ext uri="{FF2B5EF4-FFF2-40B4-BE49-F238E27FC236}">
                <a16:creationId xmlns:a16="http://schemas.microsoft.com/office/drawing/2014/main" id="{9B629FC4-B3D2-45AD-972E-5CF8CD7CCC22}"/>
              </a:ext>
            </a:extLst>
          </p:cNvPr>
          <p:cNvPicPr>
            <a:picLocks noChangeAspect="1" noChangeArrowheads="1"/>
          </p:cNvPicPr>
          <p:nvPr/>
        </p:nvPicPr>
        <p:blipFill>
          <a:blip r:embed="rId3" cstate="print"/>
          <a:srcRect/>
          <a:stretch>
            <a:fillRect/>
          </a:stretch>
        </p:blipFill>
        <p:spPr bwMode="auto">
          <a:xfrm>
            <a:off x="611560" y="2564904"/>
            <a:ext cx="5072267" cy="3384375"/>
          </a:xfrm>
          <a:prstGeom prst="rect">
            <a:avLst/>
          </a:prstGeom>
          <a:ln>
            <a:noFill/>
          </a:ln>
          <a:effectLst>
            <a:softEdge rad="112500"/>
          </a:effectLst>
        </p:spPr>
      </p:pic>
    </p:spTree>
  </p:cSld>
  <p:clrMapOvr>
    <a:masterClrMapping/>
  </p:clrMapOvr>
  <p:transition>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D31483-50BB-47CD-B088-7EA3415434F5}"/>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GOSPODARSTVO:</a:t>
            </a:r>
            <a:endParaRPr lang="sl-SI" dirty="0"/>
          </a:p>
        </p:txBody>
      </p:sp>
      <p:sp>
        <p:nvSpPr>
          <p:cNvPr id="3" name="Ograda vsebine 2">
            <a:extLst>
              <a:ext uri="{FF2B5EF4-FFF2-40B4-BE49-F238E27FC236}">
                <a16:creationId xmlns:a16="http://schemas.microsoft.com/office/drawing/2014/main" id="{2FF9D686-EF1B-410B-8E44-B16899857E2F}"/>
              </a:ext>
            </a:extLst>
          </p:cNvPr>
          <p:cNvSpPr>
            <a:spLocks noGrp="1"/>
          </p:cNvSpPr>
          <p:nvPr>
            <p:ph idx="1"/>
          </p:nvPr>
        </p:nvSpPr>
        <p:spPr>
          <a:xfrm>
            <a:off x="250825" y="1341438"/>
            <a:ext cx="8686800" cy="5256212"/>
          </a:xfrm>
        </p:spPr>
        <p:txBody>
          <a:bodyPr rtlCol="0">
            <a:normAutofit fontScale="77500" lnSpcReduction="20000"/>
          </a:bodyPr>
          <a:lstStyle/>
          <a:p>
            <a:pPr fontAlgn="auto">
              <a:lnSpc>
                <a:spcPct val="120000"/>
              </a:lnSpc>
              <a:spcAft>
                <a:spcPts val="0"/>
              </a:spcAft>
              <a:buFont typeface="Courier New" pitchFamily="49" charset="0"/>
              <a:buChar char="o"/>
              <a:defRPr/>
            </a:pPr>
            <a:r>
              <a:rPr lang="sl-SI" dirty="0">
                <a:latin typeface="Comic Sans MS" pitchFamily="66" charset="0"/>
              </a:rPr>
              <a:t>Španija je osmo največje gospodarstvo na svetu.</a:t>
            </a:r>
            <a:br>
              <a:rPr lang="sl-SI" dirty="0">
                <a:latin typeface="Comic Sans MS" pitchFamily="66" charset="0"/>
              </a:rPr>
            </a:br>
            <a:r>
              <a:rPr lang="sl-SI" dirty="0">
                <a:latin typeface="Comic Sans MS" pitchFamily="66" charset="0"/>
              </a:rPr>
              <a:t> </a:t>
            </a:r>
          </a:p>
          <a:p>
            <a:pPr fontAlgn="auto">
              <a:lnSpc>
                <a:spcPct val="120000"/>
              </a:lnSpc>
              <a:spcAft>
                <a:spcPts val="0"/>
              </a:spcAft>
              <a:buFont typeface="Courier New" pitchFamily="49" charset="0"/>
              <a:buChar char="o"/>
              <a:defRPr/>
            </a:pPr>
            <a:r>
              <a:rPr lang="sl-SI" dirty="0">
                <a:latin typeface="Comic Sans MS" pitchFamily="66" charset="0"/>
              </a:rPr>
              <a:t>Danes je na četrtem mestu v Evropi po proizvodnji in izvozu avtomobilov. Ima zelo močno avtomobilsko industrijo in je ena največjih izvoznic motornih vozil.</a:t>
            </a:r>
            <a:br>
              <a:rPr lang="sl-SI" dirty="0">
                <a:latin typeface="Comic Sans MS" pitchFamily="66" charset="0"/>
              </a:rPr>
            </a:br>
            <a:r>
              <a:rPr lang="sl-SI" dirty="0">
                <a:latin typeface="Comic Sans MS" pitchFamily="66" charset="0"/>
              </a:rPr>
              <a:t> </a:t>
            </a:r>
          </a:p>
          <a:p>
            <a:pPr fontAlgn="auto">
              <a:lnSpc>
                <a:spcPct val="120000"/>
              </a:lnSpc>
              <a:spcAft>
                <a:spcPts val="0"/>
              </a:spcAft>
              <a:buFont typeface="Courier New" pitchFamily="49" charset="0"/>
              <a:buChar char="o"/>
              <a:defRPr/>
            </a:pPr>
            <a:r>
              <a:rPr lang="sl-SI" dirty="0">
                <a:latin typeface="Comic Sans MS" pitchFamily="66" charset="0"/>
              </a:rPr>
              <a:t>V nekaterih državah pa je kmetijstvo še vedno v ospredju Španija že dolgo ni več samo agrarna dežela. Od vse delavne sile ima le 15 odstotkov kmetov in ribičev in 60 odstotkov storitvenega sektorja (trgovina, prevoz), ki je z gospodarskega vidika danes veliko bolj pomemben. Industrija in gradbeništvo sestavljata le tretjino španskega gospodarstva. </a:t>
            </a:r>
          </a:p>
          <a:p>
            <a:pPr fontAlgn="auto">
              <a:lnSpc>
                <a:spcPct val="120000"/>
              </a:lnSpc>
              <a:spcAft>
                <a:spcPts val="0"/>
              </a:spcAft>
              <a:buFont typeface="Courier New" pitchFamily="49" charset="0"/>
              <a:buChar char="o"/>
              <a:defRPr/>
            </a:pPr>
            <a:endParaRPr lang="sl-SI" dirty="0">
              <a:latin typeface="Comic Sans MS" pitchFamily="66" charset="0"/>
            </a:endParaRPr>
          </a:p>
        </p:txBody>
      </p:sp>
    </p:spTree>
  </p:cSld>
  <p:clrMapOvr>
    <a:masterClrMapping/>
  </p:clrMapOvr>
  <p:transition>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vsebine 2">
            <a:extLst>
              <a:ext uri="{FF2B5EF4-FFF2-40B4-BE49-F238E27FC236}">
                <a16:creationId xmlns:a16="http://schemas.microsoft.com/office/drawing/2014/main" id="{4A1D75C0-080C-45B0-95B4-2283E7F92522}"/>
              </a:ext>
            </a:extLst>
          </p:cNvPr>
          <p:cNvSpPr>
            <a:spLocks noGrp="1"/>
          </p:cNvSpPr>
          <p:nvPr>
            <p:ph idx="1"/>
          </p:nvPr>
        </p:nvSpPr>
        <p:spPr>
          <a:xfrm>
            <a:off x="468313" y="1628775"/>
            <a:ext cx="8229600" cy="4525963"/>
          </a:xfrm>
        </p:spPr>
        <p:txBody>
          <a:bodyPr/>
          <a:lstStyle/>
          <a:p>
            <a:pPr>
              <a:lnSpc>
                <a:spcPct val="120000"/>
              </a:lnSpc>
              <a:buFont typeface="Courier New" panose="02070309020205020404" pitchFamily="49" charset="0"/>
              <a:buChar char="o"/>
            </a:pPr>
            <a:r>
              <a:rPr lang="sl-SI" altLang="sl-SI" sz="2400">
                <a:latin typeface="Comic Sans MS" panose="030F0702030302020204" pitchFamily="66" charset="0"/>
              </a:rPr>
              <a:t>Španija je precej bogata z rudami. Kopljejo premog, železovo in bakrovo rudo, svinec, cink, kositer in mangan; </a:t>
            </a:r>
          </a:p>
          <a:p>
            <a:pPr>
              <a:lnSpc>
                <a:spcPct val="120000"/>
              </a:lnSpc>
              <a:buFont typeface="Courier New" panose="02070309020205020404" pitchFamily="49" charset="0"/>
              <a:buChar char="o"/>
            </a:pPr>
            <a:r>
              <a:rPr lang="sl-SI" altLang="sl-SI" sz="2400">
                <a:latin typeface="Comic Sans MS" panose="030F0702030302020204" pitchFamily="66" charset="0"/>
              </a:rPr>
              <a:t>pridobivajo živo srebro, pirit, fosfate, boksit, uran in razne soli. </a:t>
            </a:r>
          </a:p>
          <a:p>
            <a:pPr>
              <a:lnSpc>
                <a:spcPct val="120000"/>
              </a:lnSpc>
            </a:pPr>
            <a:endParaRPr lang="sl-SI" altLang="sl-SI">
              <a:latin typeface="Comic Sans MS" panose="030F0702030302020204" pitchFamily="66" charset="0"/>
            </a:endParaRPr>
          </a:p>
        </p:txBody>
      </p:sp>
      <p:sp>
        <p:nvSpPr>
          <p:cNvPr id="4" name="Naslov 1">
            <a:extLst>
              <a:ext uri="{FF2B5EF4-FFF2-40B4-BE49-F238E27FC236}">
                <a16:creationId xmlns:a16="http://schemas.microsoft.com/office/drawing/2014/main" id="{7FA78AA5-6660-4BD1-A080-C8BA1BD9C402}"/>
              </a:ext>
            </a:extLst>
          </p:cNvPr>
          <p:cNvSpPr>
            <a:spLocks noGrp="1"/>
          </p:cNvSpPr>
          <p:nvPr>
            <p:ph type="title"/>
          </p:nvPr>
        </p:nvSpPr>
        <p:spPr/>
        <p:txBody>
          <a:bodyPr rtlCol="0">
            <a:normAutofit fontScale="90000"/>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RUDARSTVO IN ENERGETIKA:</a:t>
            </a:r>
            <a:endParaRPr lang="sl-SI" dirty="0"/>
          </a:p>
        </p:txBody>
      </p:sp>
      <p:pic>
        <p:nvPicPr>
          <p:cNvPr id="21506" name="Picture 2" descr="http://www.os-hrpelje.si/TehnikaInTehnologija/kovine/ro.sio.si/borut/Kovine/21.jpg">
            <a:extLst>
              <a:ext uri="{FF2B5EF4-FFF2-40B4-BE49-F238E27FC236}">
                <a16:creationId xmlns:a16="http://schemas.microsoft.com/office/drawing/2014/main" id="{11718CF6-B35C-44CC-89B5-A4F60AF873B3}"/>
              </a:ext>
            </a:extLst>
          </p:cNvPr>
          <p:cNvPicPr>
            <a:picLocks noChangeAspect="1" noChangeArrowheads="1"/>
          </p:cNvPicPr>
          <p:nvPr/>
        </p:nvPicPr>
        <p:blipFill>
          <a:blip r:embed="rId2" cstate="print"/>
          <a:srcRect/>
          <a:stretch>
            <a:fillRect/>
          </a:stretch>
        </p:blipFill>
        <p:spPr bwMode="auto">
          <a:xfrm>
            <a:off x="467544" y="3861048"/>
            <a:ext cx="3313179" cy="2484884"/>
          </a:xfrm>
          <a:prstGeom prst="rect">
            <a:avLst/>
          </a:prstGeom>
          <a:ln>
            <a:noFill/>
          </a:ln>
          <a:effectLst>
            <a:softEdge rad="112500"/>
          </a:effectLst>
        </p:spPr>
      </p:pic>
      <p:sp>
        <p:nvSpPr>
          <p:cNvPr id="23557" name="PoljeZBesedilom 5">
            <a:extLst>
              <a:ext uri="{FF2B5EF4-FFF2-40B4-BE49-F238E27FC236}">
                <a16:creationId xmlns:a16="http://schemas.microsoft.com/office/drawing/2014/main" id="{2EECD75F-5B81-49EE-BCFB-6A858A7945A4}"/>
              </a:ext>
            </a:extLst>
          </p:cNvPr>
          <p:cNvSpPr txBox="1">
            <a:spLocks noChangeArrowheads="1"/>
          </p:cNvSpPr>
          <p:nvPr/>
        </p:nvSpPr>
        <p:spPr bwMode="auto">
          <a:xfrm>
            <a:off x="1116013" y="6308725"/>
            <a:ext cx="2160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a:latin typeface="Comic Sans MS" panose="030F0702030302020204" pitchFamily="66" charset="0"/>
              </a:rPr>
              <a:t>Bakrova ruda</a:t>
            </a:r>
          </a:p>
        </p:txBody>
      </p:sp>
      <p:pic>
        <p:nvPicPr>
          <p:cNvPr id="21508" name="Picture 4" descr="http://s5.mojalbum.com/3259445_3259592_3260086/minerali/samorodno-zivo-srebro-cinabarit-idrija-slovenija_z.jpg">
            <a:extLst>
              <a:ext uri="{FF2B5EF4-FFF2-40B4-BE49-F238E27FC236}">
                <a16:creationId xmlns:a16="http://schemas.microsoft.com/office/drawing/2014/main" id="{24E26DC1-4644-41FC-88A2-422AF776321D}"/>
              </a:ext>
            </a:extLst>
          </p:cNvPr>
          <p:cNvPicPr>
            <a:picLocks noChangeAspect="1" noChangeArrowheads="1"/>
          </p:cNvPicPr>
          <p:nvPr/>
        </p:nvPicPr>
        <p:blipFill>
          <a:blip r:embed="rId3" cstate="print"/>
          <a:srcRect/>
          <a:stretch>
            <a:fillRect/>
          </a:stretch>
        </p:blipFill>
        <p:spPr bwMode="auto">
          <a:xfrm>
            <a:off x="4860032" y="3861048"/>
            <a:ext cx="3143672" cy="2357754"/>
          </a:xfrm>
          <a:prstGeom prst="rect">
            <a:avLst/>
          </a:prstGeom>
          <a:ln>
            <a:noFill/>
          </a:ln>
          <a:effectLst>
            <a:softEdge rad="112500"/>
          </a:effectLst>
        </p:spPr>
      </p:pic>
      <p:sp>
        <p:nvSpPr>
          <p:cNvPr id="23559" name="PoljeZBesedilom 7">
            <a:extLst>
              <a:ext uri="{FF2B5EF4-FFF2-40B4-BE49-F238E27FC236}">
                <a16:creationId xmlns:a16="http://schemas.microsoft.com/office/drawing/2014/main" id="{91F023B9-EF55-4E64-A48C-DCA89D7381DC}"/>
              </a:ext>
            </a:extLst>
          </p:cNvPr>
          <p:cNvSpPr txBox="1">
            <a:spLocks noChangeArrowheads="1"/>
          </p:cNvSpPr>
          <p:nvPr/>
        </p:nvSpPr>
        <p:spPr bwMode="auto">
          <a:xfrm>
            <a:off x="5867400" y="6237288"/>
            <a:ext cx="21605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a:latin typeface="Comic Sans MS" panose="030F0702030302020204" pitchFamily="66" charset="0"/>
              </a:rPr>
              <a:t>Živo srebro</a:t>
            </a:r>
          </a:p>
        </p:txBody>
      </p:sp>
    </p:spTree>
  </p:cSld>
  <p:clrMapOvr>
    <a:masterClrMapping/>
  </p:clrMapOvr>
  <p:transition>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52A7E8-073A-49D1-999C-68D85ECCB05A}"/>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RIBIŠTVO:</a:t>
            </a:r>
            <a:endParaRPr lang="sl-SI" dirty="0"/>
          </a:p>
        </p:txBody>
      </p:sp>
      <p:sp>
        <p:nvSpPr>
          <p:cNvPr id="24579" name="Ograda vsebine 2">
            <a:extLst>
              <a:ext uri="{FF2B5EF4-FFF2-40B4-BE49-F238E27FC236}">
                <a16:creationId xmlns:a16="http://schemas.microsoft.com/office/drawing/2014/main" id="{ADED6410-4321-4F2F-AA88-8D379F7FAFE5}"/>
              </a:ext>
            </a:extLst>
          </p:cNvPr>
          <p:cNvSpPr>
            <a:spLocks noGrp="1"/>
          </p:cNvSpPr>
          <p:nvPr>
            <p:ph idx="1"/>
          </p:nvPr>
        </p:nvSpPr>
        <p:spPr/>
        <p:txBody>
          <a:bodyPr/>
          <a:lstStyle/>
          <a:p>
            <a:pPr>
              <a:buFont typeface="Courier New" panose="02070309020205020404" pitchFamily="49" charset="0"/>
              <a:buChar char="o"/>
            </a:pPr>
            <a:r>
              <a:rPr lang="sl-SI" altLang="sl-SI" sz="2000">
                <a:latin typeface="Comic Sans MS" panose="030F0702030302020204" pitchFamily="66" charset="0"/>
              </a:rPr>
              <a:t>Ima velik pomen tako v atlantskem oceanu kot v sredozemskem morju. Ob španski obali najdemo sardele, košarje in druge ribe.  Da ima ribištvo velik pomen priča tudi podatek, da je španska ribiška flota ena izmed največjih na svetu</a:t>
            </a:r>
          </a:p>
          <a:p>
            <a:pPr>
              <a:buFont typeface="Courier New" panose="02070309020205020404" pitchFamily="49" charset="0"/>
              <a:buChar char="o"/>
            </a:pPr>
            <a:endParaRPr lang="sl-SI" altLang="sl-SI" sz="2000">
              <a:latin typeface="Comic Sans MS" panose="030F0702030302020204" pitchFamily="66" charset="0"/>
            </a:endParaRPr>
          </a:p>
          <a:p>
            <a:pPr>
              <a:buFont typeface="Courier New" panose="02070309020205020404" pitchFamily="49" charset="0"/>
              <a:buChar char="o"/>
            </a:pPr>
            <a:endParaRPr lang="sl-SI" altLang="sl-SI" sz="2000">
              <a:latin typeface="Comic Sans MS" panose="030F0702030302020204" pitchFamily="66" charset="0"/>
            </a:endParaRPr>
          </a:p>
          <a:p>
            <a:pPr>
              <a:buFont typeface="Courier New" panose="02070309020205020404" pitchFamily="49" charset="0"/>
              <a:buChar char="o"/>
            </a:pPr>
            <a:endParaRPr lang="sl-SI" altLang="sl-SI" sz="2000">
              <a:latin typeface="Comic Sans MS" panose="030F0702030302020204" pitchFamily="66" charset="0"/>
            </a:endParaRPr>
          </a:p>
          <a:p>
            <a:pPr>
              <a:buFont typeface="Courier New" panose="02070309020205020404" pitchFamily="49" charset="0"/>
              <a:buChar char="o"/>
            </a:pPr>
            <a:endParaRPr lang="sl-SI" altLang="sl-SI" sz="2000">
              <a:latin typeface="Comic Sans MS" panose="030F0702030302020204" pitchFamily="66" charset="0"/>
            </a:endParaRPr>
          </a:p>
          <a:p>
            <a:pPr>
              <a:buFont typeface="Courier New" panose="02070309020205020404" pitchFamily="49" charset="0"/>
              <a:buChar char="o"/>
            </a:pPr>
            <a:r>
              <a:rPr lang="sl-SI" altLang="sl-SI" sz="2000">
                <a:latin typeface="Comic Sans MS" panose="030F0702030302020204" pitchFamily="66" charset="0"/>
              </a:rPr>
              <a:t>Ni tako zelo pomembno. Na jugu države rastejo hrasti plutovci, iz katerih pridobivajo pluto.</a:t>
            </a:r>
          </a:p>
          <a:p>
            <a:pPr>
              <a:buFont typeface="Courier New" panose="02070309020205020404" pitchFamily="49" charset="0"/>
              <a:buChar char="o"/>
            </a:pPr>
            <a:endParaRPr lang="sl-SI" altLang="sl-SI"/>
          </a:p>
        </p:txBody>
      </p:sp>
      <p:sp>
        <p:nvSpPr>
          <p:cNvPr id="4" name="Naslov 1">
            <a:extLst>
              <a:ext uri="{FF2B5EF4-FFF2-40B4-BE49-F238E27FC236}">
                <a16:creationId xmlns:a16="http://schemas.microsoft.com/office/drawing/2014/main" id="{E947AEE9-6ACC-4824-815D-F5C0A6F347FF}"/>
              </a:ext>
            </a:extLst>
          </p:cNvPr>
          <p:cNvSpPr txBox="1">
            <a:spLocks/>
          </p:cNvSpPr>
          <p:nvPr/>
        </p:nvSpPr>
        <p:spPr>
          <a:xfrm>
            <a:off x="539750" y="3141663"/>
            <a:ext cx="8229600" cy="1143000"/>
          </a:xfrm>
          <a:prstGeom prst="rect">
            <a:avLst/>
          </a:prstGeom>
        </p:spPr>
        <p:txBody>
          <a:bodyPr anchor="ctr">
            <a:normAutofit/>
          </a:bodyPr>
          <a:lstStyle/>
          <a:p>
            <a:pPr algn="ctr" fontAlgn="auto">
              <a:spcAft>
                <a:spcPts val="0"/>
              </a:spcAft>
              <a:defRPr/>
            </a:pPr>
            <a:r>
              <a:rPr lang="sl-SI" sz="4400" b="1" dirty="0">
                <a:effectLst>
                  <a:outerShdw blurRad="38100" dist="38100" dir="2700000" algn="tl">
                    <a:srgbClr val="000000">
                      <a:alpha val="43137"/>
                    </a:srgbClr>
                  </a:outerShdw>
                </a:effectLst>
                <a:latin typeface="Comic Sans MS" pitchFamily="66" charset="0"/>
                <a:ea typeface="+mj-ea"/>
                <a:cs typeface="+mj-cs"/>
              </a:rPr>
              <a:t>GOZDARSTVO:</a:t>
            </a:r>
            <a:endParaRPr lang="sl-SI" sz="4400" dirty="0">
              <a:latin typeface="+mj-lt"/>
              <a:ea typeface="+mj-ea"/>
              <a:cs typeface="+mj-cs"/>
            </a:endParaRPr>
          </a:p>
        </p:txBody>
      </p:sp>
    </p:spTree>
  </p:cSld>
  <p:clrMapOvr>
    <a:masterClrMapping/>
  </p:clrMapOvr>
  <p:transition>
    <p:pull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vsebine 2">
            <a:extLst>
              <a:ext uri="{FF2B5EF4-FFF2-40B4-BE49-F238E27FC236}">
                <a16:creationId xmlns:a16="http://schemas.microsoft.com/office/drawing/2014/main" id="{E2E66650-75D6-4C14-AA44-BBC2B70D9BA4}"/>
              </a:ext>
            </a:extLst>
          </p:cNvPr>
          <p:cNvSpPr>
            <a:spLocks noGrp="1"/>
          </p:cNvSpPr>
          <p:nvPr>
            <p:ph idx="1"/>
          </p:nvPr>
        </p:nvSpPr>
        <p:spPr/>
        <p:txBody>
          <a:bodyPr/>
          <a:lstStyle/>
          <a:p>
            <a:pPr>
              <a:buFont typeface="Courier New" panose="02070309020205020404" pitchFamily="49" charset="0"/>
              <a:buChar char="o"/>
            </a:pPr>
            <a:r>
              <a:rPr lang="sl-SI" altLang="sl-SI" sz="2400">
                <a:latin typeface="Comic Sans MS" panose="030F0702030302020204" pitchFamily="66" charset="0"/>
              </a:rPr>
              <a:t>Španija je bila že od nekdaj dežela, ki je privabljala predvsem višje sloje.</a:t>
            </a:r>
            <a:br>
              <a:rPr lang="sl-SI" altLang="sl-SI" sz="2400">
                <a:latin typeface="Comic Sans MS" panose="030F0702030302020204" pitchFamily="66" charset="0"/>
              </a:rPr>
            </a:br>
            <a:endParaRPr lang="sl-SI" altLang="sl-SI" sz="2400">
              <a:latin typeface="Comic Sans MS" panose="030F0702030302020204" pitchFamily="66" charset="0"/>
            </a:endParaRPr>
          </a:p>
          <a:p>
            <a:pPr>
              <a:buFont typeface="Courier New" panose="02070309020205020404" pitchFamily="49" charset="0"/>
              <a:buChar char="o"/>
            </a:pPr>
            <a:r>
              <a:rPr lang="sl-SI" altLang="sl-SI" sz="2400">
                <a:latin typeface="Comic Sans MS" panose="030F0702030302020204" pitchFamily="66" charset="0"/>
              </a:rPr>
              <a:t>Kilometri španske obale vsako leto privabijo veliko turistov, saj ponuja različne vrste rekreacij: potapljanje, deskanje, plavanje,…</a:t>
            </a:r>
            <a:br>
              <a:rPr lang="sl-SI" altLang="sl-SI" sz="2400">
                <a:latin typeface="Comic Sans MS" panose="030F0702030302020204" pitchFamily="66" charset="0"/>
              </a:rPr>
            </a:br>
            <a:r>
              <a:rPr lang="sl-SI" altLang="sl-SI" sz="2400">
                <a:latin typeface="Comic Sans MS" panose="030F0702030302020204" pitchFamily="66" charset="0"/>
              </a:rPr>
              <a:t>odbojka na mivki, rokomet, nogomet,…</a:t>
            </a:r>
          </a:p>
          <a:p>
            <a:pPr>
              <a:buFont typeface="Courier New" panose="02070309020205020404" pitchFamily="49" charset="0"/>
              <a:buChar char="o"/>
            </a:pPr>
            <a:endParaRPr lang="sl-SI" altLang="sl-SI"/>
          </a:p>
        </p:txBody>
      </p:sp>
      <p:sp>
        <p:nvSpPr>
          <p:cNvPr id="4" name="Naslov 1">
            <a:extLst>
              <a:ext uri="{FF2B5EF4-FFF2-40B4-BE49-F238E27FC236}">
                <a16:creationId xmlns:a16="http://schemas.microsoft.com/office/drawing/2014/main" id="{40660B7E-3844-486F-8550-1AF68DB1879F}"/>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TURIZEM:</a:t>
            </a:r>
            <a:endParaRPr lang="sl-SI" dirty="0"/>
          </a:p>
        </p:txBody>
      </p:sp>
      <p:pic>
        <p:nvPicPr>
          <p:cNvPr id="8194" name="Picture 2" descr="http://www.spainted.com/images/magaluf-beach.jpg">
            <a:extLst>
              <a:ext uri="{FF2B5EF4-FFF2-40B4-BE49-F238E27FC236}">
                <a16:creationId xmlns:a16="http://schemas.microsoft.com/office/drawing/2014/main" id="{B1FD1C2B-1AB4-49D0-84C4-6FD93A7FECE8}"/>
              </a:ext>
            </a:extLst>
          </p:cNvPr>
          <p:cNvPicPr>
            <a:picLocks noChangeAspect="1" noChangeArrowheads="1"/>
          </p:cNvPicPr>
          <p:nvPr/>
        </p:nvPicPr>
        <p:blipFill>
          <a:blip r:embed="rId2" cstate="print"/>
          <a:srcRect/>
          <a:stretch>
            <a:fillRect/>
          </a:stretch>
        </p:blipFill>
        <p:spPr bwMode="auto">
          <a:xfrm>
            <a:off x="971600" y="4149536"/>
            <a:ext cx="6840760" cy="2455086"/>
          </a:xfrm>
          <a:prstGeom prst="rect">
            <a:avLst/>
          </a:prstGeom>
          <a:ln>
            <a:noFill/>
          </a:ln>
          <a:effectLst>
            <a:softEdge rad="112500"/>
          </a:effectLst>
        </p:spPr>
      </p:pic>
    </p:spTree>
  </p:cSld>
  <p:clrMapOvr>
    <a:masterClrMapping/>
  </p:clrMapOvr>
  <p:transition>
    <p:pull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A9D6F50-A71F-441D-BDE1-91F58FDC6E4F}"/>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MADRID:</a:t>
            </a:r>
            <a:endParaRPr lang="sl-SI" dirty="0"/>
          </a:p>
        </p:txBody>
      </p:sp>
      <p:sp>
        <p:nvSpPr>
          <p:cNvPr id="3" name="Ograda vsebine 2">
            <a:extLst>
              <a:ext uri="{FF2B5EF4-FFF2-40B4-BE49-F238E27FC236}">
                <a16:creationId xmlns:a16="http://schemas.microsoft.com/office/drawing/2014/main" id="{B2FCFEC0-C175-4F75-A498-E56D9F773D93}"/>
              </a:ext>
            </a:extLst>
          </p:cNvPr>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None/>
              <a:defRPr/>
            </a:pPr>
            <a:r>
              <a:rPr lang="sl-SI" sz="2400" dirty="0">
                <a:latin typeface="Comic Sans MS" pitchFamily="66" charset="0"/>
              </a:rPr>
              <a:t>Madrid je največje in glavno mesto Španije. Leži na obširni ravnini sredi države. Že od 16. stoletja dalje je prestolnica Španije. V tem času je postalo pomembno trgovsko in industrijsko središče.</a:t>
            </a:r>
            <a:br>
              <a:rPr lang="sl-SI" sz="2400" dirty="0">
                <a:latin typeface="Comic Sans MS" pitchFamily="66" charset="0"/>
              </a:rPr>
            </a:br>
            <a:endParaRPr lang="sl-SI" sz="2400" dirty="0">
              <a:latin typeface="Comic Sans MS" pitchFamily="66" charset="0"/>
            </a:endParaRPr>
          </a:p>
          <a:p>
            <a:pPr fontAlgn="auto">
              <a:spcAft>
                <a:spcPts val="0"/>
              </a:spcAft>
              <a:buFont typeface="Arial" panose="020B0604020202020204" pitchFamily="34" charset="0"/>
              <a:buNone/>
              <a:defRPr/>
            </a:pPr>
            <a:r>
              <a:rPr lang="sl-SI" sz="2800" b="1" dirty="0">
                <a:latin typeface="Comic Sans MS" pitchFamily="66" charset="0"/>
              </a:rPr>
              <a:t>NAJVEČJE ZNAMENITOSTI:</a:t>
            </a:r>
            <a:endParaRPr lang="sl-SI" sz="2800" dirty="0">
              <a:latin typeface="Comic Sans MS" pitchFamily="66" charset="0"/>
            </a:endParaRPr>
          </a:p>
          <a:p>
            <a:pPr fontAlgn="auto">
              <a:spcAft>
                <a:spcPts val="0"/>
              </a:spcAft>
              <a:buFont typeface="Arial" panose="020B0604020202020204" pitchFamily="34" charset="0"/>
              <a:buNone/>
              <a:defRPr/>
            </a:pPr>
            <a:r>
              <a:rPr lang="sl-SI" sz="2800" dirty="0">
                <a:latin typeface="Comic Sans MS" pitchFamily="66" charset="0"/>
                <a:sym typeface="Wingdings"/>
              </a:rPr>
              <a:t></a:t>
            </a:r>
            <a:r>
              <a:rPr lang="sl-SI" sz="2800" dirty="0">
                <a:latin typeface="Comic Sans MS" pitchFamily="66" charset="0"/>
              </a:rPr>
              <a:t> Center umetnosti </a:t>
            </a:r>
            <a:r>
              <a:rPr lang="sl-SI" sz="2800" dirty="0" err="1">
                <a:latin typeface="Comic Sans MS" pitchFamily="66" charset="0"/>
              </a:rPr>
              <a:t>Reina</a:t>
            </a:r>
            <a:r>
              <a:rPr lang="sl-SI" sz="2800" dirty="0">
                <a:latin typeface="Comic Sans MS" pitchFamily="66" charset="0"/>
              </a:rPr>
              <a:t> </a:t>
            </a:r>
            <a:r>
              <a:rPr lang="sl-SI" sz="2800" dirty="0" err="1">
                <a:latin typeface="Comic Sans MS" pitchFamily="66" charset="0"/>
              </a:rPr>
              <a:t>Sofia</a:t>
            </a:r>
            <a:endParaRPr lang="sl-SI" sz="2800" dirty="0">
              <a:latin typeface="Comic Sans MS" pitchFamily="66" charset="0"/>
            </a:endParaRPr>
          </a:p>
          <a:p>
            <a:pPr fontAlgn="auto">
              <a:spcAft>
                <a:spcPts val="0"/>
              </a:spcAft>
              <a:buFont typeface="Arial" panose="020B0604020202020204" pitchFamily="34" charset="0"/>
              <a:buNone/>
              <a:defRPr/>
            </a:pPr>
            <a:r>
              <a:rPr lang="sl-SI" sz="2800" dirty="0">
                <a:latin typeface="Comic Sans MS" pitchFamily="66" charset="0"/>
                <a:sym typeface="Wingdings"/>
              </a:rPr>
              <a:t></a:t>
            </a:r>
            <a:r>
              <a:rPr lang="sl-SI" sz="2800" dirty="0">
                <a:latin typeface="Comic Sans MS" pitchFamily="66" charset="0"/>
              </a:rPr>
              <a:t> Muzej </a:t>
            </a:r>
            <a:r>
              <a:rPr lang="sl-SI" sz="2800" dirty="0" err="1">
                <a:latin typeface="Comic Sans MS" pitchFamily="66" charset="0"/>
              </a:rPr>
              <a:t>Prado</a:t>
            </a:r>
            <a:endParaRPr lang="sl-SI" sz="2800" dirty="0">
              <a:latin typeface="Comic Sans MS" pitchFamily="66" charset="0"/>
            </a:endParaRPr>
          </a:p>
          <a:p>
            <a:pPr fontAlgn="auto">
              <a:spcAft>
                <a:spcPts val="0"/>
              </a:spcAft>
              <a:buFont typeface="Arial" panose="020B0604020202020204" pitchFamily="34" charset="0"/>
              <a:buNone/>
              <a:defRPr/>
            </a:pPr>
            <a:r>
              <a:rPr lang="sl-SI" sz="2800" dirty="0">
                <a:latin typeface="Comic Sans MS" pitchFamily="66" charset="0"/>
                <a:sym typeface="Wingdings"/>
              </a:rPr>
              <a:t></a:t>
            </a:r>
            <a:r>
              <a:rPr lang="sl-SI" sz="2800" dirty="0">
                <a:latin typeface="Comic Sans MS" pitchFamily="66" charset="0"/>
              </a:rPr>
              <a:t> Palača </a:t>
            </a:r>
            <a:r>
              <a:rPr lang="sl-SI" sz="2800" dirty="0" err="1">
                <a:latin typeface="Comic Sans MS" pitchFamily="66" charset="0"/>
              </a:rPr>
              <a:t>Villahermosa</a:t>
            </a:r>
            <a:endParaRPr lang="sl-SI" sz="2800" dirty="0">
              <a:latin typeface="Comic Sans MS" pitchFamily="66" charset="0"/>
            </a:endParaRPr>
          </a:p>
          <a:p>
            <a:pPr fontAlgn="auto">
              <a:spcAft>
                <a:spcPts val="0"/>
              </a:spcAft>
              <a:buFont typeface="Arial" panose="020B0604020202020204" pitchFamily="34" charset="0"/>
              <a:buNone/>
              <a:defRPr/>
            </a:pPr>
            <a:r>
              <a:rPr lang="sl-SI" sz="2800" dirty="0">
                <a:latin typeface="Comic Sans MS" pitchFamily="66" charset="0"/>
                <a:sym typeface="Wingdings"/>
              </a:rPr>
              <a:t></a:t>
            </a:r>
            <a:r>
              <a:rPr lang="sl-SI" sz="2800" dirty="0">
                <a:latin typeface="Comic Sans MS" pitchFamily="66" charset="0"/>
              </a:rPr>
              <a:t> Kraljevska akademija Lepih umetnosti San </a:t>
            </a:r>
            <a:r>
              <a:rPr lang="sl-SI" sz="2800" dirty="0" err="1">
                <a:latin typeface="Comic Sans MS" pitchFamily="66" charset="0"/>
              </a:rPr>
              <a:t>Fernando</a:t>
            </a:r>
            <a:endParaRPr lang="sl-SI" sz="2800" dirty="0">
              <a:latin typeface="Comic Sans MS" pitchFamily="66" charset="0"/>
            </a:endParaRPr>
          </a:p>
          <a:p>
            <a:pPr fontAlgn="auto">
              <a:spcAft>
                <a:spcPts val="0"/>
              </a:spcAft>
              <a:buFont typeface="Arial" panose="020B0604020202020204" pitchFamily="34" charset="0"/>
              <a:buNone/>
              <a:defRPr/>
            </a:pPr>
            <a:r>
              <a:rPr lang="sl-SI" sz="2800" dirty="0">
                <a:latin typeface="Comic Sans MS" pitchFamily="66" charset="0"/>
                <a:sym typeface="Wingdings"/>
              </a:rPr>
              <a:t></a:t>
            </a:r>
            <a:r>
              <a:rPr lang="sl-SI" sz="2800" dirty="0">
                <a:latin typeface="Comic Sans MS" pitchFamily="66" charset="0"/>
              </a:rPr>
              <a:t> Kraljevska palača</a:t>
            </a:r>
          </a:p>
          <a:p>
            <a:pPr fontAlgn="auto">
              <a:spcAft>
                <a:spcPts val="0"/>
              </a:spcAft>
              <a:buFont typeface="Arial" panose="020B0604020202020204" pitchFamily="34" charset="0"/>
              <a:buNone/>
              <a:defRPr/>
            </a:pPr>
            <a:r>
              <a:rPr lang="sl-SI" sz="2800" dirty="0">
                <a:latin typeface="Comic Sans MS" pitchFamily="66" charset="0"/>
                <a:sym typeface="Wingdings"/>
              </a:rPr>
              <a:t></a:t>
            </a:r>
            <a:r>
              <a:rPr lang="sl-SI" sz="2800" dirty="0">
                <a:latin typeface="Comic Sans MS" pitchFamily="66" charset="0"/>
              </a:rPr>
              <a:t> Muzeji in galerije</a:t>
            </a:r>
          </a:p>
          <a:p>
            <a:pPr fontAlgn="auto">
              <a:spcAft>
                <a:spcPts val="0"/>
              </a:spcAft>
              <a:buFont typeface="Arial" panose="020B0604020202020204" pitchFamily="34" charset="0"/>
              <a:buNone/>
              <a:defRPr/>
            </a:pPr>
            <a:endParaRPr lang="sl-SI" dirty="0"/>
          </a:p>
        </p:txBody>
      </p:sp>
    </p:spTree>
  </p:cSld>
  <p:clrMapOvr>
    <a:masterClrMapping/>
  </p:clrMapOvr>
  <p:transition>
    <p:pull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slov 1">
            <a:extLst>
              <a:ext uri="{FF2B5EF4-FFF2-40B4-BE49-F238E27FC236}">
                <a16:creationId xmlns:a16="http://schemas.microsoft.com/office/drawing/2014/main" id="{BCEC3F95-482E-4E21-B4A8-D83479786938}"/>
              </a:ext>
            </a:extLst>
          </p:cNvPr>
          <p:cNvSpPr>
            <a:spLocks noGrp="1"/>
          </p:cNvSpPr>
          <p:nvPr>
            <p:ph type="title"/>
          </p:nvPr>
        </p:nvSpPr>
        <p:spPr/>
        <p:txBody>
          <a:bodyPr/>
          <a:lstStyle/>
          <a:p>
            <a:endParaRPr lang="sl-SI" altLang="sl-SI"/>
          </a:p>
        </p:txBody>
      </p:sp>
      <p:sp>
        <p:nvSpPr>
          <p:cNvPr id="27651" name="Ograda vsebine 2">
            <a:extLst>
              <a:ext uri="{FF2B5EF4-FFF2-40B4-BE49-F238E27FC236}">
                <a16:creationId xmlns:a16="http://schemas.microsoft.com/office/drawing/2014/main" id="{69697C9F-8AEC-4A6D-9BC7-4E91A83A32FD}"/>
              </a:ext>
            </a:extLst>
          </p:cNvPr>
          <p:cNvSpPr>
            <a:spLocks noGrp="1"/>
          </p:cNvSpPr>
          <p:nvPr>
            <p:ph idx="1"/>
          </p:nvPr>
        </p:nvSpPr>
        <p:spPr/>
        <p:txBody>
          <a:bodyPr/>
          <a:lstStyle/>
          <a:p>
            <a:endParaRPr lang="sl-SI" altLang="sl-SI"/>
          </a:p>
        </p:txBody>
      </p:sp>
      <p:pic>
        <p:nvPicPr>
          <p:cNvPr id="26626" name="Picture 2" descr="http://4.bp.blogspot.com/-_iFqHvFuzQ8/T1To_XHlDxI/AAAAAAAAHg8/DqeTWDiSGlA/s1600/Madrids.jpg">
            <a:extLst>
              <a:ext uri="{FF2B5EF4-FFF2-40B4-BE49-F238E27FC236}">
                <a16:creationId xmlns:a16="http://schemas.microsoft.com/office/drawing/2014/main" id="{4A908961-EED1-46CB-89B1-12B9831D0049}"/>
              </a:ext>
            </a:extLst>
          </p:cNvPr>
          <p:cNvPicPr>
            <a:picLocks noChangeAspect="1" noChangeArrowheads="1"/>
          </p:cNvPicPr>
          <p:nvPr/>
        </p:nvPicPr>
        <p:blipFill>
          <a:blip r:embed="rId2" cstate="print"/>
          <a:srcRect/>
          <a:stretch>
            <a:fillRect/>
          </a:stretch>
        </p:blipFill>
        <p:spPr bwMode="auto">
          <a:xfrm>
            <a:off x="467544" y="548680"/>
            <a:ext cx="4325054" cy="3243790"/>
          </a:xfrm>
          <a:prstGeom prst="rect">
            <a:avLst/>
          </a:prstGeom>
          <a:ln>
            <a:noFill/>
          </a:ln>
          <a:effectLst>
            <a:softEdge rad="112500"/>
          </a:effectLst>
        </p:spPr>
      </p:pic>
      <p:pic>
        <p:nvPicPr>
          <p:cNvPr id="26630" name="Picture 6" descr="https://encrypted-tbn2.gstatic.com/images?q=tbn:ANd9GcTjf89o3Bygst_sTsFr-JPgTkCU3_op2zOJcoaUzTEYMJlnDWKj">
            <a:extLst>
              <a:ext uri="{FF2B5EF4-FFF2-40B4-BE49-F238E27FC236}">
                <a16:creationId xmlns:a16="http://schemas.microsoft.com/office/drawing/2014/main" id="{67E96A0F-16B2-4D72-85CC-8E05862373FD}"/>
              </a:ext>
            </a:extLst>
          </p:cNvPr>
          <p:cNvPicPr>
            <a:picLocks noChangeAspect="1" noChangeArrowheads="1"/>
          </p:cNvPicPr>
          <p:nvPr/>
        </p:nvPicPr>
        <p:blipFill>
          <a:blip r:embed="rId3" cstate="print"/>
          <a:srcRect/>
          <a:stretch>
            <a:fillRect/>
          </a:stretch>
        </p:blipFill>
        <p:spPr bwMode="auto">
          <a:xfrm>
            <a:off x="3491880" y="3356992"/>
            <a:ext cx="4886257" cy="2736304"/>
          </a:xfrm>
          <a:prstGeom prst="rect">
            <a:avLst/>
          </a:prstGeom>
          <a:ln>
            <a:noFill/>
          </a:ln>
          <a:effectLst>
            <a:softEdge rad="112500"/>
          </a:effectLst>
        </p:spPr>
      </p:pic>
    </p:spTree>
  </p:cSld>
  <p:clrMapOvr>
    <a:masterClrMapping/>
  </p:clrMapOvr>
  <p:transition>
    <p:pull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9FF814E5-2180-4A47-8F62-0B2F37805CA0}"/>
              </a:ext>
            </a:extLst>
          </p:cNvPr>
          <p:cNvSpPr>
            <a:spLocks noGrp="1"/>
          </p:cNvSpPr>
          <p:nvPr>
            <p:ph idx="1"/>
          </p:nvPr>
        </p:nvSpPr>
        <p:spPr/>
        <p:txBody>
          <a:bodyPr rtlCol="0">
            <a:normAutofit fontScale="92500" lnSpcReduction="20000"/>
          </a:bodyPr>
          <a:lstStyle/>
          <a:p>
            <a:pPr fontAlgn="auto">
              <a:lnSpc>
                <a:spcPct val="110000"/>
              </a:lnSpc>
              <a:spcAft>
                <a:spcPts val="0"/>
              </a:spcAft>
              <a:buFont typeface="Courier New" pitchFamily="49" charset="0"/>
              <a:buChar char="o"/>
              <a:defRPr/>
            </a:pPr>
            <a:r>
              <a:rPr lang="sl-SI" sz="2800" dirty="0">
                <a:latin typeface="Comic Sans MS" pitchFamily="66" charset="0"/>
              </a:rPr>
              <a:t>Katalonska Barcelona, ki leži ob morju, je prestolnica šest milijonskega naroda, mnogi menijo, da je s očarljivostjo in dinamičnostjo dosegla (sicer neuradni) status glavnega mesta Španije. </a:t>
            </a:r>
            <a:br>
              <a:rPr lang="sl-SI" sz="2800" dirty="0">
                <a:latin typeface="Comic Sans MS" pitchFamily="66" charset="0"/>
              </a:rPr>
            </a:br>
            <a:endParaRPr lang="sl-SI" sz="2800" dirty="0">
              <a:latin typeface="Comic Sans MS" pitchFamily="66" charset="0"/>
            </a:endParaRPr>
          </a:p>
          <a:p>
            <a:pPr fontAlgn="auto">
              <a:lnSpc>
                <a:spcPct val="110000"/>
              </a:lnSpc>
              <a:spcAft>
                <a:spcPts val="0"/>
              </a:spcAft>
              <a:buFont typeface="Courier New" pitchFamily="49" charset="0"/>
              <a:buChar char="o"/>
              <a:defRPr/>
            </a:pPr>
            <a:r>
              <a:rPr lang="sl-SI" sz="2800" b="1" dirty="0">
                <a:latin typeface="Comic Sans MS" pitchFamily="66" charset="0"/>
              </a:rPr>
              <a:t>NAJVEČJE ZNAMENITOSTI:</a:t>
            </a:r>
            <a:endParaRPr lang="sl-SI" sz="2800" dirty="0">
              <a:latin typeface="Comic Sans MS" pitchFamily="66" charset="0"/>
            </a:endParaRPr>
          </a:p>
          <a:p>
            <a:pPr fontAlgn="auto">
              <a:lnSpc>
                <a:spcPct val="110000"/>
              </a:lnSpc>
              <a:spcAft>
                <a:spcPts val="0"/>
              </a:spcAft>
              <a:buFont typeface="Courier New" pitchFamily="49" charset="0"/>
              <a:buChar char="o"/>
              <a:defRPr/>
            </a:pPr>
            <a:r>
              <a:rPr lang="sl-SI" sz="2800" dirty="0">
                <a:latin typeface="Comic Sans MS" pitchFamily="66" charset="0"/>
                <a:sym typeface="Wingdings"/>
              </a:rPr>
              <a:t></a:t>
            </a:r>
            <a:r>
              <a:rPr lang="sl-SI" sz="2800" dirty="0">
                <a:latin typeface="Comic Sans MS" pitchFamily="66" charset="0"/>
              </a:rPr>
              <a:t> Gotska četrt</a:t>
            </a:r>
          </a:p>
          <a:p>
            <a:pPr fontAlgn="auto">
              <a:lnSpc>
                <a:spcPct val="110000"/>
              </a:lnSpc>
              <a:spcAft>
                <a:spcPts val="0"/>
              </a:spcAft>
              <a:buFont typeface="Courier New" pitchFamily="49" charset="0"/>
              <a:buChar char="o"/>
              <a:defRPr/>
            </a:pPr>
            <a:r>
              <a:rPr lang="sl-SI" sz="2800" dirty="0">
                <a:latin typeface="Comic Sans MS" pitchFamily="66" charset="0"/>
                <a:sym typeface="Wingdings"/>
              </a:rPr>
              <a:t></a:t>
            </a:r>
            <a:r>
              <a:rPr lang="sl-SI" sz="2800" dirty="0">
                <a:latin typeface="Comic Sans MS" pitchFamily="66" charset="0"/>
              </a:rPr>
              <a:t> Hiša koničastih stolpov </a:t>
            </a:r>
          </a:p>
          <a:p>
            <a:pPr fontAlgn="auto">
              <a:lnSpc>
                <a:spcPct val="110000"/>
              </a:lnSpc>
              <a:spcAft>
                <a:spcPts val="0"/>
              </a:spcAft>
              <a:buFont typeface="Courier New" pitchFamily="49" charset="0"/>
              <a:buChar char="o"/>
              <a:defRPr/>
            </a:pPr>
            <a:r>
              <a:rPr lang="sl-SI" sz="2800" dirty="0">
                <a:latin typeface="Comic Sans MS" pitchFamily="66" charset="0"/>
                <a:sym typeface="Wingdings"/>
              </a:rPr>
              <a:t></a:t>
            </a:r>
            <a:r>
              <a:rPr lang="sl-SI" sz="2800" dirty="0">
                <a:latin typeface="Comic Sans MS" pitchFamily="66" charset="0"/>
              </a:rPr>
              <a:t> Barcelonski muzej sodobne umetnosti</a:t>
            </a:r>
          </a:p>
          <a:p>
            <a:pPr fontAlgn="auto">
              <a:lnSpc>
                <a:spcPct val="110000"/>
              </a:lnSpc>
              <a:spcAft>
                <a:spcPts val="0"/>
              </a:spcAft>
              <a:buFont typeface="Courier New" pitchFamily="49" charset="0"/>
              <a:buChar char="o"/>
              <a:defRPr/>
            </a:pPr>
            <a:r>
              <a:rPr lang="sl-SI" sz="2800" dirty="0">
                <a:latin typeface="Comic Sans MS" pitchFamily="66" charset="0"/>
                <a:sym typeface="Wingdings"/>
              </a:rPr>
              <a:t></a:t>
            </a:r>
            <a:r>
              <a:rPr lang="sl-SI" sz="2800" dirty="0">
                <a:latin typeface="Comic Sans MS" pitchFamily="66" charset="0"/>
              </a:rPr>
              <a:t> Picassov muzej</a:t>
            </a:r>
          </a:p>
          <a:p>
            <a:pPr fontAlgn="auto">
              <a:spcAft>
                <a:spcPts val="0"/>
              </a:spcAft>
              <a:buFont typeface="Courier New" pitchFamily="49" charset="0"/>
              <a:buChar char="o"/>
              <a:defRPr/>
            </a:pPr>
            <a:endParaRPr lang="sl-SI" dirty="0"/>
          </a:p>
        </p:txBody>
      </p:sp>
      <p:sp>
        <p:nvSpPr>
          <p:cNvPr id="4" name="Naslov 1">
            <a:extLst>
              <a:ext uri="{FF2B5EF4-FFF2-40B4-BE49-F238E27FC236}">
                <a16:creationId xmlns:a16="http://schemas.microsoft.com/office/drawing/2014/main" id="{02C40564-9290-4F39-A863-249B768AAB9F}"/>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BARCELONA:</a:t>
            </a:r>
            <a:endParaRPr lang="sl-SI" dirty="0"/>
          </a:p>
        </p:txBody>
      </p:sp>
    </p:spTree>
  </p:cSld>
  <p:clrMapOvr>
    <a:masterClrMapping/>
  </p:clrMapOvr>
  <p:transition>
    <p:pull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00C5016-2ABD-4205-9B9F-8AE5D161B0AE}"/>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ZANIMIVOSTI</a:t>
            </a:r>
            <a:endParaRPr lang="sl-SI" dirty="0"/>
          </a:p>
        </p:txBody>
      </p:sp>
      <p:sp>
        <p:nvSpPr>
          <p:cNvPr id="3" name="Ograda vsebine 2">
            <a:extLst>
              <a:ext uri="{FF2B5EF4-FFF2-40B4-BE49-F238E27FC236}">
                <a16:creationId xmlns:a16="http://schemas.microsoft.com/office/drawing/2014/main" id="{483C1F9C-11A6-4B04-87F5-D1733DC083A2}"/>
              </a:ext>
            </a:extLst>
          </p:cNvPr>
          <p:cNvSpPr>
            <a:spLocks noGrp="1"/>
          </p:cNvSpPr>
          <p:nvPr>
            <p:ph idx="1"/>
          </p:nvPr>
        </p:nvSpPr>
        <p:spPr/>
        <p:txBody>
          <a:bodyPr rtlCol="0">
            <a:normAutofit fontScale="92500" lnSpcReduction="20000"/>
          </a:bodyPr>
          <a:lstStyle/>
          <a:p>
            <a:pPr fontAlgn="auto">
              <a:spcAft>
                <a:spcPts val="0"/>
              </a:spcAft>
              <a:buFont typeface="Courier New" pitchFamily="49" charset="0"/>
              <a:buChar char="o"/>
              <a:defRPr/>
            </a:pPr>
            <a:r>
              <a:rPr lang="sl-SI" sz="2400" b="1" dirty="0">
                <a:latin typeface="Comic Sans MS" pitchFamily="66" charset="0"/>
              </a:rPr>
              <a:t>Flamenko</a:t>
            </a:r>
            <a:r>
              <a:rPr lang="sl-SI" sz="2400" dirty="0">
                <a:latin typeface="Comic Sans MS" pitchFamily="66" charset="0"/>
              </a:rPr>
              <a:t>: je zvrst glasbe in plesa, ki izvira iz Andaluzije. Razvil se je v 18. Stoletju pod vplivom Romov. Flamenko je skupen izraz za petje, igranje kitare in na zadnjem mestu ples, ki je danes njegova najbolj privlačna in širši javnosti znana oblika. Je eden najpomembnejših elementov španske kulture</a:t>
            </a:r>
            <a:br>
              <a:rPr lang="sl-SI" sz="2400" dirty="0">
                <a:latin typeface="Comic Sans MS" pitchFamily="66" charset="0"/>
              </a:rPr>
            </a:br>
            <a:r>
              <a:rPr lang="sl-SI" sz="2400" i="1" u="sng" dirty="0">
                <a:hlinkClick r:id="rId2"/>
              </a:rPr>
              <a:t>http://www.youtube.com/watch?v=2ffrbCAA4-8</a:t>
            </a:r>
            <a:r>
              <a:rPr lang="sl-SI" sz="2400" i="1" dirty="0"/>
              <a:t> </a:t>
            </a:r>
          </a:p>
          <a:p>
            <a:pPr fontAlgn="auto">
              <a:spcAft>
                <a:spcPts val="0"/>
              </a:spcAft>
              <a:buFont typeface="Courier New" pitchFamily="49" charset="0"/>
              <a:buChar char="o"/>
              <a:defRPr/>
            </a:pPr>
            <a:endParaRPr lang="sl-SI" sz="2400" dirty="0">
              <a:latin typeface="Comic Sans MS" pitchFamily="66" charset="0"/>
            </a:endParaRPr>
          </a:p>
          <a:p>
            <a:pPr fontAlgn="auto">
              <a:spcAft>
                <a:spcPts val="0"/>
              </a:spcAft>
              <a:buFont typeface="Courier New" pitchFamily="49" charset="0"/>
              <a:buChar char="o"/>
              <a:defRPr/>
            </a:pPr>
            <a:r>
              <a:rPr lang="sl-SI" sz="2600" b="1" dirty="0">
                <a:latin typeface="Comic Sans MS" pitchFamily="66" charset="0"/>
              </a:rPr>
              <a:t>Bikoborbe</a:t>
            </a:r>
            <a:r>
              <a:rPr lang="sl-SI" sz="2600" dirty="0">
                <a:latin typeface="Comic Sans MS" pitchFamily="66" charset="0"/>
              </a:rPr>
              <a:t>:so zelo krut španski običaj, saj na vsaki pustijo v areni umirati bika, ki ima v hrbtu zapičene številne sulice. Bika najprej dražijo z rdečo rjuho, nato mu </a:t>
            </a:r>
            <a:r>
              <a:rPr lang="sl-SI" sz="2600" dirty="0" err="1">
                <a:latin typeface="Comic Sans MS" pitchFamily="66" charset="0"/>
              </a:rPr>
              <a:t>zapikujejo</a:t>
            </a:r>
            <a:r>
              <a:rPr lang="sl-SI" sz="2600" dirty="0">
                <a:latin typeface="Comic Sans MS" pitchFamily="66" charset="0"/>
              </a:rPr>
              <a:t> sulice v hrbet, da bi ga še bolj razdražili. Ko je bik popolnoma izmučen in brez moči, mu v znak poraženosti z nožem odrežejo ušesa in moda.</a:t>
            </a:r>
          </a:p>
          <a:p>
            <a:pPr fontAlgn="auto">
              <a:spcAft>
                <a:spcPts val="0"/>
              </a:spcAft>
              <a:buFont typeface="Courier New" pitchFamily="49" charset="0"/>
              <a:buChar char="o"/>
              <a:defRPr/>
            </a:pPr>
            <a:endParaRPr lang="sl-SI" dirty="0"/>
          </a:p>
        </p:txBody>
      </p:sp>
    </p:spTree>
  </p:cSld>
  <p:clrMapOvr>
    <a:masterClrMapping/>
  </p:clrMapOvr>
  <p:transition>
    <p:pull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grada vsebine 2">
            <a:extLst>
              <a:ext uri="{FF2B5EF4-FFF2-40B4-BE49-F238E27FC236}">
                <a16:creationId xmlns:a16="http://schemas.microsoft.com/office/drawing/2014/main" id="{EA78A401-6456-4B8A-8602-B582DC46A461}"/>
              </a:ext>
            </a:extLst>
          </p:cNvPr>
          <p:cNvSpPr>
            <a:spLocks noGrp="1"/>
          </p:cNvSpPr>
          <p:nvPr>
            <p:ph idx="1"/>
          </p:nvPr>
        </p:nvSpPr>
        <p:spPr>
          <a:xfrm>
            <a:off x="468313" y="692150"/>
            <a:ext cx="8229600" cy="4525963"/>
          </a:xfrm>
        </p:spPr>
        <p:txBody>
          <a:bodyPr/>
          <a:lstStyle/>
          <a:p>
            <a:pPr>
              <a:buFont typeface="Courier New" panose="02070309020205020404" pitchFamily="49" charset="0"/>
              <a:buChar char="o"/>
            </a:pPr>
            <a:r>
              <a:rPr lang="sl-SI" altLang="sl-SI" b="1">
                <a:latin typeface="Comic Sans MS" panose="030F0702030302020204" pitchFamily="66" charset="0"/>
              </a:rPr>
              <a:t>Gradnja stolpa iz ljudi: </a:t>
            </a:r>
            <a:r>
              <a:rPr lang="sl-SI" altLang="sl-SI">
                <a:latin typeface="Comic Sans MS" panose="030F0702030302020204" pitchFamily="66" charset="0"/>
              </a:rPr>
              <a:t>tradicionalna Katalonska zabava, ki združuje nenehno željo udeležencev po napredovanju in delu v timu.</a:t>
            </a:r>
            <a:br>
              <a:rPr lang="sl-SI" altLang="sl-SI">
                <a:latin typeface="Comic Sans MS" panose="030F0702030302020204" pitchFamily="66" charset="0"/>
              </a:rPr>
            </a:br>
            <a:r>
              <a:rPr lang="sl-SI" altLang="sl-SI">
                <a:latin typeface="Comic Sans MS" panose="030F0702030302020204" pitchFamily="66" charset="0"/>
                <a:hlinkClick r:id="rId2"/>
              </a:rPr>
              <a:t>http://www.bigpicture.si/archives/25583</a:t>
            </a:r>
            <a:r>
              <a:rPr lang="sl-SI" altLang="sl-SI">
                <a:latin typeface="Comic Sans MS" panose="030F0702030302020204" pitchFamily="66" charset="0"/>
              </a:rPr>
              <a:t>  </a:t>
            </a:r>
            <a:br>
              <a:rPr lang="sl-SI" altLang="sl-SI">
                <a:latin typeface="Comic Sans MS" panose="030F0702030302020204" pitchFamily="66" charset="0"/>
              </a:rPr>
            </a:br>
            <a:r>
              <a:rPr lang="sl-SI" altLang="sl-SI">
                <a:latin typeface="Comic Sans MS" panose="030F0702030302020204" pitchFamily="66" charset="0"/>
                <a:hlinkClick r:id="rId3"/>
              </a:rPr>
              <a:t>http://www.youtube.com/watch?v=v1VWo-tbW74</a:t>
            </a:r>
            <a:r>
              <a:rPr lang="sl-SI" altLang="sl-SI">
                <a:latin typeface="Comic Sans MS" panose="030F0702030302020204" pitchFamily="66" charset="0"/>
              </a:rPr>
              <a:t> </a:t>
            </a:r>
          </a:p>
        </p:txBody>
      </p:sp>
    </p:spTree>
  </p:cSld>
  <p:clrMapOvr>
    <a:masterClrMapping/>
  </p:clrMapOvr>
  <p:transition>
    <p:pull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174753E-9D2A-4E39-A01A-6AF4CD9F5E4F}"/>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VIRI: </a:t>
            </a:r>
            <a:endParaRPr lang="sl-SI" dirty="0"/>
          </a:p>
        </p:txBody>
      </p:sp>
      <p:sp>
        <p:nvSpPr>
          <p:cNvPr id="3" name="Ograda vsebine 2">
            <a:extLst>
              <a:ext uri="{FF2B5EF4-FFF2-40B4-BE49-F238E27FC236}">
                <a16:creationId xmlns:a16="http://schemas.microsoft.com/office/drawing/2014/main" id="{CE3BD6CA-1DAB-4CF8-B55D-4C8DB2E2DBCC}"/>
              </a:ext>
            </a:extLst>
          </p:cNvPr>
          <p:cNvSpPr>
            <a:spLocks noGrp="1"/>
          </p:cNvSpPr>
          <p:nvPr>
            <p:ph idx="1"/>
          </p:nvPr>
        </p:nvSpPr>
        <p:spPr/>
        <p:txBody>
          <a:bodyPr rtlCol="0">
            <a:normAutofit fontScale="70000" lnSpcReduction="20000"/>
          </a:bodyPr>
          <a:lstStyle/>
          <a:p>
            <a:pPr fontAlgn="auto">
              <a:spcAft>
                <a:spcPts val="0"/>
              </a:spcAft>
              <a:defRPr/>
            </a:pPr>
            <a:r>
              <a:rPr lang="sl-SI" dirty="0">
                <a:latin typeface="Comic Sans MS" pitchFamily="66" charset="0"/>
              </a:rPr>
              <a:t>http://sl.</a:t>
            </a:r>
            <a:r>
              <a:rPr lang="sl-SI" dirty="0" err="1">
                <a:latin typeface="Comic Sans MS" pitchFamily="66" charset="0"/>
              </a:rPr>
              <a:t>wikipedia</a:t>
            </a:r>
            <a:r>
              <a:rPr lang="sl-SI" dirty="0">
                <a:latin typeface="Comic Sans MS" pitchFamily="66" charset="0"/>
              </a:rPr>
              <a:t>.org/</a:t>
            </a:r>
            <a:r>
              <a:rPr lang="sl-SI" dirty="0" err="1">
                <a:latin typeface="Comic Sans MS" pitchFamily="66" charset="0"/>
              </a:rPr>
              <a:t>wiki</a:t>
            </a:r>
            <a:r>
              <a:rPr lang="sl-SI" dirty="0">
                <a:latin typeface="Comic Sans MS" pitchFamily="66" charset="0"/>
              </a:rPr>
              <a:t>/%C5%A0panija,</a:t>
            </a:r>
          </a:p>
          <a:p>
            <a:pPr fontAlgn="auto">
              <a:spcAft>
                <a:spcPts val="0"/>
              </a:spcAft>
              <a:defRPr/>
            </a:pPr>
            <a:r>
              <a:rPr lang="sl-SI" dirty="0">
                <a:latin typeface="Comic Sans MS" pitchFamily="66" charset="0"/>
              </a:rPr>
              <a:t>http://sl.</a:t>
            </a:r>
            <a:r>
              <a:rPr lang="sl-SI" dirty="0" err="1">
                <a:latin typeface="Comic Sans MS" pitchFamily="66" charset="0"/>
              </a:rPr>
              <a:t>wikipedia</a:t>
            </a:r>
            <a:r>
              <a:rPr lang="sl-SI" dirty="0">
                <a:latin typeface="Comic Sans MS" pitchFamily="66" charset="0"/>
              </a:rPr>
              <a:t>.org/</a:t>
            </a:r>
            <a:r>
              <a:rPr lang="sl-SI" dirty="0" err="1">
                <a:latin typeface="Comic Sans MS" pitchFamily="66" charset="0"/>
              </a:rPr>
              <a:t>wiki</a:t>
            </a:r>
            <a:r>
              <a:rPr lang="sl-SI" dirty="0">
                <a:latin typeface="Comic Sans MS" pitchFamily="66" charset="0"/>
              </a:rPr>
              <a:t>/%C5%A0panci, </a:t>
            </a:r>
          </a:p>
          <a:p>
            <a:pPr fontAlgn="auto">
              <a:spcAft>
                <a:spcPts val="0"/>
              </a:spcAft>
              <a:defRPr/>
            </a:pPr>
            <a:r>
              <a:rPr lang="sl-SI" dirty="0">
                <a:latin typeface="Comic Sans MS" pitchFamily="66" charset="0"/>
              </a:rPr>
              <a:t>http://spanija.turisticnioglasnik.si/ 19.12.2009</a:t>
            </a:r>
          </a:p>
          <a:p>
            <a:pPr fontAlgn="auto">
              <a:spcAft>
                <a:spcPts val="0"/>
              </a:spcAft>
              <a:defRPr/>
            </a:pPr>
            <a:r>
              <a:rPr lang="sl-SI" dirty="0">
                <a:latin typeface="Comic Sans MS" pitchFamily="66" charset="0"/>
              </a:rPr>
              <a:t>http://europa.eu/abc/european_countries/eu_members/spain/index_sl.htm 19.12.2009</a:t>
            </a:r>
          </a:p>
          <a:p>
            <a:pPr fontAlgn="auto">
              <a:spcAft>
                <a:spcPts val="0"/>
              </a:spcAft>
              <a:defRPr/>
            </a:pPr>
            <a:r>
              <a:rPr lang="sl-SI" dirty="0">
                <a:latin typeface="Comic Sans MS" pitchFamily="66" charset="0"/>
              </a:rPr>
              <a:t>http://en.wikipedia.org/wiki/Spain 19.12.2009</a:t>
            </a:r>
          </a:p>
          <a:p>
            <a:pPr fontAlgn="auto">
              <a:spcAft>
                <a:spcPts val="0"/>
              </a:spcAft>
              <a:defRPr/>
            </a:pPr>
            <a:r>
              <a:rPr lang="sl-SI" dirty="0">
                <a:latin typeface="Comic Sans MS" pitchFamily="66" charset="0"/>
              </a:rPr>
              <a:t>http://www.spain.info/?l=en_GB 19.12.2009</a:t>
            </a:r>
          </a:p>
          <a:p>
            <a:pPr fontAlgn="auto">
              <a:spcAft>
                <a:spcPts val="0"/>
              </a:spcAft>
              <a:buFont typeface="Arial" panose="020B0604020202020204" pitchFamily="34" charset="0"/>
              <a:buNone/>
              <a:defRPr/>
            </a:pPr>
            <a:r>
              <a:rPr lang="sl-SI" dirty="0">
                <a:latin typeface="Comic Sans MS" pitchFamily="66" charset="0"/>
              </a:rPr>
              <a:t> </a:t>
            </a:r>
          </a:p>
          <a:p>
            <a:pPr fontAlgn="auto">
              <a:spcAft>
                <a:spcPts val="0"/>
              </a:spcAft>
              <a:defRPr/>
            </a:pPr>
            <a:r>
              <a:rPr lang="sl-SI" dirty="0">
                <a:latin typeface="Comic Sans MS" pitchFamily="66" charset="0"/>
              </a:rPr>
              <a:t>Jugozahodna in južna Evropa, Ljubljana: Mladinska knjiga, 1995</a:t>
            </a:r>
          </a:p>
          <a:p>
            <a:pPr fontAlgn="auto">
              <a:spcAft>
                <a:spcPts val="0"/>
              </a:spcAft>
              <a:defRPr/>
            </a:pPr>
            <a:r>
              <a:rPr lang="sl-SI" dirty="0">
                <a:latin typeface="Comic Sans MS" pitchFamily="66" charset="0"/>
              </a:rPr>
              <a:t>A. Hopkins, g. </a:t>
            </a:r>
            <a:r>
              <a:rPr lang="sl-SI" dirty="0" err="1">
                <a:latin typeface="Comic Sans MS" pitchFamily="66" charset="0"/>
              </a:rPr>
              <a:t>Macphedran</a:t>
            </a:r>
            <a:r>
              <a:rPr lang="sl-SI" dirty="0">
                <a:latin typeface="Comic Sans MS" pitchFamily="66" charset="0"/>
              </a:rPr>
              <a:t>: Svetovni popotnik: Španija, Ljubljana: Mladinska knjiga, 1999</a:t>
            </a:r>
          </a:p>
          <a:p>
            <a:pPr fontAlgn="auto">
              <a:spcAft>
                <a:spcPts val="0"/>
              </a:spcAft>
              <a:defRPr/>
            </a:pPr>
            <a:r>
              <a:rPr lang="sl-SI" dirty="0">
                <a:latin typeface="Comic Sans MS" pitchFamily="66" charset="0"/>
              </a:rPr>
              <a:t>Svetovni popotnik: Španija, Ljubljana: Mladinska knjiga, 2010</a:t>
            </a:r>
          </a:p>
          <a:p>
            <a:pPr fontAlgn="auto">
              <a:spcAft>
                <a:spcPts val="0"/>
              </a:spcAft>
              <a:buFont typeface="Courier New" pitchFamily="49" charset="0"/>
              <a:buChar char="o"/>
              <a:defRPr/>
            </a:pPr>
            <a:endParaRPr lang="sl-SI" dirty="0"/>
          </a:p>
        </p:txBody>
      </p:sp>
    </p:spTree>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a:extLst>
              <a:ext uri="{FF2B5EF4-FFF2-40B4-BE49-F238E27FC236}">
                <a16:creationId xmlns:a16="http://schemas.microsoft.com/office/drawing/2014/main" id="{8EB6B84D-A809-42C9-AB54-98A3845DB7C7}"/>
              </a:ext>
            </a:extLst>
          </p:cNvPr>
          <p:cNvGraphicFramePr>
            <a:graphicFrameLocks noGrp="1"/>
          </p:cNvGraphicFramePr>
          <p:nvPr/>
        </p:nvGraphicFramePr>
        <p:xfrm>
          <a:off x="611188" y="1762125"/>
          <a:ext cx="7848600" cy="3898900"/>
        </p:xfrm>
        <a:graphic>
          <a:graphicData uri="http://schemas.openxmlformats.org/drawingml/2006/table">
            <a:tbl>
              <a:tblPr>
                <a:tableStyleId>{2D5ABB26-0587-4C30-8999-92F81FD0307C}</a:tableStyleId>
              </a:tblPr>
              <a:tblGrid>
                <a:gridCol w="3924300">
                  <a:extLst>
                    <a:ext uri="{9D8B030D-6E8A-4147-A177-3AD203B41FA5}">
                      <a16:colId xmlns:a16="http://schemas.microsoft.com/office/drawing/2014/main" val="20000"/>
                    </a:ext>
                  </a:extLst>
                </a:gridCol>
                <a:gridCol w="3924300">
                  <a:extLst>
                    <a:ext uri="{9D8B030D-6E8A-4147-A177-3AD203B41FA5}">
                      <a16:colId xmlns:a16="http://schemas.microsoft.com/office/drawing/2014/main" val="20001"/>
                    </a:ext>
                  </a:extLst>
                </a:gridCol>
              </a:tblGrid>
              <a:tr h="487363">
                <a:tc>
                  <a:txBody>
                    <a:bodyPr/>
                    <a:lstStyle/>
                    <a:p>
                      <a:pPr>
                        <a:spcAft>
                          <a:spcPts val="0"/>
                        </a:spcAft>
                      </a:pPr>
                      <a:r>
                        <a:rPr lang="sl-SI" sz="2800" dirty="0">
                          <a:latin typeface="Comic Sans MS" pitchFamily="66" charset="0"/>
                        </a:rPr>
                        <a:t>Uradno ime</a:t>
                      </a:r>
                      <a:endParaRPr lang="sl-SI" sz="2800" i="0" dirty="0">
                        <a:solidFill>
                          <a:schemeClr val="tx1"/>
                        </a:solidFill>
                        <a:latin typeface="Comic Sans MS" pitchFamily="66" charset="0"/>
                        <a:ea typeface="Times New Roman"/>
                      </a:endParaRPr>
                    </a:p>
                  </a:txBody>
                  <a:tcPr marL="68578" marR="68578" marT="0" marB="0"/>
                </a:tc>
                <a:tc>
                  <a:txBody>
                    <a:bodyPr/>
                    <a:lstStyle/>
                    <a:p>
                      <a:pPr>
                        <a:spcAft>
                          <a:spcPts val="0"/>
                        </a:spcAft>
                      </a:pPr>
                      <a:r>
                        <a:rPr lang="sl-SI" sz="2800">
                          <a:latin typeface="Comic Sans MS" pitchFamily="66" charset="0"/>
                        </a:rPr>
                        <a:t>Kraljevina Španija</a:t>
                      </a:r>
                      <a:endParaRPr lang="sl-SI" sz="2800" i="0">
                        <a:solidFill>
                          <a:schemeClr val="tx1"/>
                        </a:solidFill>
                        <a:latin typeface="Comic Sans MS" pitchFamily="66" charset="0"/>
                        <a:ea typeface="Times New Roman"/>
                      </a:endParaRPr>
                    </a:p>
                  </a:txBody>
                  <a:tcPr marL="68578" marR="68578" marT="0" marB="0"/>
                </a:tc>
                <a:extLst>
                  <a:ext uri="{0D108BD9-81ED-4DB2-BD59-A6C34878D82A}">
                    <a16:rowId xmlns:a16="http://schemas.microsoft.com/office/drawing/2014/main" val="10000"/>
                  </a:ext>
                </a:extLst>
              </a:tr>
              <a:tr h="487363">
                <a:tc>
                  <a:txBody>
                    <a:bodyPr/>
                    <a:lstStyle/>
                    <a:p>
                      <a:pPr>
                        <a:spcAft>
                          <a:spcPts val="0"/>
                        </a:spcAft>
                      </a:pPr>
                      <a:r>
                        <a:rPr lang="sl-SI" sz="2800">
                          <a:latin typeface="Comic Sans MS" pitchFamily="66" charset="0"/>
                        </a:rPr>
                        <a:t>Glavno mesto</a:t>
                      </a:r>
                      <a:endParaRPr lang="sl-SI" sz="2800" i="0">
                        <a:solidFill>
                          <a:schemeClr val="tx1"/>
                        </a:solidFill>
                        <a:latin typeface="Comic Sans MS" pitchFamily="66" charset="0"/>
                        <a:ea typeface="Times New Roman"/>
                      </a:endParaRPr>
                    </a:p>
                  </a:txBody>
                  <a:tcPr marL="68578" marR="68578" marT="0" marB="0"/>
                </a:tc>
                <a:tc>
                  <a:txBody>
                    <a:bodyPr/>
                    <a:lstStyle/>
                    <a:p>
                      <a:pPr>
                        <a:spcAft>
                          <a:spcPts val="0"/>
                        </a:spcAft>
                      </a:pPr>
                      <a:r>
                        <a:rPr lang="sl-SI" sz="2800">
                          <a:latin typeface="Comic Sans MS" pitchFamily="66" charset="0"/>
                        </a:rPr>
                        <a:t>Madrid</a:t>
                      </a:r>
                      <a:endParaRPr lang="sl-SI" sz="2800" i="0">
                        <a:solidFill>
                          <a:schemeClr val="tx1"/>
                        </a:solidFill>
                        <a:latin typeface="Comic Sans MS" pitchFamily="66" charset="0"/>
                        <a:ea typeface="Times New Roman"/>
                      </a:endParaRPr>
                    </a:p>
                  </a:txBody>
                  <a:tcPr marL="68578" marR="68578" marT="0" marB="0"/>
                </a:tc>
                <a:extLst>
                  <a:ext uri="{0D108BD9-81ED-4DB2-BD59-A6C34878D82A}">
                    <a16:rowId xmlns:a16="http://schemas.microsoft.com/office/drawing/2014/main" val="10001"/>
                  </a:ext>
                </a:extLst>
              </a:tr>
              <a:tr h="487363">
                <a:tc>
                  <a:txBody>
                    <a:bodyPr/>
                    <a:lstStyle/>
                    <a:p>
                      <a:pPr>
                        <a:spcAft>
                          <a:spcPts val="0"/>
                        </a:spcAft>
                      </a:pPr>
                      <a:r>
                        <a:rPr lang="sl-SI" sz="2800">
                          <a:latin typeface="Comic Sans MS" pitchFamily="66" charset="0"/>
                        </a:rPr>
                        <a:t>Velikost </a:t>
                      </a:r>
                      <a:endParaRPr lang="sl-SI" sz="2800" i="0">
                        <a:solidFill>
                          <a:schemeClr val="tx1"/>
                        </a:solidFill>
                        <a:latin typeface="Comic Sans MS" pitchFamily="66" charset="0"/>
                        <a:ea typeface="Times New Roman"/>
                      </a:endParaRPr>
                    </a:p>
                  </a:txBody>
                  <a:tcPr marL="68578" marR="68578" marT="0" marB="0"/>
                </a:tc>
                <a:tc>
                  <a:txBody>
                    <a:bodyPr/>
                    <a:lstStyle/>
                    <a:p>
                      <a:pPr>
                        <a:spcAft>
                          <a:spcPts val="0"/>
                        </a:spcAft>
                      </a:pPr>
                      <a:r>
                        <a:rPr lang="sl-SI" sz="2800">
                          <a:latin typeface="Comic Sans MS" pitchFamily="66" charset="0"/>
                        </a:rPr>
                        <a:t>504 782 km²</a:t>
                      </a:r>
                      <a:endParaRPr lang="sl-SI" sz="2800" i="0">
                        <a:solidFill>
                          <a:schemeClr val="tx1"/>
                        </a:solidFill>
                        <a:latin typeface="Comic Sans MS" pitchFamily="66" charset="0"/>
                        <a:ea typeface="Times New Roman"/>
                      </a:endParaRPr>
                    </a:p>
                  </a:txBody>
                  <a:tcPr marL="68578" marR="68578" marT="0" marB="0"/>
                </a:tc>
                <a:extLst>
                  <a:ext uri="{0D108BD9-81ED-4DB2-BD59-A6C34878D82A}">
                    <a16:rowId xmlns:a16="http://schemas.microsoft.com/office/drawing/2014/main" val="10002"/>
                  </a:ext>
                </a:extLst>
              </a:tr>
              <a:tr h="487363">
                <a:tc>
                  <a:txBody>
                    <a:bodyPr/>
                    <a:lstStyle/>
                    <a:p>
                      <a:pPr>
                        <a:spcAft>
                          <a:spcPts val="0"/>
                        </a:spcAft>
                      </a:pPr>
                      <a:r>
                        <a:rPr lang="sl-SI" sz="2800" dirty="0">
                          <a:latin typeface="Comic Sans MS" pitchFamily="66" charset="0"/>
                        </a:rPr>
                        <a:t>Število prebivalstva</a:t>
                      </a:r>
                      <a:endParaRPr lang="sl-SI" sz="2800" i="0" dirty="0">
                        <a:solidFill>
                          <a:schemeClr val="tx1"/>
                        </a:solidFill>
                        <a:latin typeface="Comic Sans MS" pitchFamily="66" charset="0"/>
                        <a:ea typeface="Times New Roman"/>
                      </a:endParaRPr>
                    </a:p>
                  </a:txBody>
                  <a:tcPr marL="68578" marR="68578" marT="0" marB="0"/>
                </a:tc>
                <a:tc>
                  <a:txBody>
                    <a:bodyPr/>
                    <a:lstStyle/>
                    <a:p>
                      <a:pPr>
                        <a:spcAft>
                          <a:spcPts val="0"/>
                        </a:spcAft>
                      </a:pPr>
                      <a:r>
                        <a:rPr lang="sl-SI" sz="2800">
                          <a:latin typeface="Comic Sans MS" pitchFamily="66" charset="0"/>
                        </a:rPr>
                        <a:t>43.197.684</a:t>
                      </a:r>
                      <a:endParaRPr lang="sl-SI" sz="2800" i="0">
                        <a:solidFill>
                          <a:schemeClr val="tx1"/>
                        </a:solidFill>
                        <a:latin typeface="Comic Sans MS" pitchFamily="66" charset="0"/>
                        <a:ea typeface="Times New Roman"/>
                      </a:endParaRPr>
                    </a:p>
                  </a:txBody>
                  <a:tcPr marL="68578" marR="68578" marT="0" marB="0"/>
                </a:tc>
                <a:extLst>
                  <a:ext uri="{0D108BD9-81ED-4DB2-BD59-A6C34878D82A}">
                    <a16:rowId xmlns:a16="http://schemas.microsoft.com/office/drawing/2014/main" val="10003"/>
                  </a:ext>
                </a:extLst>
              </a:tr>
              <a:tr h="487363">
                <a:tc>
                  <a:txBody>
                    <a:bodyPr/>
                    <a:lstStyle/>
                    <a:p>
                      <a:pPr>
                        <a:spcAft>
                          <a:spcPts val="0"/>
                        </a:spcAft>
                      </a:pPr>
                      <a:r>
                        <a:rPr lang="sl-SI" sz="2800">
                          <a:latin typeface="Comic Sans MS" pitchFamily="66" charset="0"/>
                        </a:rPr>
                        <a:t>Valuta</a:t>
                      </a:r>
                      <a:endParaRPr lang="sl-SI" sz="2800" i="0">
                        <a:solidFill>
                          <a:schemeClr val="tx1"/>
                        </a:solidFill>
                        <a:latin typeface="Comic Sans MS" pitchFamily="66" charset="0"/>
                        <a:ea typeface="Times New Roman"/>
                      </a:endParaRPr>
                    </a:p>
                  </a:txBody>
                  <a:tcPr marL="68578" marR="68578" marT="0" marB="0"/>
                </a:tc>
                <a:tc>
                  <a:txBody>
                    <a:bodyPr/>
                    <a:lstStyle/>
                    <a:p>
                      <a:pPr>
                        <a:spcAft>
                          <a:spcPts val="0"/>
                        </a:spcAft>
                      </a:pPr>
                      <a:r>
                        <a:rPr lang="sl-SI" sz="2800">
                          <a:latin typeface="Comic Sans MS" pitchFamily="66" charset="0"/>
                        </a:rPr>
                        <a:t>evro </a:t>
                      </a:r>
                      <a:endParaRPr lang="sl-SI" sz="2800" i="0">
                        <a:solidFill>
                          <a:schemeClr val="tx1"/>
                        </a:solidFill>
                        <a:latin typeface="Comic Sans MS" pitchFamily="66" charset="0"/>
                        <a:ea typeface="Times New Roman"/>
                      </a:endParaRPr>
                    </a:p>
                  </a:txBody>
                  <a:tcPr marL="68578" marR="68578" marT="0" marB="0"/>
                </a:tc>
                <a:extLst>
                  <a:ext uri="{0D108BD9-81ED-4DB2-BD59-A6C34878D82A}">
                    <a16:rowId xmlns:a16="http://schemas.microsoft.com/office/drawing/2014/main" val="10004"/>
                  </a:ext>
                </a:extLst>
              </a:tr>
              <a:tr h="487363">
                <a:tc>
                  <a:txBody>
                    <a:bodyPr/>
                    <a:lstStyle/>
                    <a:p>
                      <a:pPr>
                        <a:spcAft>
                          <a:spcPts val="0"/>
                        </a:spcAft>
                      </a:pPr>
                      <a:r>
                        <a:rPr lang="sl-SI" sz="2800">
                          <a:latin typeface="Comic Sans MS" pitchFamily="66" charset="0"/>
                        </a:rPr>
                        <a:t>Jezik</a:t>
                      </a:r>
                      <a:endParaRPr lang="sl-SI" sz="2800" i="0">
                        <a:solidFill>
                          <a:schemeClr val="tx1"/>
                        </a:solidFill>
                        <a:latin typeface="Comic Sans MS" pitchFamily="66" charset="0"/>
                        <a:ea typeface="Times New Roman"/>
                      </a:endParaRPr>
                    </a:p>
                  </a:txBody>
                  <a:tcPr marL="68578" marR="68578" marT="0" marB="0"/>
                </a:tc>
                <a:tc>
                  <a:txBody>
                    <a:bodyPr/>
                    <a:lstStyle/>
                    <a:p>
                      <a:pPr>
                        <a:spcAft>
                          <a:spcPts val="0"/>
                        </a:spcAft>
                      </a:pPr>
                      <a:r>
                        <a:rPr lang="sl-SI" sz="2800">
                          <a:latin typeface="Comic Sans MS" pitchFamily="66" charset="0"/>
                        </a:rPr>
                        <a:t>španščina</a:t>
                      </a:r>
                      <a:endParaRPr lang="sl-SI" sz="2800" i="0">
                        <a:solidFill>
                          <a:schemeClr val="tx1"/>
                        </a:solidFill>
                        <a:latin typeface="Comic Sans MS" pitchFamily="66" charset="0"/>
                        <a:ea typeface="Times New Roman"/>
                      </a:endParaRPr>
                    </a:p>
                  </a:txBody>
                  <a:tcPr marL="68578" marR="68578" marT="0" marB="0"/>
                </a:tc>
                <a:extLst>
                  <a:ext uri="{0D108BD9-81ED-4DB2-BD59-A6C34878D82A}">
                    <a16:rowId xmlns:a16="http://schemas.microsoft.com/office/drawing/2014/main" val="10005"/>
                  </a:ext>
                </a:extLst>
              </a:tr>
              <a:tr h="974725">
                <a:tc>
                  <a:txBody>
                    <a:bodyPr/>
                    <a:lstStyle/>
                    <a:p>
                      <a:pPr>
                        <a:spcAft>
                          <a:spcPts val="0"/>
                        </a:spcAft>
                      </a:pPr>
                      <a:r>
                        <a:rPr lang="sl-SI" sz="2800" dirty="0">
                          <a:latin typeface="Comic Sans MS" pitchFamily="66" charset="0"/>
                        </a:rPr>
                        <a:t>Vera </a:t>
                      </a:r>
                      <a:endParaRPr lang="sl-SI" sz="2800" i="0" dirty="0">
                        <a:solidFill>
                          <a:schemeClr val="tx1"/>
                        </a:solidFill>
                        <a:latin typeface="Comic Sans MS" pitchFamily="66" charset="0"/>
                        <a:ea typeface="Times New Roman"/>
                      </a:endParaRPr>
                    </a:p>
                  </a:txBody>
                  <a:tcPr marL="68578" marR="68578" marT="0" marB="0"/>
                </a:tc>
                <a:tc>
                  <a:txBody>
                    <a:bodyPr/>
                    <a:lstStyle/>
                    <a:p>
                      <a:pPr>
                        <a:spcAft>
                          <a:spcPts val="0"/>
                        </a:spcAft>
                      </a:pPr>
                      <a:r>
                        <a:rPr lang="sl-SI" sz="2800" dirty="0">
                          <a:latin typeface="Comic Sans MS" pitchFamily="66" charset="0"/>
                        </a:rPr>
                        <a:t>Katoliki (več kot 90%)</a:t>
                      </a:r>
                      <a:endParaRPr lang="sl-SI" sz="2800" i="0" dirty="0">
                        <a:solidFill>
                          <a:schemeClr val="tx1"/>
                        </a:solidFill>
                        <a:latin typeface="Comic Sans MS" pitchFamily="66" charset="0"/>
                        <a:ea typeface="Times New Roman"/>
                      </a:endParaRPr>
                    </a:p>
                  </a:txBody>
                  <a:tcPr marL="68578" marR="68578" marT="0" marB="0"/>
                </a:tc>
                <a:extLst>
                  <a:ext uri="{0D108BD9-81ED-4DB2-BD59-A6C34878D82A}">
                    <a16:rowId xmlns:a16="http://schemas.microsoft.com/office/drawing/2014/main" val="10006"/>
                  </a:ext>
                </a:extLst>
              </a:tr>
            </a:tbl>
          </a:graphicData>
        </a:graphic>
      </p:graphicFrame>
      <p:sp>
        <p:nvSpPr>
          <p:cNvPr id="10" name="Naslov 1">
            <a:extLst>
              <a:ext uri="{FF2B5EF4-FFF2-40B4-BE49-F238E27FC236}">
                <a16:creationId xmlns:a16="http://schemas.microsoft.com/office/drawing/2014/main" id="{3C3AD543-1693-43E2-BA82-CD7B6A6863C4}"/>
              </a:ext>
            </a:extLst>
          </p:cNvPr>
          <p:cNvSpPr>
            <a:spLocks noGrp="1"/>
          </p:cNvSpPr>
          <p:nvPr>
            <p:ph type="title"/>
          </p:nvPr>
        </p:nvSpPr>
        <p:spPr/>
        <p:txBody>
          <a:bodyPr rtlCol="0">
            <a:normAutofit/>
          </a:bodyPr>
          <a:lstStyle/>
          <a:p>
            <a:pPr fontAlgn="auto">
              <a:spcAft>
                <a:spcPts val="0"/>
              </a:spcAft>
              <a:defRPr/>
            </a:pPr>
            <a:r>
              <a:rPr lang="sl-SI" sz="5400" b="1" dirty="0">
                <a:effectLst>
                  <a:outerShdw blurRad="38100" dist="38100" dir="2700000" algn="tl">
                    <a:srgbClr val="000000">
                      <a:alpha val="43137"/>
                    </a:srgbClr>
                  </a:outerShdw>
                </a:effectLst>
                <a:latin typeface="Comic Sans MS" pitchFamily="66" charset="0"/>
              </a:rPr>
              <a:t>OSNOVNI PODATKI:</a:t>
            </a:r>
          </a:p>
        </p:txBody>
      </p:sp>
    </p:spTree>
  </p:cSld>
  <p:clrMapOvr>
    <a:masterClrMapping/>
  </p:clrMapOvr>
  <p:transition>
    <p:pull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slov 1">
            <a:extLst>
              <a:ext uri="{FF2B5EF4-FFF2-40B4-BE49-F238E27FC236}">
                <a16:creationId xmlns:a16="http://schemas.microsoft.com/office/drawing/2014/main" id="{B666CBF1-4708-4054-BCE7-58F90CCAFEA1}"/>
              </a:ext>
            </a:extLst>
          </p:cNvPr>
          <p:cNvSpPr>
            <a:spLocks noGrp="1"/>
          </p:cNvSpPr>
          <p:nvPr>
            <p:ph type="title"/>
          </p:nvPr>
        </p:nvSpPr>
        <p:spPr/>
        <p:txBody>
          <a:bodyPr/>
          <a:lstStyle/>
          <a:p>
            <a:endParaRPr lang="sl-SI" altLang="sl-SI"/>
          </a:p>
        </p:txBody>
      </p:sp>
      <p:pic>
        <p:nvPicPr>
          <p:cNvPr id="32771" name="Picture 6" descr="http://images4.wikia.nocookie.net/__cb20110305064505/poohadventures/images/0/0e/July122.gif">
            <a:extLst>
              <a:ext uri="{FF2B5EF4-FFF2-40B4-BE49-F238E27FC236}">
                <a16:creationId xmlns:a16="http://schemas.microsoft.com/office/drawing/2014/main" id="{EA555C61-E824-4B37-85BD-65218C89FB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420938"/>
            <a:ext cx="4319588"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grada vsebine 4">
            <a:extLst>
              <a:ext uri="{FF2B5EF4-FFF2-40B4-BE49-F238E27FC236}">
                <a16:creationId xmlns:a16="http://schemas.microsoft.com/office/drawing/2014/main" id="{DDF85391-A5BC-46F0-BBA2-CE60295D9365}"/>
              </a:ext>
            </a:extLst>
          </p:cNvPr>
          <p:cNvSpPr>
            <a:spLocks noGrp="1"/>
          </p:cNvSpPr>
          <p:nvPr>
            <p:ph idx="1"/>
          </p:nvPr>
        </p:nvSpPr>
        <p:spPr>
          <a:xfrm>
            <a:off x="4140200" y="0"/>
            <a:ext cx="5003800" cy="3141663"/>
          </a:xfrm>
          <a:prstGeom prst="cloudCallout">
            <a:avLst>
              <a:gd name="adj1" fmla="val 136508"/>
              <a:gd name="adj2" fmla="val 104458"/>
            </a:avLst>
          </a:prstGeom>
          <a:solidFill>
            <a:srgbClr val="FBFB8D"/>
          </a:solidFill>
          <a:ln>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fontAlgn="auto">
              <a:spcAft>
                <a:spcPts val="0"/>
              </a:spcAft>
              <a:buFont typeface="Arial" panose="020B0604020202020204" pitchFamily="34" charset="0"/>
              <a:buNone/>
              <a:defRPr/>
            </a:pPr>
            <a:r>
              <a:rPr lang="sl-SI" b="1" dirty="0">
                <a:solidFill>
                  <a:schemeClr val="tx1"/>
                </a:solidFill>
                <a:latin typeface="Comic Sans MS" pitchFamily="66" charset="0"/>
              </a:rPr>
              <a:t>HVALA ZA POZORNOST! </a:t>
            </a:r>
          </a:p>
        </p:txBody>
      </p:sp>
    </p:spTree>
  </p:cSld>
  <p:clrMapOvr>
    <a:masterClrMapping/>
  </p:clrMapOvr>
  <p:transition>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F59DCA-A297-4E1C-AED7-4DFC61CD0E9D}"/>
              </a:ext>
            </a:extLst>
          </p:cNvPr>
          <p:cNvSpPr>
            <a:spLocks noGrp="1"/>
          </p:cNvSpPr>
          <p:nvPr>
            <p:ph type="title"/>
          </p:nvPr>
        </p:nvSpPr>
        <p:spPr/>
        <p:txBody>
          <a:bodyPr rtlCol="0">
            <a:normAutofit/>
          </a:bodyPr>
          <a:lstStyle/>
          <a:p>
            <a:pPr fontAlgn="auto">
              <a:spcAft>
                <a:spcPts val="0"/>
              </a:spcAft>
              <a:defRPr/>
            </a:pPr>
            <a:r>
              <a:rPr lang="sl-SI" sz="5400" b="1" dirty="0">
                <a:effectLst>
                  <a:outerShdw blurRad="38100" dist="38100" dir="2700000" algn="tl">
                    <a:srgbClr val="000000">
                      <a:alpha val="43137"/>
                    </a:srgbClr>
                  </a:outerShdw>
                </a:effectLst>
                <a:latin typeface="Comic Sans MS" pitchFamily="66" charset="0"/>
              </a:rPr>
              <a:t>LEGA:</a:t>
            </a:r>
          </a:p>
        </p:txBody>
      </p:sp>
      <p:sp>
        <p:nvSpPr>
          <p:cNvPr id="3" name="Ograda vsebine 2">
            <a:extLst>
              <a:ext uri="{FF2B5EF4-FFF2-40B4-BE49-F238E27FC236}">
                <a16:creationId xmlns:a16="http://schemas.microsoft.com/office/drawing/2014/main" id="{E8A41288-BA87-47DD-9E87-CDB3695B53CD}"/>
              </a:ext>
            </a:extLst>
          </p:cNvPr>
          <p:cNvSpPr>
            <a:spLocks noGrp="1"/>
          </p:cNvSpPr>
          <p:nvPr>
            <p:ph idx="1"/>
          </p:nvPr>
        </p:nvSpPr>
        <p:spPr>
          <a:xfrm>
            <a:off x="323850" y="1341438"/>
            <a:ext cx="8362950" cy="4784725"/>
          </a:xfrm>
        </p:spPr>
        <p:txBody>
          <a:bodyPr rtlCol="0">
            <a:normAutofit fontScale="77500" lnSpcReduction="20000"/>
          </a:bodyPr>
          <a:lstStyle/>
          <a:p>
            <a:pPr fontAlgn="auto">
              <a:spcAft>
                <a:spcPts val="0"/>
              </a:spcAft>
              <a:buFont typeface="Courier New" pitchFamily="49" charset="0"/>
              <a:buChar char="o"/>
              <a:defRPr/>
            </a:pPr>
            <a:r>
              <a:rPr lang="sl-SI" dirty="0">
                <a:latin typeface="Comic Sans MS" pitchFamily="66" charset="0"/>
              </a:rPr>
              <a:t>Obmorska država na jugozahodu Evrope. Uvrščamo jo k južni Evropi. </a:t>
            </a:r>
            <a:br>
              <a:rPr lang="sl-SI" dirty="0">
                <a:latin typeface="Comic Sans MS" pitchFamily="66" charset="0"/>
              </a:rPr>
            </a:br>
            <a:endParaRPr lang="sl-SI" dirty="0">
              <a:latin typeface="Comic Sans MS" pitchFamily="66" charset="0"/>
            </a:endParaRPr>
          </a:p>
          <a:p>
            <a:pPr fontAlgn="auto">
              <a:spcAft>
                <a:spcPts val="0"/>
              </a:spcAft>
              <a:buFont typeface="Courier New" pitchFamily="49" charset="0"/>
              <a:buChar char="o"/>
              <a:defRPr/>
            </a:pPr>
            <a:r>
              <a:rPr lang="sl-SI" dirty="0">
                <a:latin typeface="Comic Sans MS" pitchFamily="66" charset="0"/>
              </a:rPr>
              <a:t>Leži na </a:t>
            </a:r>
            <a:r>
              <a:rPr lang="sl-SI" dirty="0" err="1">
                <a:latin typeface="Comic Sans MS" pitchFamily="66" charset="0"/>
              </a:rPr>
              <a:t>Pirinejskem</a:t>
            </a:r>
            <a:r>
              <a:rPr lang="sl-SI" dirty="0">
                <a:latin typeface="Comic Sans MS" pitchFamily="66" charset="0"/>
              </a:rPr>
              <a:t> polotoku, ki si ga deli skupaj s Portugalsko na zahodu in Gibraltarjem na jugu. </a:t>
            </a:r>
            <a:br>
              <a:rPr lang="sl-SI" dirty="0">
                <a:latin typeface="Comic Sans MS" pitchFamily="66" charset="0"/>
              </a:rPr>
            </a:br>
            <a:endParaRPr lang="sl-SI" dirty="0">
              <a:latin typeface="Comic Sans MS" pitchFamily="66" charset="0"/>
            </a:endParaRPr>
          </a:p>
          <a:p>
            <a:pPr fontAlgn="auto">
              <a:spcAft>
                <a:spcPts val="0"/>
              </a:spcAft>
              <a:buFont typeface="Courier New" pitchFamily="49" charset="0"/>
              <a:buChar char="o"/>
              <a:defRPr/>
            </a:pPr>
            <a:r>
              <a:rPr lang="sl-SI" dirty="0">
                <a:latin typeface="Comic Sans MS" pitchFamily="66" charset="0"/>
              </a:rPr>
              <a:t>Na severovzhodu prek gorske verige Pireneji meji na Francijo in žepno državico Andoro. </a:t>
            </a:r>
            <a:br>
              <a:rPr lang="sl-SI" dirty="0">
                <a:latin typeface="Comic Sans MS" pitchFamily="66" charset="0"/>
              </a:rPr>
            </a:br>
            <a:endParaRPr lang="sl-SI" dirty="0">
              <a:latin typeface="Comic Sans MS" pitchFamily="66" charset="0"/>
            </a:endParaRPr>
          </a:p>
          <a:p>
            <a:pPr fontAlgn="auto">
              <a:spcAft>
                <a:spcPts val="0"/>
              </a:spcAft>
              <a:buFont typeface="Courier New" pitchFamily="49" charset="0"/>
              <a:buChar char="o"/>
              <a:defRPr/>
            </a:pPr>
            <a:r>
              <a:rPr lang="sl-SI" dirty="0">
                <a:latin typeface="Comic Sans MS" pitchFamily="66" charset="0"/>
              </a:rPr>
              <a:t>Oblivata jo atlantski ocean in sredozemsko morje.</a:t>
            </a:r>
            <a:br>
              <a:rPr lang="sl-SI" dirty="0">
                <a:latin typeface="Comic Sans MS" pitchFamily="66" charset="0"/>
              </a:rPr>
            </a:br>
            <a:endParaRPr lang="sl-SI" dirty="0">
              <a:latin typeface="Comic Sans MS" pitchFamily="66" charset="0"/>
            </a:endParaRPr>
          </a:p>
          <a:p>
            <a:pPr fontAlgn="auto">
              <a:spcAft>
                <a:spcPts val="0"/>
              </a:spcAft>
              <a:buFont typeface="Courier New" pitchFamily="49" charset="0"/>
              <a:buChar char="o"/>
              <a:defRPr/>
            </a:pPr>
            <a:r>
              <a:rPr lang="sl-SI" dirty="0">
                <a:latin typeface="Comic Sans MS" pitchFamily="66" charset="0"/>
              </a:rPr>
              <a:t>Ne obsega samo ozemlja na  Pirenejskem polotoku ampak tudi Kanarske otoke v Atlantskem oceanu in Baleare v Sredozemskem morju.</a:t>
            </a:r>
          </a:p>
          <a:p>
            <a:pPr fontAlgn="auto">
              <a:spcAft>
                <a:spcPts val="0"/>
              </a:spcAft>
              <a:buFont typeface="Courier New" pitchFamily="49" charset="0"/>
              <a:buChar char="o"/>
              <a:defRPr/>
            </a:pPr>
            <a:endParaRPr lang="sl-SI" dirty="0">
              <a:latin typeface="Comic Sans MS" pitchFamily="66" charset="0"/>
            </a:endParaRPr>
          </a:p>
        </p:txBody>
      </p:sp>
    </p:spTree>
  </p:cSld>
  <p:clrMapOvr>
    <a:masterClrMapping/>
  </p:clrMapOvr>
  <p:transition>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C92E87A6-8684-4F9D-BAC5-D4A13A092CEF}"/>
              </a:ext>
            </a:extLst>
          </p:cNvPr>
          <p:cNvSpPr>
            <a:spLocks noGrp="1"/>
          </p:cNvSpPr>
          <p:nvPr>
            <p:ph type="title"/>
          </p:nvPr>
        </p:nvSpPr>
        <p:spPr/>
        <p:txBody>
          <a:bodyPr/>
          <a:lstStyle/>
          <a:p>
            <a:endParaRPr lang="sl-SI" altLang="sl-SI"/>
          </a:p>
        </p:txBody>
      </p:sp>
      <p:sp>
        <p:nvSpPr>
          <p:cNvPr id="16387" name="Ograda vsebine 2">
            <a:extLst>
              <a:ext uri="{FF2B5EF4-FFF2-40B4-BE49-F238E27FC236}">
                <a16:creationId xmlns:a16="http://schemas.microsoft.com/office/drawing/2014/main" id="{D71931F7-1167-484D-9F9B-D3422D24BD7A}"/>
              </a:ext>
            </a:extLst>
          </p:cNvPr>
          <p:cNvSpPr>
            <a:spLocks noGrp="1"/>
          </p:cNvSpPr>
          <p:nvPr>
            <p:ph idx="1"/>
          </p:nvPr>
        </p:nvSpPr>
        <p:spPr/>
        <p:txBody>
          <a:bodyPr/>
          <a:lstStyle/>
          <a:p>
            <a:endParaRPr lang="sl-SI" altLang="sl-SI"/>
          </a:p>
        </p:txBody>
      </p:sp>
      <p:pic>
        <p:nvPicPr>
          <p:cNvPr id="16388" name="Picture 2" descr="http://europa.eu/abc/maps/images/members/spain.gif">
            <a:extLst>
              <a:ext uri="{FF2B5EF4-FFF2-40B4-BE49-F238E27FC236}">
                <a16:creationId xmlns:a16="http://schemas.microsoft.com/office/drawing/2014/main" id="{8DE8A572-DA5D-434B-9F4B-E32C3FA679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0"/>
            <a:ext cx="9144000" cy="794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1A38DFD-DDC5-46FF-A0C2-0F25B3445CC8}"/>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RELIEF:</a:t>
            </a:r>
            <a:endParaRPr lang="sl-SI" dirty="0"/>
          </a:p>
        </p:txBody>
      </p:sp>
      <p:sp>
        <p:nvSpPr>
          <p:cNvPr id="3" name="Ograda vsebine 2">
            <a:extLst>
              <a:ext uri="{FF2B5EF4-FFF2-40B4-BE49-F238E27FC236}">
                <a16:creationId xmlns:a16="http://schemas.microsoft.com/office/drawing/2014/main" id="{3EF5E6B8-AE9A-4AA5-BE5E-B691FB888351}"/>
              </a:ext>
            </a:extLst>
          </p:cNvPr>
          <p:cNvSpPr>
            <a:spLocks noGrp="1"/>
          </p:cNvSpPr>
          <p:nvPr>
            <p:ph idx="1"/>
          </p:nvPr>
        </p:nvSpPr>
        <p:spPr>
          <a:xfrm>
            <a:off x="250825" y="1268413"/>
            <a:ext cx="8686800" cy="5257800"/>
          </a:xfrm>
        </p:spPr>
        <p:txBody>
          <a:bodyPr rtlCol="0">
            <a:normAutofit fontScale="70000" lnSpcReduction="20000"/>
          </a:bodyPr>
          <a:lstStyle/>
          <a:p>
            <a:pPr fontAlgn="auto">
              <a:lnSpc>
                <a:spcPct val="120000"/>
              </a:lnSpc>
              <a:spcAft>
                <a:spcPts val="0"/>
              </a:spcAft>
              <a:buFont typeface="Courier New" pitchFamily="49" charset="0"/>
              <a:buChar char="o"/>
              <a:defRPr/>
            </a:pPr>
            <a:r>
              <a:rPr lang="sl-SI" sz="3300" dirty="0">
                <a:latin typeface="Comic Sans MS" pitchFamily="66" charset="0"/>
              </a:rPr>
              <a:t>Je zelo gorata država. Čeprav je znana po obalah je druga najbolj gorata država v Evropi, takoj za Švico. Osrednja visoka planota je </a:t>
            </a:r>
            <a:r>
              <a:rPr lang="es-AR" sz="3300" dirty="0">
                <a:latin typeface="Comic Sans MS" pitchFamily="66" charset="0"/>
              </a:rPr>
              <a:t>Meseta</a:t>
            </a:r>
            <a:r>
              <a:rPr lang="sl-SI" sz="3300" dirty="0">
                <a:latin typeface="Comic Sans MS" pitchFamily="66" charset="0"/>
              </a:rPr>
              <a:t>, ki je nastala s </a:t>
            </a:r>
            <a:r>
              <a:rPr lang="sl-SI" sz="3300" u="sng" dirty="0" err="1">
                <a:latin typeface="Comic Sans MS" pitchFamily="66" charset="0"/>
              </a:rPr>
              <a:t>hercinsko</a:t>
            </a:r>
            <a:r>
              <a:rPr lang="sl-SI" sz="3300" u="sng" dirty="0">
                <a:latin typeface="Comic Sans MS" pitchFamily="66" charset="0"/>
              </a:rPr>
              <a:t> orogenezo </a:t>
            </a:r>
            <a:r>
              <a:rPr lang="sl-SI" sz="3300" dirty="0">
                <a:latin typeface="Comic Sans MS" pitchFamily="66" charset="0"/>
              </a:rPr>
              <a:t>in je prepredena s številnimi rečnimi nižinami. </a:t>
            </a:r>
            <a:br>
              <a:rPr lang="sl-SI" sz="3300" dirty="0">
                <a:latin typeface="Comic Sans MS" pitchFamily="66" charset="0"/>
              </a:rPr>
            </a:br>
            <a:endParaRPr lang="sl-SI" sz="3300" dirty="0">
              <a:latin typeface="Comic Sans MS" pitchFamily="66" charset="0"/>
            </a:endParaRPr>
          </a:p>
          <a:p>
            <a:pPr fontAlgn="auto">
              <a:lnSpc>
                <a:spcPct val="120000"/>
              </a:lnSpc>
              <a:spcAft>
                <a:spcPts val="0"/>
              </a:spcAft>
              <a:buFont typeface="Courier New" pitchFamily="49" charset="0"/>
              <a:buChar char="o"/>
              <a:defRPr/>
            </a:pPr>
            <a:r>
              <a:rPr lang="sl-SI" sz="3300" dirty="0">
                <a:latin typeface="Comic Sans MS" pitchFamily="66" charset="0"/>
              </a:rPr>
              <a:t>Obdajajo jo </a:t>
            </a:r>
            <a:r>
              <a:rPr lang="sl-SI" sz="3300" dirty="0" err="1">
                <a:latin typeface="Comic Sans MS" pitchFamily="66" charset="0"/>
              </a:rPr>
              <a:t>mladanagubana</a:t>
            </a:r>
            <a:r>
              <a:rPr lang="sl-SI" sz="3300" dirty="0">
                <a:latin typeface="Comic Sans MS" pitchFamily="66" charset="0"/>
              </a:rPr>
              <a:t> gorstva: na severu jo obdajajo Pireneji in Kantabrijsko gorovje, na jugu pa </a:t>
            </a:r>
            <a:r>
              <a:rPr lang="sl-SI" sz="3300" dirty="0" err="1">
                <a:latin typeface="Comic Sans MS" pitchFamily="66" charset="0"/>
              </a:rPr>
              <a:t>Betijsko</a:t>
            </a:r>
            <a:r>
              <a:rPr lang="sl-SI" sz="3300" dirty="0">
                <a:latin typeface="Comic Sans MS" pitchFamily="66" charset="0"/>
              </a:rPr>
              <a:t> gorovje s </a:t>
            </a:r>
            <a:r>
              <a:rPr lang="sl-SI" sz="3300" dirty="0" err="1">
                <a:latin typeface="Comic Sans MS" pitchFamily="66" charset="0"/>
              </a:rPr>
              <a:t>Sierra</a:t>
            </a:r>
            <a:r>
              <a:rPr lang="sl-SI" sz="3300" dirty="0">
                <a:latin typeface="Comic Sans MS" pitchFamily="66" charset="0"/>
              </a:rPr>
              <a:t> Nevada in </a:t>
            </a:r>
            <a:r>
              <a:rPr lang="sl-SI" sz="3300" dirty="0" err="1">
                <a:latin typeface="Comic Sans MS" pitchFamily="66" charset="0"/>
              </a:rPr>
              <a:t>Sierra</a:t>
            </a:r>
            <a:r>
              <a:rPr lang="sl-SI" sz="3300" dirty="0">
                <a:latin typeface="Comic Sans MS" pitchFamily="66" charset="0"/>
              </a:rPr>
              <a:t> Morena. </a:t>
            </a:r>
            <a:br>
              <a:rPr lang="sl-SI" sz="3300" dirty="0">
                <a:latin typeface="Comic Sans MS" pitchFamily="66" charset="0"/>
              </a:rPr>
            </a:br>
            <a:endParaRPr lang="sl-SI" sz="3300" dirty="0">
              <a:latin typeface="Comic Sans MS" pitchFamily="66" charset="0"/>
            </a:endParaRPr>
          </a:p>
          <a:p>
            <a:pPr fontAlgn="auto">
              <a:lnSpc>
                <a:spcPct val="120000"/>
              </a:lnSpc>
              <a:spcAft>
                <a:spcPts val="0"/>
              </a:spcAft>
              <a:buFont typeface="Courier New" pitchFamily="49" charset="0"/>
              <a:buChar char="o"/>
              <a:defRPr/>
            </a:pPr>
            <a:r>
              <a:rPr lang="sl-SI" sz="3300" dirty="0">
                <a:latin typeface="Comic Sans MS" pitchFamily="66" charset="0"/>
              </a:rPr>
              <a:t>Na jugovzhodu je Aragonsko nižavje, na jugu pa Andaluzijsko nižavje.</a:t>
            </a:r>
            <a:br>
              <a:rPr lang="sl-SI" sz="3300" dirty="0">
                <a:latin typeface="Comic Sans MS" pitchFamily="66" charset="0"/>
              </a:rPr>
            </a:br>
            <a:endParaRPr lang="sl-SI" sz="3300" dirty="0">
              <a:latin typeface="Comic Sans MS" pitchFamily="66" charset="0"/>
            </a:endParaRPr>
          </a:p>
          <a:p>
            <a:pPr fontAlgn="auto">
              <a:lnSpc>
                <a:spcPct val="120000"/>
              </a:lnSpc>
              <a:spcAft>
                <a:spcPts val="0"/>
              </a:spcAft>
              <a:buFont typeface="Courier New" pitchFamily="49" charset="0"/>
              <a:buChar char="o"/>
              <a:defRPr/>
            </a:pPr>
            <a:r>
              <a:rPr lang="sl-SI" sz="3300" dirty="0">
                <a:latin typeface="Comic Sans MS" pitchFamily="66" charset="0"/>
              </a:rPr>
              <a:t> Ima dva otočja, to so Kanarski otoki v Atlantiku in Baleari v Sredozemskem morju.</a:t>
            </a:r>
          </a:p>
          <a:p>
            <a:pPr fontAlgn="auto">
              <a:spcAft>
                <a:spcPts val="0"/>
              </a:spcAft>
              <a:buFont typeface="Courier New" pitchFamily="49" charset="0"/>
              <a:buChar char="o"/>
              <a:defRPr/>
            </a:pPr>
            <a:endParaRPr lang="sl-SI" dirty="0">
              <a:latin typeface="Comic Sans MS" pitchFamily="66" charset="0"/>
            </a:endParaRPr>
          </a:p>
        </p:txBody>
      </p:sp>
    </p:spTree>
  </p:cSld>
  <p:clrMapOvr>
    <a:masterClrMapping/>
  </p:clrMapOvr>
  <p:transition>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slov 1">
            <a:extLst>
              <a:ext uri="{FF2B5EF4-FFF2-40B4-BE49-F238E27FC236}">
                <a16:creationId xmlns:a16="http://schemas.microsoft.com/office/drawing/2014/main" id="{79F32C02-5D51-416A-8F98-D42932C1604F}"/>
              </a:ext>
            </a:extLst>
          </p:cNvPr>
          <p:cNvSpPr>
            <a:spLocks noGrp="1"/>
          </p:cNvSpPr>
          <p:nvPr>
            <p:ph type="title"/>
          </p:nvPr>
        </p:nvSpPr>
        <p:spPr/>
        <p:txBody>
          <a:bodyPr/>
          <a:lstStyle/>
          <a:p>
            <a:endParaRPr lang="sl-SI" altLang="sl-SI"/>
          </a:p>
        </p:txBody>
      </p:sp>
      <p:sp>
        <p:nvSpPr>
          <p:cNvPr id="18435" name="Ograda vsebine 2">
            <a:extLst>
              <a:ext uri="{FF2B5EF4-FFF2-40B4-BE49-F238E27FC236}">
                <a16:creationId xmlns:a16="http://schemas.microsoft.com/office/drawing/2014/main" id="{299C1077-7BC5-495F-9DC5-B1D86D975EA1}"/>
              </a:ext>
            </a:extLst>
          </p:cNvPr>
          <p:cNvSpPr>
            <a:spLocks noGrp="1"/>
          </p:cNvSpPr>
          <p:nvPr>
            <p:ph idx="1"/>
          </p:nvPr>
        </p:nvSpPr>
        <p:spPr/>
        <p:txBody>
          <a:bodyPr/>
          <a:lstStyle/>
          <a:p>
            <a:endParaRPr lang="sl-SI" altLang="sl-SI"/>
          </a:p>
        </p:txBody>
      </p:sp>
      <p:pic>
        <p:nvPicPr>
          <p:cNvPr id="18436" name="Picture 2" descr="http://us.123rf.com/400wm/400/400/mschmeling/mschmeling1110/mschmeling111000314/10962405-spain-shaded-relief-map-surrounding-territory-greyed-out-colored-according-to-vegetation-includes-cl.jpg">
            <a:extLst>
              <a:ext uri="{FF2B5EF4-FFF2-40B4-BE49-F238E27FC236}">
                <a16:creationId xmlns:a16="http://schemas.microsoft.com/office/drawing/2014/main" id="{DDA34BAE-676F-4277-BAD0-393C87F68B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963" y="0"/>
            <a:ext cx="93519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0715C1-CEB2-409C-95E7-FB523B78ED1E}"/>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VODOVJE:</a:t>
            </a:r>
            <a:endParaRPr lang="sl-SI" dirty="0"/>
          </a:p>
        </p:txBody>
      </p:sp>
      <p:sp>
        <p:nvSpPr>
          <p:cNvPr id="3" name="Ograda vsebine 2">
            <a:extLst>
              <a:ext uri="{FF2B5EF4-FFF2-40B4-BE49-F238E27FC236}">
                <a16:creationId xmlns:a16="http://schemas.microsoft.com/office/drawing/2014/main" id="{7B47BC68-5451-4B2A-9FBA-54F4E06C9F8B}"/>
              </a:ext>
            </a:extLst>
          </p:cNvPr>
          <p:cNvSpPr>
            <a:spLocks noGrp="1"/>
          </p:cNvSpPr>
          <p:nvPr>
            <p:ph idx="1"/>
          </p:nvPr>
        </p:nvSpPr>
        <p:spPr/>
        <p:txBody>
          <a:bodyPr rtlCol="0">
            <a:normAutofit fontScale="92500" lnSpcReduction="10000"/>
          </a:bodyPr>
          <a:lstStyle/>
          <a:p>
            <a:pPr fontAlgn="auto">
              <a:spcAft>
                <a:spcPts val="0"/>
              </a:spcAft>
              <a:buFont typeface="Courier New" pitchFamily="49" charset="0"/>
              <a:buChar char="o"/>
              <a:defRPr/>
            </a:pPr>
            <a:r>
              <a:rPr lang="sl-SI" sz="2800" dirty="0">
                <a:latin typeface="Comic Sans MS" pitchFamily="66" charset="0"/>
              </a:rPr>
              <a:t>Na Iberskem polotoku ločimo dva povodja: povodje Sredozemskega morja in Atlantskega oceana. </a:t>
            </a:r>
          </a:p>
          <a:p>
            <a:pPr fontAlgn="auto">
              <a:spcAft>
                <a:spcPts val="0"/>
              </a:spcAft>
              <a:buFont typeface="Arial" panose="020B0604020202020204" pitchFamily="34" charset="0"/>
              <a:buNone/>
              <a:defRPr/>
            </a:pPr>
            <a:endParaRPr lang="sl-SI" sz="2800" dirty="0">
              <a:latin typeface="Comic Sans MS" pitchFamily="66" charset="0"/>
            </a:endParaRPr>
          </a:p>
          <a:p>
            <a:pPr fontAlgn="auto">
              <a:spcAft>
                <a:spcPts val="0"/>
              </a:spcAft>
              <a:buFont typeface="Courier New" pitchFamily="49" charset="0"/>
              <a:buChar char="o"/>
              <a:defRPr/>
            </a:pPr>
            <a:r>
              <a:rPr lang="sl-SI" sz="2800" dirty="0">
                <a:latin typeface="Comic Sans MS" pitchFamily="66" charset="0"/>
              </a:rPr>
              <a:t>V Aragonskem nižavju teče reka </a:t>
            </a:r>
            <a:r>
              <a:rPr lang="sl-SI" sz="2800" dirty="0" err="1">
                <a:latin typeface="Comic Sans MS" pitchFamily="66" charset="0"/>
              </a:rPr>
              <a:t>Ebro</a:t>
            </a:r>
            <a:r>
              <a:rPr lang="sl-SI" sz="2800" dirty="0">
                <a:latin typeface="Comic Sans MS" pitchFamily="66" charset="0"/>
              </a:rPr>
              <a:t>, v Andaluzijskem nižavju teče reka </a:t>
            </a:r>
            <a:r>
              <a:rPr lang="sl-SI" sz="2800" dirty="0" err="1">
                <a:latin typeface="Comic Sans MS" pitchFamily="66" charset="0"/>
              </a:rPr>
              <a:t>Guadalquivir</a:t>
            </a:r>
            <a:r>
              <a:rPr lang="sl-SI" sz="2800" dirty="0">
                <a:latin typeface="Comic Sans MS" pitchFamily="66" charset="0"/>
              </a:rPr>
              <a:t>, čez Španijo pa tečejo še reke </a:t>
            </a:r>
            <a:r>
              <a:rPr lang="sl-SI" sz="2800" dirty="0" err="1">
                <a:latin typeface="Comic Sans MS" pitchFamily="66" charset="0"/>
              </a:rPr>
              <a:t>Duero</a:t>
            </a:r>
            <a:r>
              <a:rPr lang="sl-SI" sz="2800" dirty="0">
                <a:latin typeface="Comic Sans MS" pitchFamily="66" charset="0"/>
              </a:rPr>
              <a:t>, Tejo in </a:t>
            </a:r>
            <a:r>
              <a:rPr lang="sl-SI" sz="2800" dirty="0" err="1">
                <a:latin typeface="Comic Sans MS" pitchFamily="66" charset="0"/>
              </a:rPr>
              <a:t>Guadiana</a:t>
            </a:r>
            <a:r>
              <a:rPr lang="sl-SI" sz="2800" dirty="0">
                <a:latin typeface="Comic Sans MS" pitchFamily="66" charset="0"/>
              </a:rPr>
              <a:t>. </a:t>
            </a:r>
            <a:br>
              <a:rPr lang="sl-SI" sz="2800" dirty="0">
                <a:latin typeface="Comic Sans MS" pitchFamily="66" charset="0"/>
              </a:rPr>
            </a:br>
            <a:endParaRPr lang="sl-SI" sz="2800" dirty="0">
              <a:latin typeface="Comic Sans MS" pitchFamily="66" charset="0"/>
            </a:endParaRPr>
          </a:p>
          <a:p>
            <a:pPr fontAlgn="auto">
              <a:spcAft>
                <a:spcPts val="0"/>
              </a:spcAft>
              <a:buFont typeface="Courier New" pitchFamily="49" charset="0"/>
              <a:buChar char="o"/>
              <a:defRPr/>
            </a:pPr>
            <a:r>
              <a:rPr lang="sl-SI" sz="2800" dirty="0">
                <a:latin typeface="Comic Sans MS" pitchFamily="66" charset="0"/>
              </a:rPr>
              <a:t>Reke izkoriščajo za številna akumulacijska jezera za hidroelektrarne in za namakanje.</a:t>
            </a:r>
          </a:p>
          <a:p>
            <a:pPr fontAlgn="auto">
              <a:spcAft>
                <a:spcPts val="0"/>
              </a:spcAft>
              <a:buFont typeface="Courier New" pitchFamily="49" charset="0"/>
              <a:buChar char="o"/>
              <a:defRPr/>
            </a:pPr>
            <a:endParaRPr lang="sl-SI" sz="2400" dirty="0">
              <a:latin typeface="Comic Sans MS" pitchFamily="66" charset="0"/>
            </a:endParaRPr>
          </a:p>
        </p:txBody>
      </p:sp>
    </p:spTree>
  </p:cSld>
  <p:clrMapOvr>
    <a:masterClrMapping/>
  </p:clrMapOvr>
  <p:transition>
    <p:pull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grada vsebine 2">
            <a:extLst>
              <a:ext uri="{FF2B5EF4-FFF2-40B4-BE49-F238E27FC236}">
                <a16:creationId xmlns:a16="http://schemas.microsoft.com/office/drawing/2014/main" id="{1F2432BD-1257-4B67-A16D-69AB104B52A8}"/>
              </a:ext>
            </a:extLst>
          </p:cNvPr>
          <p:cNvSpPr>
            <a:spLocks noGrp="1"/>
          </p:cNvSpPr>
          <p:nvPr>
            <p:ph idx="1"/>
          </p:nvPr>
        </p:nvSpPr>
        <p:spPr/>
        <p:txBody>
          <a:bodyPr/>
          <a:lstStyle/>
          <a:p>
            <a:pPr>
              <a:buFont typeface="Courier New" panose="02070309020205020404" pitchFamily="49" charset="0"/>
              <a:buChar char="o"/>
            </a:pPr>
            <a:r>
              <a:rPr lang="sl-SI" altLang="sl-SI" sz="2800">
                <a:latin typeface="Comic Sans MS" panose="030F0702030302020204" pitchFamily="66" charset="0"/>
              </a:rPr>
              <a:t>V notranjosti Španije je oceansko podnebje, kar pomeni da so zime hladne in poletja vroča.</a:t>
            </a:r>
            <a:br>
              <a:rPr lang="sl-SI" altLang="sl-SI" sz="2800">
                <a:latin typeface="Comic Sans MS" panose="030F0702030302020204" pitchFamily="66" charset="0"/>
              </a:rPr>
            </a:br>
            <a:r>
              <a:rPr lang="sl-SI" altLang="sl-SI" sz="2800">
                <a:latin typeface="Comic Sans MS" panose="030F0702030302020204" pitchFamily="66" charset="0"/>
              </a:rPr>
              <a:t> </a:t>
            </a:r>
          </a:p>
          <a:p>
            <a:pPr>
              <a:buFont typeface="Courier New" panose="02070309020205020404" pitchFamily="49" charset="0"/>
              <a:buChar char="o"/>
            </a:pPr>
            <a:r>
              <a:rPr lang="sl-SI" altLang="sl-SI" sz="2800">
                <a:latin typeface="Comic Sans MS" panose="030F0702030302020204" pitchFamily="66" charset="0"/>
              </a:rPr>
              <a:t>Na obalnih območjih in jugu Španije pa je sredozemsko podnebje, za katerega je značilno, da so vroča in </a:t>
            </a:r>
            <a:br>
              <a:rPr lang="sl-SI" altLang="sl-SI" sz="2800">
                <a:latin typeface="Comic Sans MS" panose="030F0702030302020204" pitchFamily="66" charset="0"/>
              </a:rPr>
            </a:br>
            <a:r>
              <a:rPr lang="sl-SI" altLang="sl-SI" sz="2800">
                <a:latin typeface="Comic Sans MS" panose="030F0702030302020204" pitchFamily="66" charset="0"/>
              </a:rPr>
              <a:t>suha poletja in zime mile.</a:t>
            </a:r>
          </a:p>
          <a:p>
            <a:endParaRPr lang="sl-SI" altLang="sl-SI"/>
          </a:p>
        </p:txBody>
      </p:sp>
      <p:sp>
        <p:nvSpPr>
          <p:cNvPr id="4" name="Naslov 1">
            <a:extLst>
              <a:ext uri="{FF2B5EF4-FFF2-40B4-BE49-F238E27FC236}">
                <a16:creationId xmlns:a16="http://schemas.microsoft.com/office/drawing/2014/main" id="{CF84C0D6-F21B-4DC2-B5C3-8812639556EB}"/>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PODNEBJE:</a:t>
            </a:r>
            <a:endParaRPr lang="sl-SI" dirty="0"/>
          </a:p>
        </p:txBody>
      </p:sp>
      <p:pic>
        <p:nvPicPr>
          <p:cNvPr id="13314" name="Picture 2" descr="http://www.skrivnost-zdravja.si/blog/wp-content/uploads/2009/12/climatechange3.jpg">
            <a:extLst>
              <a:ext uri="{FF2B5EF4-FFF2-40B4-BE49-F238E27FC236}">
                <a16:creationId xmlns:a16="http://schemas.microsoft.com/office/drawing/2014/main" id="{14D10987-26CB-4381-ADC3-B1676418DEE6}"/>
              </a:ext>
            </a:extLst>
          </p:cNvPr>
          <p:cNvPicPr>
            <a:picLocks noChangeAspect="1" noChangeArrowheads="1"/>
          </p:cNvPicPr>
          <p:nvPr/>
        </p:nvPicPr>
        <p:blipFill>
          <a:blip r:embed="rId2" cstate="print"/>
          <a:srcRect/>
          <a:stretch>
            <a:fillRect/>
          </a:stretch>
        </p:blipFill>
        <p:spPr bwMode="auto">
          <a:xfrm>
            <a:off x="4932040" y="4005064"/>
            <a:ext cx="3802013" cy="2492012"/>
          </a:xfrm>
          <a:prstGeom prst="rect">
            <a:avLst/>
          </a:prstGeom>
          <a:ln>
            <a:noFill/>
          </a:ln>
          <a:effectLst>
            <a:softEdge rad="112500"/>
          </a:effectLst>
        </p:spPr>
      </p:pic>
    </p:spTree>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grada vsebine 2">
            <a:extLst>
              <a:ext uri="{FF2B5EF4-FFF2-40B4-BE49-F238E27FC236}">
                <a16:creationId xmlns:a16="http://schemas.microsoft.com/office/drawing/2014/main" id="{67141E8D-0944-4F7F-9713-43C7B923FD1A}"/>
              </a:ext>
            </a:extLst>
          </p:cNvPr>
          <p:cNvSpPr>
            <a:spLocks noGrp="1"/>
          </p:cNvSpPr>
          <p:nvPr>
            <p:ph idx="1"/>
          </p:nvPr>
        </p:nvSpPr>
        <p:spPr>
          <a:xfrm>
            <a:off x="250825" y="1341438"/>
            <a:ext cx="8435975" cy="4784725"/>
          </a:xfrm>
        </p:spPr>
        <p:txBody>
          <a:bodyPr/>
          <a:lstStyle/>
          <a:p>
            <a:pPr>
              <a:lnSpc>
                <a:spcPct val="120000"/>
              </a:lnSpc>
              <a:buFont typeface="Courier New" panose="02070309020205020404" pitchFamily="49" charset="0"/>
              <a:buChar char="o"/>
            </a:pPr>
            <a:r>
              <a:rPr lang="sl-SI" altLang="sl-SI" sz="2400">
                <a:latin typeface="Comic Sans MS" panose="030F0702030302020204" pitchFamily="66" charset="0"/>
              </a:rPr>
              <a:t>Za Španijo je značilna </a:t>
            </a:r>
            <a:r>
              <a:rPr lang="sl-SI" altLang="sl-SI" sz="2400" u="sng">
                <a:latin typeface="Comic Sans MS" panose="030F0702030302020204" pitchFamily="66" charset="0"/>
              </a:rPr>
              <a:t>litoralizacija</a:t>
            </a:r>
            <a:r>
              <a:rPr lang="sl-SI" altLang="sl-SI" sz="2400">
                <a:latin typeface="Comic Sans MS" panose="030F0702030302020204" pitchFamily="66" charset="0"/>
              </a:rPr>
              <a:t>, to je preseljevanje ljudi na obale. Tako v Španiji večina ljudi živi v obalnem pasu države, tako na severu kot na jugu. V notranjosti države se zmanjšuje število prebivalstva, saj se seli proti obali, kjer dobijo delo v turizmu. </a:t>
            </a:r>
            <a:br>
              <a:rPr lang="sl-SI" altLang="sl-SI" sz="2400">
                <a:latin typeface="Comic Sans MS" panose="030F0702030302020204" pitchFamily="66" charset="0"/>
              </a:rPr>
            </a:br>
            <a:endParaRPr lang="sl-SI" altLang="sl-SI" sz="2400">
              <a:latin typeface="Comic Sans MS" panose="030F0702030302020204" pitchFamily="66" charset="0"/>
            </a:endParaRPr>
          </a:p>
          <a:p>
            <a:pPr>
              <a:lnSpc>
                <a:spcPct val="120000"/>
              </a:lnSpc>
              <a:buFont typeface="Courier New" panose="02070309020205020404" pitchFamily="49" charset="0"/>
              <a:buChar char="o"/>
            </a:pPr>
            <a:r>
              <a:rPr lang="sl-SI" altLang="sl-SI" sz="2400">
                <a:latin typeface="Comic Sans MS" panose="030F0702030302020204" pitchFamily="66" charset="0"/>
              </a:rPr>
              <a:t>V Španiji živi okoli pol milijona tujcev, večina jih prihaja iz držav Latinske Amerike, Severne Afrike in tudi iz držav Evropske unije.</a:t>
            </a:r>
            <a:br>
              <a:rPr lang="sl-SI" altLang="sl-SI" sz="2400">
                <a:latin typeface="Comic Sans MS" panose="030F0702030302020204" pitchFamily="66" charset="0"/>
              </a:rPr>
            </a:br>
            <a:endParaRPr lang="sl-SI" altLang="sl-SI" sz="2400">
              <a:latin typeface="Comic Sans MS" panose="030F0702030302020204" pitchFamily="66" charset="0"/>
            </a:endParaRPr>
          </a:p>
          <a:p>
            <a:pPr>
              <a:lnSpc>
                <a:spcPct val="120000"/>
              </a:lnSpc>
              <a:buFont typeface="Courier New" panose="02070309020205020404" pitchFamily="49" charset="0"/>
              <a:buChar char="o"/>
            </a:pPr>
            <a:r>
              <a:rPr lang="sl-SI" altLang="sl-SI" sz="2400">
                <a:latin typeface="Comic Sans MS" panose="030F0702030302020204" pitchFamily="66" charset="0"/>
              </a:rPr>
              <a:t> Španiji živijo tudi narodne manjšine.  To so Katalonci, Baski in Galičani</a:t>
            </a:r>
          </a:p>
        </p:txBody>
      </p:sp>
      <p:sp>
        <p:nvSpPr>
          <p:cNvPr id="4" name="Naslov 1">
            <a:extLst>
              <a:ext uri="{FF2B5EF4-FFF2-40B4-BE49-F238E27FC236}">
                <a16:creationId xmlns:a16="http://schemas.microsoft.com/office/drawing/2014/main" id="{4A6DF962-1654-426A-9A0C-468FF573870F}"/>
              </a:ext>
            </a:extLst>
          </p:cNvPr>
          <p:cNvSpPr>
            <a:spLocks noGrp="1"/>
          </p:cNvSpPr>
          <p:nvPr>
            <p:ph type="title"/>
          </p:nvPr>
        </p:nvSpPr>
        <p:spPr/>
        <p:txBody>
          <a:bodyPr rtlCol="0">
            <a:normAutofit/>
          </a:bodyPr>
          <a:lstStyle/>
          <a:p>
            <a:pPr fontAlgn="auto">
              <a:spcAft>
                <a:spcPts val="0"/>
              </a:spcAft>
              <a:defRPr/>
            </a:pPr>
            <a:r>
              <a:rPr lang="sl-SI" b="1" dirty="0">
                <a:effectLst>
                  <a:outerShdw blurRad="38100" dist="38100" dir="2700000" algn="tl">
                    <a:srgbClr val="000000">
                      <a:alpha val="43137"/>
                    </a:srgbClr>
                  </a:outerShdw>
                </a:effectLst>
                <a:latin typeface="Comic Sans MS" pitchFamily="66" charset="0"/>
              </a:rPr>
              <a:t>PREBIVALSTVO:</a:t>
            </a:r>
            <a:endParaRPr lang="sl-SI" dirty="0"/>
          </a:p>
        </p:txBody>
      </p:sp>
    </p:spTree>
  </p:cSld>
  <p:clrMapOvr>
    <a:masterClrMapping/>
  </p:clrMapOvr>
  <p:transition>
    <p:pull dir="u"/>
  </p:transition>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On-screen Show (4:3)</PresentationFormat>
  <Paragraphs>95</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Comic Sans MS</vt:lpstr>
      <vt:lpstr>Courier New</vt:lpstr>
      <vt:lpstr>Officeova tema</vt:lpstr>
      <vt:lpstr>ŠPANIJA</vt:lpstr>
      <vt:lpstr>OSNOVNI PODATKI:</vt:lpstr>
      <vt:lpstr>LEGA:</vt:lpstr>
      <vt:lpstr>PowerPoint Presentation</vt:lpstr>
      <vt:lpstr>RELIEF:</vt:lpstr>
      <vt:lpstr>PowerPoint Presentation</vt:lpstr>
      <vt:lpstr>VODOVJE:</vt:lpstr>
      <vt:lpstr>PODNEBJE:</vt:lpstr>
      <vt:lpstr>PREBIVALSTVO:</vt:lpstr>
      <vt:lpstr>GOSPODARSTVO:</vt:lpstr>
      <vt:lpstr>RUDARSTVO IN ENERGETIKA:</vt:lpstr>
      <vt:lpstr>RIBIŠTVO:</vt:lpstr>
      <vt:lpstr>TURIZEM:</vt:lpstr>
      <vt:lpstr>MADRID:</vt:lpstr>
      <vt:lpstr>PowerPoint Presentation</vt:lpstr>
      <vt:lpstr>BARCELONA:</vt:lpstr>
      <vt:lpstr>ZANIMIVOSTI</vt:lpstr>
      <vt:lpstr>PowerPoint Presentation</vt:lpstr>
      <vt:lpstr>VIRI: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2019-05-31T08:41:08Z</dcterms:created>
  <dcterms:modified xsi:type="dcterms:W3CDTF">2019-05-31T08:41:08Z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