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57A632-058D-49B4-B433-12C83920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9FE9-A788-415C-B2EE-FA5C95BC8AC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C36589F-FACD-4B98-99DA-6D1A5ACF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3EF88EA-3980-499F-8461-7BF8A7B3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A07D3-34B8-402F-8BA1-E752963257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673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E048CB-D968-4B68-8804-7365C02E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BB19-0A49-45DE-BD29-6E90608F05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418F67F-D0FD-4711-8F86-70A50A5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F46EEF-378B-4431-9022-7942502F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FE20-A16B-49F5-A358-0506D68633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39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F15C943-667B-4E35-8667-554DE51E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C188-E911-4E03-9584-B34A093888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B1AB451-D75D-4F0C-9021-2A43A4F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C51D2B8-6149-49AD-802F-8CE0E404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794D-BD63-4D21-91F9-7F8A47E2D5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92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73E04DA-82EE-4B9C-B499-9BA3F3A7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42B0-6DD3-49CE-BBB9-27736697986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468F1CE-6CD8-41CE-97A7-D84068DD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A5C03A1-8600-4A6C-BF87-D46E9753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FE176-7561-4455-9AC9-528FDBE790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928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CF33B4D-E4B8-47C3-8D8E-B1B7C107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5FE4-BAA5-4437-8BB0-0E2B4DACFA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97A0F3F-CC4F-4759-B6BA-B86CE58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C691098-0427-4148-A80A-461DA038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0090-FEF5-42C0-8CE3-E958C00A4D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204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B70AD45-E7A5-477D-ADF8-F09BC471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C596-AE5A-4522-8F7D-B68A37EE25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DFDFC5-780C-4519-87D0-4BC12E64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15554FB-EE53-4703-A243-514D14B4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0774-0A6B-4F0E-8BBC-371B5A5E52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389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615B0D6-B471-45DA-AB74-D3618927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F7AD5-6473-4B20-B755-4F16E56C0D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F9D709B-191A-4A26-87AB-4051BB1C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B43D577-668C-4E76-9D79-8F60F3F7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BE5C4-9085-4D46-BE43-3C6AC68B7F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65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53A06FC-C8F3-46FB-A859-5F000C19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5008-974A-4498-963D-AD62BAB60B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A4FCC6E-9BBE-44FF-A9FA-ACD190CE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DC29713-F404-4BC0-ADC5-97590ECB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50D56-E51E-406B-AA6F-51E3700598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28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FB66D70-E69D-46BF-B9FC-EA99465E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AD49-1B2F-4BF7-9976-5DC211052A0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EF2E0ED-E342-439C-B7AB-83E55A44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8ACA78C-430C-4A02-958F-F095597F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468F-AB1F-493D-A01D-B741027388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26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A92273-629E-4234-B357-1472AAC6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F701-48DE-49D9-9B36-A91B7E69B6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092C8CD-F908-4D41-AF5C-B01D508C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45F8EE6-6A4A-47CE-BD83-47E3F5D6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DC3D8-7553-4296-AFA0-BA938A9741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82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8A46078-3EA5-417C-B012-D55F06D1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4316-4A59-49BF-B9E2-E8AD679B54F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17D584C-7B51-4223-B1C5-2B5043E9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980D7EB-A91B-496C-AC54-2E54864F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E7E2-714E-4FF0-9980-6E7200D4DA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519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E44E6C6-3886-4AC8-BCA5-A0A964958A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FFA90A7-10D0-49E4-800B-BF7F067AC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5C83CF9-AE34-42B4-960B-4B44D9A67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9C6840-69BB-4880-B97B-D6AA62AE97F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A4EFF8-E879-4C9A-A39A-5F262DEED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5163755-A91B-4067-A468-346C9C0D7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69A6764-4F25-49EA-88B7-1DFA16AA4ED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4p3CoNjv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evnik.si/poslovni/novice/1042529185" TargetMode="External"/><Relationship Id="rId2" Type="http://schemas.openxmlformats.org/officeDocument/2006/relationships/hyperlink" Target="http://sl.wikipedia.org/wiki/%C5%A0pan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i/search?hl=sl&amp;site=imghp&amp;tbm=isch&amp;source=hp&amp;biw=1024&amp;bih=610&amp;q=%C5%A1panija&amp;oq=%C5%A1panija&amp;gs_l=img.3..0l10.5423.6163.0.6348.7.6.0.1.1.0.104.455.5j1.6.0...0.0...1ac.1.9.img.irdQf_eUkW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3" descr="vuelta-a-espana-presentation-on-wednesday.jpg">
            <a:extLst>
              <a:ext uri="{FF2B5EF4-FFF2-40B4-BE49-F238E27FC236}">
                <a16:creationId xmlns:a16="http://schemas.microsoft.com/office/drawing/2014/main" id="{A23AAC5B-684D-49BA-A5EB-C1620F41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10298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E3D20A59-D52B-4848-A69D-987648AE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138" y="2852738"/>
            <a:ext cx="7772400" cy="1470025"/>
          </a:xfrm>
        </p:spPr>
        <p:txBody>
          <a:bodyPr/>
          <a:lstStyle/>
          <a:p>
            <a:r>
              <a:rPr lang="sl-SI" altLang="sl-SI" sz="9600"/>
              <a:t>Espa</a:t>
            </a:r>
            <a:r>
              <a:rPr lang="es-ES" altLang="sl-SI" sz="9600"/>
              <a:t>ñ</a:t>
            </a:r>
            <a:r>
              <a:rPr lang="sl-SI" altLang="sl-SI" sz="9600"/>
              <a:t>a</a:t>
            </a:r>
            <a:br>
              <a:rPr lang="es-ES" altLang="sl-SI" sz="9600"/>
            </a:br>
            <a:endParaRPr lang="sl-SI" altLang="sl-SI" sz="96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0385B6-0076-469F-958F-BE3F20B3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338" y="3644900"/>
            <a:ext cx="6111875" cy="28797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gimnazija v Celju, april 2013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B4CE1FC-A0F4-44F0-9FF5-E457852B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CAF1CC23-AB6E-41E8-8DDE-B8010D0341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3600" b="1" u="sng">
                <a:solidFill>
                  <a:srgbClr val="FFFF00"/>
                </a:solidFill>
              </a:rPr>
              <a:t>2. Katalonci</a:t>
            </a:r>
          </a:p>
          <a:p>
            <a:r>
              <a:rPr lang="sl-SI" altLang="sl-SI" sz="2400"/>
              <a:t>Najštevilčnejši</a:t>
            </a:r>
          </a:p>
          <a:p>
            <a:r>
              <a:rPr lang="sl-SI" altLang="sl-SI" sz="2400"/>
              <a:t>Katalonščina (uradni jezik Andore) in kastiljščina = španščina</a:t>
            </a:r>
          </a:p>
          <a:p>
            <a:r>
              <a:rPr lang="sl-SI" altLang="sl-SI" sz="2400"/>
              <a:t>Barcelona</a:t>
            </a:r>
          </a:p>
          <a:p>
            <a:r>
              <a:rPr lang="sl-SI" altLang="sl-SI" sz="2400"/>
              <a:t>Parlament</a:t>
            </a:r>
          </a:p>
          <a:p>
            <a:r>
              <a:rPr lang="sl-SI" altLang="sl-SI" sz="2400"/>
              <a:t>Imajo svojo policijo</a:t>
            </a:r>
          </a:p>
          <a:p>
            <a:r>
              <a:rPr lang="sl-SI" altLang="sl-SI" sz="2400"/>
              <a:t>Girona, Barcelona,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Lleida, Tarragona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3600">
              <a:solidFill>
                <a:srgbClr val="FFFF00"/>
              </a:solidFill>
            </a:endParaRPr>
          </a:p>
          <a:p>
            <a:endParaRPr lang="sl-SI" altLang="sl-SI"/>
          </a:p>
        </p:txBody>
      </p:sp>
      <p:sp>
        <p:nvSpPr>
          <p:cNvPr id="11268" name="Ograda vsebine 3">
            <a:extLst>
              <a:ext uri="{FF2B5EF4-FFF2-40B4-BE49-F238E27FC236}">
                <a16:creationId xmlns:a16="http://schemas.microsoft.com/office/drawing/2014/main" id="{A87B7CD3-7EF9-443E-AFB0-0C8696695A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9" name="Picture 2" descr="Flag of Catalonia.svg">
            <a:extLst>
              <a:ext uri="{FF2B5EF4-FFF2-40B4-BE49-F238E27FC236}">
                <a16:creationId xmlns:a16="http://schemas.microsoft.com/office/drawing/2014/main" id="{D1B57472-AF81-4E08-8A64-3076F885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67300"/>
            <a:ext cx="2987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6051F79A-48ED-4903-8E32-B6711DF20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458788"/>
            <a:ext cx="38100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https://encrypted-tbn2.gstatic.com/images?q=tbn:ANd9GcRKZBV4Ybf4nr_kepH2SJfFyjY9ewU8YDA0niqwxgayv_9dbKFstg">
            <a:extLst>
              <a:ext uri="{FF2B5EF4-FFF2-40B4-BE49-F238E27FC236}">
                <a16:creationId xmlns:a16="http://schemas.microsoft.com/office/drawing/2014/main" id="{E2F516B2-BA6E-41DA-A349-8B4B0B1D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987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1543CCB-3AFB-4A63-AC7A-DC3AA6AE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1" name="Ograda vsebine 4" descr="mapa.gif">
            <a:extLst>
              <a:ext uri="{FF2B5EF4-FFF2-40B4-BE49-F238E27FC236}">
                <a16:creationId xmlns:a16="http://schemas.microsoft.com/office/drawing/2014/main" id="{610039E1-0B69-4FC9-ACFA-66D1C8E8B9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5788"/>
          </a:xfrm>
        </p:spPr>
      </p:pic>
      <p:sp>
        <p:nvSpPr>
          <p:cNvPr id="12292" name="Ograda vsebine 3">
            <a:extLst>
              <a:ext uri="{FF2B5EF4-FFF2-40B4-BE49-F238E27FC236}">
                <a16:creationId xmlns:a16="http://schemas.microsoft.com/office/drawing/2014/main" id="{BA00360D-0620-419D-85E2-673615E8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EE61648C-D6FA-4A02-8B35-7EF6F31C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7D31AE4-AF0D-4C66-A61D-A8A64B9C4D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3600" b="1" u="sng">
                <a:solidFill>
                  <a:srgbClr val="0070C0"/>
                </a:solidFill>
              </a:rPr>
              <a:t>3. Galičani</a:t>
            </a:r>
          </a:p>
          <a:p>
            <a:r>
              <a:rPr lang="sl-SI" altLang="sl-SI" sz="2400"/>
              <a:t>Gorata Galicija</a:t>
            </a:r>
          </a:p>
          <a:p>
            <a:r>
              <a:rPr lang="sl-SI" altLang="sl-SI" sz="2400"/>
              <a:t>Santiago de Compostela </a:t>
            </a:r>
          </a:p>
          <a:p>
            <a:r>
              <a:rPr lang="sl-SI" altLang="sl-SI" sz="2400"/>
              <a:t>galščina </a:t>
            </a:r>
            <a:r>
              <a:rPr lang="sl-SI" altLang="sl-SI" sz="1800" b="1"/>
              <a:t>~ </a:t>
            </a:r>
            <a:r>
              <a:rPr lang="sl-SI" altLang="sl-SI" sz="2400"/>
              <a:t>portugalščina</a:t>
            </a:r>
          </a:p>
        </p:txBody>
      </p:sp>
      <p:sp>
        <p:nvSpPr>
          <p:cNvPr id="13316" name="Ograda vsebine 3">
            <a:extLst>
              <a:ext uri="{FF2B5EF4-FFF2-40B4-BE49-F238E27FC236}">
                <a16:creationId xmlns:a16="http://schemas.microsoft.com/office/drawing/2014/main" id="{DE19CAF9-AC2E-47E4-A2B9-EF2AA17A2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7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525DAE5C-6A28-48B7-A9DF-BB98B02C0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s://encrypted-tbn1.gstatic.com/images?q=tbn:ANd9GcRCplCUqMp47NfM4GUC1m9_Hpt_vpAiQ2pk2YGmVF5JoVmgPbFH">
            <a:extLst>
              <a:ext uri="{FF2B5EF4-FFF2-40B4-BE49-F238E27FC236}">
                <a16:creationId xmlns:a16="http://schemas.microsoft.com/office/drawing/2014/main" id="{486956FC-5D40-4EF2-8BEF-517C99C9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573463"/>
            <a:ext cx="423068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69370594-670C-48E5-9969-7F2ADDF3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Turizem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0C3D23FF-EEA3-4CA3-BA1E-963E1D84A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Množični turizem po II. svetovni vojni</a:t>
            </a:r>
          </a:p>
          <a:p>
            <a:r>
              <a:rPr lang="sl-SI" altLang="sl-SI"/>
              <a:t>Začne se na Costa Bravi (Loret de Mar)</a:t>
            </a:r>
          </a:p>
        </p:txBody>
      </p:sp>
      <p:pic>
        <p:nvPicPr>
          <p:cNvPr id="14340" name="Ograda vsebine 9" descr="rl47.jpg">
            <a:extLst>
              <a:ext uri="{FF2B5EF4-FFF2-40B4-BE49-F238E27FC236}">
                <a16:creationId xmlns:a16="http://schemas.microsoft.com/office/drawing/2014/main" id="{70471FB1-4AD1-45AA-BF84-661E8B5A6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450" y="3638550"/>
            <a:ext cx="3257550" cy="3219450"/>
          </a:xfrm>
        </p:spPr>
      </p:pic>
      <p:pic>
        <p:nvPicPr>
          <p:cNvPr id="14341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2B099B1D-48A3-4DB4-9323-94F60D462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2" descr="data:image/jpeg;base64,/9j/4AAQSkZJRgABAQAAAQABAAD/2wCEAAkGBhQSEBMSExEUFRUWGRgXGBgYFxQWFhgUGhIYGRYXGBYXHCYeGhkkGRUVHzAgIycpLC0sFR8xNTAqNSYrLSkBCQoKDgwOGg8PGikkHyUvNSwsLywpLS8pLCwvLCwtLCwsLCwsLCksLCwsLCkpLCksLCwsLCwsKiwsLCwsLCwsLP/AABEIAN8A4gMBIgACEQEDEQH/xAAbAAACAwEBAQAAAAAAAAAAAAAABAEDBQYCB//EAEUQAAICAQIDBAMMCAUEAwEAAAECAxEAEiEEBTETIkFRMmFxBhQVIzNTcoGRkrLRQlJzk6Gxs9I0YoTB8CRDguEWovFU/8QAGQEAAwEBAQAAAAAAAAAAAAAAAAECBAMF/8QAKxEAAgIBBAEDBAEFAQAAAAAAAAECETEDEiFRQQRhcRMiMqHwkbHB0eFC/9oADAMBAAIRAxEAPwD6FwHARGGImKP0E/QT9QerL/g6L5mL92n5Ycu+Ri/Zp/TGMZwM4v8AB0XzMX7tPyw+DovmYv3afljGGAhf4Oi+Zi/dp+WHwdF8zF+7T8sYwAwGL/B0XzMX7tPyw+DovmYv3afljFYYAL/B0XzMX7tPyw+DovmYv3afljFYYAL/AAdF8zF+7T8sPg6L5mL92n5YxhgIX+DovmYv3aflh8HRfMxfu0/LGMMAF/g6L5mL92n5YfB0XzMX7tPyxjDABf4Oi+Zi/dp+WV8RyyIowEUdkGu4nWtvDHMMBlcHAxMit2MW4B+TTxAPl689/BsXzMX7tPyyOWt8Wq+Kdw+1dh9oAPsONZ6SSasgypOXRWfio/uJ+Wefg+L5qP7ifljnEDvZXnWkRYv8HxfNR/cT8sPg+L5qP7ifljGGFIVi/wAHxfNR/cT8sqn4KMbdlH9xPyx3FJDucpJCbFveMfzUf3E/LD3lH81H9xPyy7DLpE2zi+YRKJpAFHpt4D9Y4Z65l8tL9NvxHJzC8mxYO+5d8jF+zT+mMYxPlM6tBGVN0iA+ohBYIxzMJAYYYYAGK8dwfaaBewazsDY0MAKIIO5GNYYCaTVMzI+WuocBh3ybO/dHasTsKLEo1XYIrrWQvLpbBMvShYs2AsgDaT+kNSHqb3snY5qYY7Of0omY/L2OilUaXsjWWvu1q7yne9/P13mnhhiLjFRwGGGGBQYYYYAGGL8Vxqx9TZPRRux+ry9Z2xM85aj8V4bd4Hfw1dNvYTisVpGpkFgKs9enr9mYbcVIesp/8Qq/7X/HKWiB3Nk+ZJJ+oncfVk70TvRvPw4JvcHpakqa8iR1HtzzwiVK27bKKBZmsX3m7xPjQ9X15VyviS6EMbZSVPmR1Un2qR9d5RJzVG0lSdQI02D3rIBAPQ2t7ew+Gd9OdNF5NTil2BxfHJh3TieemjkwwwwxiDE5OpxzEicqJLIwwwyiTjeZfLS/Tb8RycjmXy0v02/EcnMLybVg6bkrkGED9JAGHhQjsN7QaH/lnQZzHCD4uM2QQq0RsR3B0OPrzWQCiqN67K39QBGecpI4RksM12ahZNAfyzKm5sxPxdBfNgST6wLFD2/ZlHEcS0npUFH6IsgnzJPX2dP9vGJz6FKfRevMparuH10QR9V0f4ZWeJk+db7E/tzxhk7mTvYxBzJ19Lvj6g4+yg3s2PtzTg4lXFqwPq8R7R1H15iZ5eIHqB/v9uNT7Gp9nRYZk8LzMps9sP1huwH+Yfpe0b+o5pwzK4tSGHq3zonZ1TvB7yCa3OKTc1RTVlj46Rqr2n/br6stV0lUqGDBgQa67itx1H14xiM3NmJ+LC6f1mBOr1gAjb1nrlXwhL+sns0GvxXi0LWoJ/56895ycmcXN2DMWZmarY+HSgKA3/5ucMMMhuyG7DDDDAR5aIHr7LFg147jes5+HmHEusqiNi3YzMirBMhEqEdmoZyVk2s939UedZ0WeuGdVljZtlB63VMRQJ/y7kfXlQW6ceTrCSw1/wALuYc5lHbSRRTSKEhCKYZl75l4jtDoZVf0BF/9fPFjzXiBqJ4YgVaipNQpYSS9DcfGvsos9iwFnYdOhBAIog7gjcVkSRgjPZXHktnO8HzaRuI7JoWCdmH7TRIi6qS17/nrNA0RoNjNbPTx0c850RzZTPJ4Yvl3EDfKc6LBDDDDDGI43mXy0v02/EcnI5l8tL9NvxHJzC8m1YOj4aBxFGTGa0KbBDbaB1A3/hke+F/WB9m/8umbnLvkYv2af0xlxIUE9B1P+5zznBHFwVmArWLG4ych3DOZAoW+gG23m1dWP8OmTnNnFqmGGGGIQYYZRxHHxxkCSWNCdwHdEJHmNRF4DL88NCp6qD9Qv7c91nh5lCFywCgai193Tp1ar8q3vywA9AVsM8vCp6qD7QDkxyBgSDYBKmv1lYqw9oYEfVnojACFWhQyczeP4+RZVRFBXQ0jErqoKyj5xauzvTb1ti6+6dLAKn0QxOpBQLQhmKE2qDtwdR2pG32x0x0zawzFPuqj1KoViGDsGFFSEeVbBGzA9ix2OwZfPJX3TLrKGN1Ij7TcoNuz7SrvT6JG4NBrHheFMNrNnDME+6gdpGoWOn7H0pac9tKUtE0d7TVncZvDJTTtdDlCUavyGGGUcZxixLqckCwNlZiSzBQAqgkmyOgxkpN8IsMViiSQOgs0u993y3ONQ8ylUgltY6Fe6tiuoNel4+vfptWHH7okaaOJVY6+hoqb7SVCNDANsYHJ22AvfL15tExUatiyf9uRtQLHTpULbq+hwCO6dJ32rOunOdqmWtydHWwTCaMOARfS/Ua8Oo265Uy0axWX3U8OvaqJQTCdLgBjpOvRQAG9ONO10RjAN7/z2P1g57EcFSKuIG2L45ILBxPO0TmwwwwxknG8y+Wl+m34jk5HMvlpfpt+I5OYXk2rB33LvkYv2af0xlnERlkZR1KkD2kEZXy75GL9mn9MZZPxCoLY0P5nyA6k+oZhJMCJrUewf/me8i7LGqBZiAetE30yc4PJleQwwwxCDKOK4XWYzdaHD9LvuOter07v1ZfhgMyRyEknVKxUuGI766gBLs5D7k9qoNUCIlGnxxRfcoQoQTkIIWh06TVGJ0Den/nDEdCy7adgOhwx2x7mZEvJHLxssxULJJIQF69pM0hW9WwptPj0ut6yOQcoeDVrK7pEvdeR7ZNepzrAotrXpfo9c2MMlq3Y1NpOPYrxnNIoqEkgWwTvfojqTQ2AsbnK4+JhMsp2EiCnZgVpRV0zbaRtZHqvDmPJ0m9JpF7rIdBUakatQNqfLwo5VN7nonaVmDXLu26je0NghbNGNCNRYCthRILV27H9lKrvyO++k7vfTvDUveXdassu+4rextnhOORnChgbUMCCCpBZlAVgdzatsPLF4ORRpWkuKRo9iF7rMzEkoqktbE+V71e+eIPc7EgAUyAg2GtdQbWzWO7pu3YdKo9MfBPBpIwIBBBBFgg2CCNiCOorPWVcLwwjjSNb0oqoL3NKoUWfOhluIkQ5nzhYOqSP3HkOgIaSPTqJ1Ov642FnHoE4aWKT3wdAD6C0heBVdJTSxykrbBoiTpbqK6YtxnLopShliRwCB3hfdZl1j2EAWPVm9B7nIkkZxqtpGmPoD4xllVt1UMwqeTZia2qgKzV6bT3W3TWP9miG1JNXf8wYHDcohj7NO2hKMxUydopYyK7yBbkYkydrISBZI1npjHD8l4eIya+wOprskAWrMrekaA1MQU9EGx4nH5vclE2gBnVAhjZQR34+xSLQWI2XRGAa3N7EZWeQx9qZDrJD6wpIKK3b9uSBV7yjUbJ9VDNmnoxi+EEmslHFtwojlkYIQ0ZmkUHvNGtsX0ahtYO+wJ64+vHxaQRLFpokEOmkqt2VINaRpO42Gk+WZs3uRgbTZkpY2iA17BGieIncWG0SN02ver6s/AEffsuWdWVn1DWdbhmNgAAkhegohQCDmjkngcXi0NVIhsAjvLupBII33FKxvyUnwOLLIrC1YMp6FSGBHqI2OUcN7mYYwunX3UdB36PfZ2L90DvjtZQGFUJGHjhwPLUgTs01Eama2IJJZrPQAdT4DLjZEqGMMMMsg43mXy0v02/EcnI5l8tL9NvxHJzC8m1YO+5d8jF+zT+mMni+FEileh6g+TDof+eBORy75GL9mn9MYxmEgxW5dLvsnt1N/LTeKpMCBW5PQDc3XShnSZ4WIAkhQCepAAJ+vIcEQ4IwZLX01ZT4XvfqBWwT6uuNR8qdlsuFJ6LQNeVm+vnWa+GNRQ1BI5xJLAJ29vn4j6jYz3myOBjsns0s7k6RZOZnMOFWN007BtW3gCKO3lsTsMhwIcK5KcMMMg5BhhhgAYpxHNIkcRs9MdO2lz6blUtgpAtgQLI6Y3iPFcnSSQSEuD3LAalPZyF0sV4MxxO/Bcdt/d+i+Hjo21aXHdJDXa0QxU+kBtqVhY2tSL2OWs4HUge0gf8AOo+3Mpfc0gEwDuO1bU1aF6ytJ+io1buRbWa2vIi9zUYoEllCwqLokmNoiWexRLDh+HU7DaPwJvK4Fwak3EKqliRQUv5nSq2SAOu3lkiUb7jYAnfoCLBPlt55mN7m4ztqetLL+h0YSjY6bAAmYADbZbBrPLe5mPVKwd/jRR3U131YlbBrdB7PCtsOA4HeZcWEiLaS1lVULpss7qq1qIFWw3vpm3w/ulR0hcLpEkrwsHKKyMkc7G9JZesFDfo4PqzIk4JGj7N1DpQFMAQdNVYquoB9owg4JEXSiIq/q6EKdSd0Io7km+u58866Oq9OXt+y4yio08mqeeOvEmF0QqI2l1LrJ0GTiBGAKrVohUmzuWNdMVb3SxkatLgaDKbMPdXVIFB+M3YtEw0rdGg2m81eAKSorNHGXUaD3V7u1FRe4Ug9OlHI4nhUsDQtAUO6uylaKjbYEbUPDbPVhb5TKdGAPdfHoeUhuzCRsBQ7TU0vEpINJajp97Hp5Mdxm9FIGUMOjAEewix/DPHvRNOns007d3SumgbHdqtiSfrywZ0V+SXQE4mxs44wsViZFZcSGRhhhlEnG8y+Wl+m34jk5HMvlpfpt+I5OYXk2rB33LvkYv2af0xjGL8u+Ri/Zp/TGXO4AskAeZIA+05hIZ6wwwwAMY4VdmIFsKoVfjuaxZXBujdGj6j5Z6BrAaYxEtyAMAPVVXtttnni+HDxntEXrsKA/wCV55QTkliepvHY7LZOWJ2ZGgABRaso+0P1J+vEIVCLOOzjpAjJaKdmYhgfOiD9RGXzcSFW2cAes0MxZ+KLsWFhSAoHiQCTZHrJ6erJk0kRKSSNPk0C96R1QiwoDaQu5tqvbYdMzuN4bs5GTyP8PD+FZVqNVvXl6/ZiS86jZiNRPogE1TBm0ggk9L86vquob5yu1RxbtUdDyeIFJCV1EFP0BIas3QOe04ZRxbLpXTTGqsDuWNj/ACzno+dxAWs6AaS9hxWgXbWD0ABN+QJz1HzNDpYSr3yQpDdT0Ivz8K9eO+FwPdwuDZ5tGKiKgG19JVCqxvoFHQj/AHxnjeXqISoCaowpJBGo/r3W9Cx18s5pOcIZOxDtqDEAaZQutVLMA5XRYAJ2Pgcc7Q7mzv13O/txbk7G3WVk1uBgR40kKrUWrWKHeFWt+fli/KodTu7BaUE0aC6jsoN7AX/LEA5oizR654m4kIjMzaVG7EmlAHice7BO7HA/zfhgkpqtLAMtdKPlXrvEW6bZEXEh1DK2pfAg2Kv88iGUMquptWAZTvuCLB39RGS8kvlinuc5fxYgldu0LMnD6dUsRLOkrGfSValBFAaiPHpvmjzXgJWmglVJEDMWmTtBtQjVCQkyqRpQ9C439BiTmtyRviQPJnH/ANyf5EYxxXQZ6uhBRgkmaJz3c0cykHF61dmbYzDRcCqVYIYiwCtSgow2ZnGsHcFgKPe3HvEA8nZstHudhrcrxCsATRQExBhQpSSoJA1X0uGaNpzsyOVcLOsrtK7FWXZbjKqRPKR4atRjaPoSNmBqkA0pyPryZJa9uLE5cYkyZGGGGWQcbzL5aX6bfiOTkcy+Wl+m34jk5heTasHfcu+Ri/Zp/TGHH8L2iaQa3U+P6LA1sQfDwOHLvkYv2af0xjGYTnJJqmZsnLHOmpiAIzHsK/7bKDsfAlW/8R7cnieWM2oLKVsgj0iaC1pJLVXjdA2Nyc0cMLI+lERHAMGB7Q+lqPXzUnoashSDYOzdMrblT9mUWUgkLudROoA6m3bayVNf5fXmlhhYfSiQo2yc8SzKotmCjzJAF/XnmXiVVdTMAPA+fsrr9WB0Mzm8dSK56FdNnwIJNX4WD/DF8ek5xfoxkj/MQt/VuftrM9Fq9gLJOkdFHkP+eJzlOsnGdZPWIfAkWrVpN7UNTaVpw9Kt0o1KDQx/DIIEH5JERRU1p0Vqeq7Ew3V+n2RKautHJ4rksUjB3UkiTtfSb5TUrXV+aL9mPqaIOYLct4ocPHEkkcbR6QGDy94KpFkaB40dBDA+YrdoaNBOURiXtRr1Wzem5XUylWIS9N0SOnjjmoXVi/Lx2q9vrH2jMTi+RyNPPIjqolQqL3O8KIAw0Xs0Yay7AAsAoLFsr4vgZTxAb3wisWl7MGZw4RmiI0pQEgHZG46C9LZuuCivA23LLNfmHHCJNVFjagKCoJLSJGOp6BpFs+vKAw4qB1IaPUWQ7gspVypoqa6rscTg5W/bk8Q8ciOJFSM6n9JopCAJB0AhvTZAoV4nNmDhlRdKIqqP0VUKBZvoBQ3OKmnkdxUa89mdxHIFZ4XDsvZMXr0izM+t7cnV3jYa7sHw3uk+54rG4jfvGKKIE2hqMKN3W2GoL+jQF9DsRtZ5kkCgs5pVBLE7AKBZJ9QAJx2yVJoyOQ8fJw8xh0tTSgHTKZEXtY1CD42mJ10SaHpHrjsfPONXhoi/DPJIWprRwdPZod0WNGBLl119npGno+zNne5VXmeaYKjShGRJJU4Xu8SKMWgoO10iMu1HqB55qdhxKI1SiRY9SBkBaQgTpqUBxIe0Wpk31Duj6t3o1L6fN147rHlu+782bNar5z56v9V8Fi+6B/fEkfZgrGRq0pKzonbaA3dsSFkqQBBYBo3Ry3lnMppQTJEIhUdDvhizQo73qGwVmZfO1N1W6XAz8U8cLd1g6h2YlF3HClShCp198U+oCq6bbZRwXB8YJYZJCLHdYgx0Y+3Vu8oU2dGoDQRTVdi89CPZmZ0GRnP8PwPGIIo1ZFRYAh9FqmWGgwsX6YUeI079dg0q8V2kBOjRRMwtTRbWQoNAnTaKGHpBSSB0zpfsRRrYYYYyTjeZfLS/Tb8RycjmXy0v02/EcnMLybVg77l3yMX7NP6YxjF+XfIxfs0/pjGMwkBhhhgAYYYYAZ/OYu6r/qHf6LCifq2PsvMxYVBsKAfUBnQSxBlKnoQQfYRWYk3DvGCXW1UWXFVQFliLtdhZ8B55Ek3g5zTeDzWGczDFxAgZYWCuX7pkLgkhN9QdFJJJQm1DEEMbsYxx3Dyk78RWqUlQGRTaziSONT2Zq4FkvVe4XqLuNpDjRvYVmXwjyoeIeZ07Id5CN9CjWXvboF0bHybFuFhfQNLaO98Y1vql0xSa20Sp3SzmImhdXvsMVCo3cMwIeHmkVGEp0r73ZdLBL0opkG8ewN2LHq9nuKOeLRrlW20xhNtBPvarFJqB7cA3daSdvDCgo3MS4jlgeZZCzUFUaBVEpL2iljV7MAaFdN7G2L8Ms/vY65E7QE94FQNAcE21FQ2jULogGibrEIeWvJAgjlVHt9bnWzV2kkka0OzPpTK5IAB0g0QRjoEhqDkDqzE8QTbOy9wUpeJ0O2qv0wf/AByOH9zhAUPMzldIGzKNInaRloP0aNuz9g+rPfZcS1MJRu7bd0Kg1DQPk7ZQBJY2JtaYAbq8LzJ45x27yBGEpXV2LqSJ49HZiEF9o2b0v9jUuTR0jFyumv8AL+BxeSurIe2ckKVAp9R7rgKNL3p76kjrcanUMyJ2kscvHXWYnVJIl4h424V5W+Lk7qL3h3td93zNZ03uA5EYk7ctGweKNVKmQk6DIHkbWBRe1sde7vnXOdj5eX/rNUfTS1NNNtxb+Mfzydlt05c/d/Y43k3CheFjmM+iVXWaR+IQGMs3DyQAKVMaFCH2ZGIJHU2M8ycqEsir76C6ZZ0ZSoXtGldpXRe/ZXTOF8fR9eUDmnDS8ETI8scBMYFSiREXstaorBdNKpIYMGIKiydK0PBwiGIuHV0klEaghyxglEYWip9L3rGQAAb6HNunCMIqMUqJnJyk2xZeBjkgKR8QY9Q4dFLjYf8ATRsqorSVqYkP3aN7bgXjHHcCsW78SQ0rBNzvIzywKi6TICyjSwIWjpmfceNMfB8NPAsbdshIUsg7Tw4PUqlmjon3vFq6Xd0Rq3Z5hzDhncSPJIugK+oBgjBJoXCFipBIleHugg21edd1VHJ3ZrcE66AqsjaKQ6DYDKACtamKkeRJI8cvznORPDFII+HUlJdBDEjYdnxJCgaQaUwFe8Se8d/Po86p2jm1QYYYYxHG8y+Wl+m34jk5HMvlpfpt+I5OYXk2rB33Lh8TF+zT+mMZ0HyP2ZkzLfCQg9COHB9mqPKPeMfza/YM46Wg9RXZylKjd0HyP2YaD5H7MxU4GLcsigAEnYdALJxKXS2ns4VRTZLMqaq8KU3V+sYamitP8pApI6fQfI/ZhoPkfszl0oWDHAa8SuknxBNCvVtkrOg9Lh4yPNK/kwH885qMH/6/Q7On0HyP2Z5eKwQQdwR08xXiM5syxXXvb7DGT6rF0PtOS8sHdBh07rqYqtKNQ8QfHp5b749ka4kgsu4r3GK8KRGWUBH7QEBFAbaqUKFUd3oAN3c9WvMyX3KJHIBvalXU6E3IaW2IK0W+OdSetaDsQDnSpy+FhYjjI8wFI+0ZJ5TD8zH91fyzk1Y5K0cvw3ueVIp49cjCbVqJqxqj0HTtV1v7cif3ORmSOQak0Cgq7LWpm6edu3t28s6PiOAhWgIIiWsC1UDYWSTRzOm4ILPEncAZWJCpp1U6GjTdN6vyJxLSk1uOex9mOvI4wBpkcUVugp1BWiIW9PnAhsb9fqZ4rlCSyLLqO1dNBvTrqmILL8o16SL2vpnYA0K6D7BmfzXhl0NKAAw3sfpbgU3nkuI3Do57gOQpFC8Ns6Pd6jvRQLVj1LlL+5wMHuaS3L6jUW6yCISLWjSLMKNYF2WPjl/OeZmERkdmNb6S0jFUUdm7WSPWgH14lw3uoBjLPoD1EyxhqOmSCFyTe+hWle2C7KhNbHOSlbpZJ2yrd2ONyaMGyzfpjbTfxjSlgKW9VytRG4rb0m1W8P7gi2gtI8WnUwKdkHDMsa3o7Ps17sQFUfSYnvGx64bnvZRtxD8MxIWMg6wFQSM6jvaTtUZPaVuHjAHeNaPBc/eXt2aOlQK8aqdUrxtw6SC0GxYsXUFWIJUqD3bO/S9PFr7+fbwXHdD7vJr8Dw6QRJEhOlBQs6m6k7nzsnJlnsV4ZycPuwNjVGGDzGNTHIrIqiLhzQkKqHbVK5rb0WF93dj3Qc54iFpBFErhYNYJDnTJcxtqItNEDbCjqZRfeAO1bUuBO2zV4nlkUiLG8SMiigpUFQAumgPAVtXlhJyuJmDGJCQSQdIsMzFmPtLMze1ifE5nSe6YdvJAsRZkKKO9QOuRU71r3aLg+NqCR4A7eXwyeUKy8riZSjRIVNWCoruoEXb1KAvsFYhNyCEStLoBLJoqhp0d2wAB/kTrfoiqzZyniGHTxxpcktiEXARrRWNQV6EAWKDAUfZI4/8AM+eX4YZ0JDDDDARxvMvlpfpt+I5ORzL5aX6bfiOTmF5NqwdlJ/hYf9P+KPIyZP8ACw/6f8UeRl+k/F/Jn1MlvD+lmJw69mtaX7Ms4RiL7oNUQu4Fg1sM2oev/PLGeA9E/TevZ2jf73kesVpBBWqMCOVS3t6Eqd666WIoj2evL8v5vIWkEZA0ppe+rEkkCv1QNJvz6dOtGeXLhkzSTK3jobed/nWV9oRY8T6iP4ZZ2lmh69/y+3I3Bs9On8etfZjXuNe4LwwBtbU+asyn+ByoKyKWikZGJJBPeDEk1qVvS69euMM1ZXwnDmTo4AUgaiLN1ZCjYbXVm/EZenGU3SHFvsXi5nOZ40kkXtA4AVUIRoiPjGAIskD/ADUukdfHR4tv+sh+jJ/NMZ4eFIxtux6sQNR38T5eQG2IcRIBxUJJAGmTcmvFM2R0JaWlLc7t38Y4R0c90lwb3E8Msgphe9j1HzHrzH5zyt5IWhjOmQlCtMY0lVJEdlJQfFuVUjUvn5WBriYv8mLH6zWF+rxb6tvXlkfB0QzOWI3HRVGxGyj1E9SeuRDTlLh4KuuTlOQBEWSOZ5DKkqqyLK76BLMkaDtGpmAZxZPr02Bm8vMOEhtu1jU6ihJe210SV1MbB2Jr1HyzxLyeHtHcK1swcks1ahJHJai6FvDGT56fbasPuZgUuQrW96u+xu45EPj+rLIPPe+oGadPRUEkkTKSbs0ZucpbgyoNG7DULW63O+3UfaM9JIGAINgiwbsEEXY9ozM/+MQapGCEGQaWo9QWUn7Si355polAAdAK3JJ29Z3PtOd0c2e9R8z9uRhhjEF+vDDDACmeSthlBOTI1k55zokQwwwwwEGGGGAHG8y+Wl+m34jk5HMvlpfpt+I5OYXk2rB2Un+Fh/0/4o8jJk/wsP8Ap/xR5GX6T8X8mfUyeu00qW6noo82PQfWax2NBHGBuQq+AsmhuQB1JxDiUfSrR1a2aNdSKsWQNgT9uaMc1oHoiwGrx6XW3jnH1TblRUFwYDOJHeTchiNN7d0KK29pb7c86TZFn/evb9ueeDI0AiqNmgbCgm9N+q6+rPWqyDWwvf8A39mee3yQ222SUPmK29uTINvZvh2o8/4HAyD/ANf+sXJPJ5CsxUdGbYf5RRLMR5gfxrNAKAAo6KKHs/PMuPWXVUA1gkrfSgO8CR+jRr6xWazdc9T0cUk2VJUjziukHi4LA2WT+aY1iUslcVBX6r/zTNc8Chk6lnrriss1+zKybwyUimwyp56NZM0le3FctIhsaWcZ7BxLJBw2hY7hinanzwMp88NoWNE54klAHrxa8jDaFhhhhlEhhhhgAYYYYAcbzL5aX6bfiOTkcy+Wl+m34jk5heTasHZSf4WH/T/ijyMmT/Cw/wCn/FHkZfpPxfyZ9TISSaY3J/VP2kUP4kZ74rjwsLCNrkCgAUxa6AsKRZ2s9PDCOWumezxR88vV0fqPIozSRiRgatNEfrXeonr3g2++5s5benY1R6erHOZ8KZAjqLZLFCrKkbgXW9gGr8/PFOG5cz2x+LW63B1EeJANV6rv2efnz9PJS2oqrPKudI29V/yoZCg2NIJLHSBdWd7N9B0J9gx0coh/Wf7/AP6/llkXBxx0VssBVkk9ep8r9mdI+klfIuA4Lg2QyM2mzQFEmgAfEgdSbycLwz0YQUFSIbsMQ4j/ABUH0X/mmP5m8a1cTB9GT+aY5YCOTeZwOuVvxHllBORjoLJJyMMMZIYYYYAGGGGABhhhgAYYYYAGGGGABhhhgBxvMvlpfpt+I5ORzL5aX6bfiOTmF5NqwdkvExdjDHI1akiod8b6VKksvo7jYki6PkcR5lygKb98yxg9AHkPtPUkAeJOw8SMVc8NIsZPEabjVHHZuxI7IKwU1SkgVdHoKre9PiObcOzBhxBRgCLVWsqSCV7yEdVU2NxWxzIm1gVCje51hd8XKK6/GHbyvfbJ/wDjb/8A9Uv7w/n6x9uV8SeFYsRxFFnD7x6gPjhIwox9626a9VDYUM8yHgwDcupQiLp0uSSjISTqWjqEUK+ApT9T3S7YUQOTvZA4yYBbLHW36PVQPE7E7eHtGXHk96P+tlJcFkHaNbAVZG/hqX7cpCcPcR98AVqL9xiSzPI/cJj7vemfcEWALustSbhFkV1krTddw1RjjQgDs9r7JWsUb1eBIzXD3ZLKDyltej33Lq8tb+V1q6aq3q7reqz2eQSCh77ls7D4w7n7cufjOGJNzEoSWKaX062BDNejVuGba63JrFkTgwtdsSabvFWLWxjtr0bMBCgBHhedbX8ZNM9/AEm//Vy7bH4w7HyO+eJeSsqs54yXSvU62Nb1VCzd+GTCOEVy3ak3IJKYOwDDtK6p0uVj9Q8stj4nhlgMInNGzek2DqB2HZ6diBtVYWgplMfJmYAji5fE+m46Gjd9CD4GjnvhuVaJNbzM+m17zXpJIsbnbw/hhNNwppmlLtYY2ppmEkT2w0V/2YxQAFD68Sij4ZdVTNuwfdS9EBxVOhBFSN1B8D1Axpr2/qS0zehnV1DKwZT0I6Z7zL4PmHDxIEWTui67rCh4DZBftO/mTl/w3D84Puv/AG513Ls57X0O4Yl8Nw/OD7r/ANuHw3D84Puv/bj3R7Da+h3DEvhuH5wfdf8Atw+G4fnB91/7cN0ew2vodwxL4bh+cH3X/tw+G4fnB91/7cN0ew2vodwxL4bh+cH3X/tw+G4fnB91/wC3DdHsNr6HcMS+G4fnB91/7cPhuH5wfdf+3DdHsNr6HcMS+G4fnB91/wC3D4bh+cH3X/tw3R7Da+h3DEvhuH5wfdf+3I+G4fnB91/7cN0ew2vo5vmXy0v02/EcnKeP4tTLIQ2xdiNj01H1ZGYm+TWlwf/Z">
            <a:extLst>
              <a:ext uri="{FF2B5EF4-FFF2-40B4-BE49-F238E27FC236}">
                <a16:creationId xmlns:a16="http://schemas.microsoft.com/office/drawing/2014/main" id="{031DEA64-0422-4AED-83C6-D79ABED5B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4343" name="AutoShape 4" descr="data:image/jpeg;base64,/9j/4AAQSkZJRgABAQAAAQABAAD/2wCEAAkGBhQSEBMSExEUFRUWGRgXGBgYFxQWFhgUGhIYGRYXGBYXHCYeGhkkGRUVHzAgIycpLC0sFR8xNTAqNSYrLSkBCQoKDgwOGg8PGikkHyUvNSwsLywpLS8pLCwvLCwtLCwsLCwsLCksLCwsLCkpLCksLCwsLCwsKiwsLCwsLCwsLP/AABEIAN8A4gMBIgACEQEDEQH/xAAbAAACAwEBAQAAAAAAAAAAAAAABAEDBQYCB//EAEUQAAICAQIDBAMMCAUEAwEAAAECAxEAEiEEBTETIkFRMmFxBhQVIzNTcoGRkrLRQlJzk6Gxs9I0YoTB8CRDguEWovFU/8QAGQEAAwEBAQAAAAAAAAAAAAAAAAECBAMF/8QAKxEAAgIBBAEDBAEFAQAAAAAAAAECETEDEiFRQQRhcRMiMqHwkbHB0eFC/9oADAMBAAIRAxEAPwD6FwHARGGImKP0E/QT9QerL/g6L5mL92n5Ycu+Ri/Zp/TGMZwM4v8AB0XzMX7tPyw+DovmYv3afljGGAhf4Oi+Zi/dp+WHwdF8zF+7T8sYwAwGL/B0XzMX7tPyw+DovmYv3afljFYYAL/B0XzMX7tPyw+DovmYv3afljFYYAL/AAdF8zF+7T8sPg6L5mL92n5YxhgIX+DovmYv3aflh8HRfMxfu0/LGMMAF/g6L5mL92n5YfB0XzMX7tPyxjDABf4Oi+Zi/dp+WV8RyyIowEUdkGu4nWtvDHMMBlcHAxMit2MW4B+TTxAPl689/BsXzMX7tPyyOWt8Wq+Kdw+1dh9oAPsONZ6SSasgypOXRWfio/uJ+Wefg+L5qP7ifljnEDvZXnWkRYv8HxfNR/cT8sPg+L5qP7ifljGGFIVi/wAHxfNR/cT8sqn4KMbdlH9xPyx3FJDucpJCbFveMfzUf3E/LD3lH81H9xPyy7DLpE2zi+YRKJpAFHpt4D9Y4Z65l8tL9NvxHJzC8mxYO+5d8jF+zT+mMYxPlM6tBGVN0iA+ohBYIxzMJAYYYYAGK8dwfaaBewazsDY0MAKIIO5GNYYCaTVMzI+WuocBh3ybO/dHasTsKLEo1XYIrrWQvLpbBMvShYs2AsgDaT+kNSHqb3snY5qYY7Of0omY/L2OilUaXsjWWvu1q7yne9/P13mnhhiLjFRwGGGGBQYYYYAGGL8Vxqx9TZPRRux+ry9Z2xM85aj8V4bd4Hfw1dNvYTisVpGpkFgKs9enr9mYbcVIesp/8Qq/7X/HKWiB3Nk+ZJJ+oncfVk70TvRvPw4JvcHpakqa8iR1HtzzwiVK27bKKBZmsX3m7xPjQ9X15VyviS6EMbZSVPmR1Un2qR9d5RJzVG0lSdQI02D3rIBAPQ2t7ew+Gd9OdNF5NTil2BxfHJh3TieemjkwwwwxiDE5OpxzEicqJLIwwwyiTjeZfLS/Tb8RycjmXy0v02/EcnMLybVg6bkrkGED9JAGHhQjsN7QaH/lnQZzHCD4uM2QQq0RsR3B0OPrzWQCiqN67K39QBGecpI4RksM12ahZNAfyzKm5sxPxdBfNgST6wLFD2/ZlHEcS0npUFH6IsgnzJPX2dP9vGJz6FKfRevMparuH10QR9V0f4ZWeJk+db7E/tzxhk7mTvYxBzJ19Lvj6g4+yg3s2PtzTg4lXFqwPq8R7R1H15iZ5eIHqB/v9uNT7Gp9nRYZk8LzMps9sP1huwH+Yfpe0b+o5pwzK4tSGHq3zonZ1TvB7yCa3OKTc1RTVlj46Rqr2n/br6stV0lUqGDBgQa67itx1H14xiM3NmJ+LC6f1mBOr1gAjb1nrlXwhL+sns0GvxXi0LWoJ/56895ycmcXN2DMWZmarY+HSgKA3/5ucMMMhuyG7DDDDAR5aIHr7LFg147jes5+HmHEusqiNi3YzMirBMhEqEdmoZyVk2s939UedZ0WeuGdVljZtlB63VMRQJ/y7kfXlQW6ceTrCSw1/wALuYc5lHbSRRTSKEhCKYZl75l4jtDoZVf0BF/9fPFjzXiBqJ4YgVaipNQpYSS9DcfGvsos9iwFnYdOhBAIog7gjcVkSRgjPZXHktnO8HzaRuI7JoWCdmH7TRIi6qS17/nrNA0RoNjNbPTx0c850RzZTPJ4Yvl3EDfKc6LBDDDDDGI43mXy0v02/EcnI5l8tL9NvxHJzC8m1YOj4aBxFGTGa0KbBDbaB1A3/hke+F/WB9m/8umbnLvkYv2af0xlxIUE9B1P+5zznBHFwVmArWLG4ych3DOZAoW+gG23m1dWP8OmTnNnFqmGGGGIQYYZRxHHxxkCSWNCdwHdEJHmNRF4DL88NCp6qD9Qv7c91nh5lCFywCgai193Tp1ar8q3vywA9AVsM8vCp6qD7QDkxyBgSDYBKmv1lYqw9oYEfVnojACFWhQyczeP4+RZVRFBXQ0jErqoKyj5xauzvTb1ti6+6dLAKn0QxOpBQLQhmKE2qDtwdR2pG32x0x0zawzFPuqj1KoViGDsGFFSEeVbBGzA9ix2OwZfPJX3TLrKGN1Ij7TcoNuz7SrvT6JG4NBrHheFMNrNnDME+6gdpGoWOn7H0pac9tKUtE0d7TVncZvDJTTtdDlCUavyGGGUcZxixLqckCwNlZiSzBQAqgkmyOgxkpN8IsMViiSQOgs0u993y3ONQ8ylUgltY6Fe6tiuoNel4+vfptWHH7okaaOJVY6+hoqb7SVCNDANsYHJ22AvfL15tExUatiyf9uRtQLHTpULbq+hwCO6dJ32rOunOdqmWtydHWwTCaMOARfS/Ua8Oo265Uy0axWX3U8OvaqJQTCdLgBjpOvRQAG9ONO10RjAN7/z2P1g57EcFSKuIG2L45ILBxPO0TmwwwwxknG8y+Wl+m34jk5HMvlpfpt+I5OYXk2rB33LvkYv2af0xlnERlkZR1KkD2kEZXy75GL9mn9MZZPxCoLY0P5nyA6k+oZhJMCJrUewf/me8i7LGqBZiAetE30yc4PJleQwwwxCDKOK4XWYzdaHD9LvuOter07v1ZfhgMyRyEknVKxUuGI766gBLs5D7k9qoNUCIlGnxxRfcoQoQTkIIWh06TVGJ0Den/nDEdCy7adgOhwx2x7mZEvJHLxssxULJJIQF69pM0hW9WwptPj0ut6yOQcoeDVrK7pEvdeR7ZNepzrAotrXpfo9c2MMlq3Y1NpOPYrxnNIoqEkgWwTvfojqTQ2AsbnK4+JhMsp2EiCnZgVpRV0zbaRtZHqvDmPJ0m9JpF7rIdBUakatQNqfLwo5VN7nonaVmDXLu26je0NghbNGNCNRYCthRILV27H9lKrvyO++k7vfTvDUveXdassu+4rextnhOORnChgbUMCCCpBZlAVgdzatsPLF4ORRpWkuKRo9iF7rMzEkoqktbE+V71e+eIPc7EgAUyAg2GtdQbWzWO7pu3YdKo9MfBPBpIwIBBBBFgg2CCNiCOorPWVcLwwjjSNb0oqoL3NKoUWfOhluIkQ5nzhYOqSP3HkOgIaSPTqJ1Ov642FnHoE4aWKT3wdAD6C0heBVdJTSxykrbBoiTpbqK6YtxnLopShliRwCB3hfdZl1j2EAWPVm9B7nIkkZxqtpGmPoD4xllVt1UMwqeTZia2qgKzV6bT3W3TWP9miG1JNXf8wYHDcohj7NO2hKMxUydopYyK7yBbkYkydrISBZI1npjHD8l4eIya+wOprskAWrMrekaA1MQU9EGx4nH5vclE2gBnVAhjZQR34+xSLQWI2XRGAa3N7EZWeQx9qZDrJD6wpIKK3b9uSBV7yjUbJ9VDNmnoxi+EEmslHFtwojlkYIQ0ZmkUHvNGtsX0ahtYO+wJ64+vHxaQRLFpokEOmkqt2VINaRpO42Gk+WZs3uRgbTZkpY2iA17BGieIncWG0SN02ver6s/AEffsuWdWVn1DWdbhmNgAAkhegohQCDmjkngcXi0NVIhsAjvLupBII33FKxvyUnwOLLIrC1YMp6FSGBHqI2OUcN7mYYwunX3UdB36PfZ2L90DvjtZQGFUJGHjhwPLUgTs01Eama2IJJZrPQAdT4DLjZEqGMMMMsg43mXy0v02/EcnI5l8tL9NvxHJzC8m1YO+5d8jF+zT+mMni+FEileh6g+TDof+eBORy75GL9mn9MYxmEgxW5dLvsnt1N/LTeKpMCBW5PQDc3XShnSZ4WIAkhQCepAAJ+vIcEQ4IwZLX01ZT4XvfqBWwT6uuNR8qdlsuFJ6LQNeVm+vnWa+GNRQ1BI5xJLAJ29vn4j6jYz3myOBjsns0s7k6RZOZnMOFWN007BtW3gCKO3lsTsMhwIcK5KcMMMg5BhhhgAYpxHNIkcRs9MdO2lz6blUtgpAtgQLI6Y3iPFcnSSQSEuD3LAalPZyF0sV4MxxO/Bcdt/d+i+Hjo21aXHdJDXa0QxU+kBtqVhY2tSL2OWs4HUge0gf8AOo+3Mpfc0gEwDuO1bU1aF6ytJ+io1buRbWa2vIi9zUYoEllCwqLokmNoiWexRLDh+HU7DaPwJvK4Fwak3EKqliRQUv5nSq2SAOu3lkiUb7jYAnfoCLBPlt55mN7m4ztqetLL+h0YSjY6bAAmYADbZbBrPLe5mPVKwd/jRR3U131YlbBrdB7PCtsOA4HeZcWEiLaS1lVULpss7qq1qIFWw3vpm3w/ulR0hcLpEkrwsHKKyMkc7G9JZesFDfo4PqzIk4JGj7N1DpQFMAQdNVYquoB9owg4JEXSiIq/q6EKdSd0Io7km+u58866Oq9OXt+y4yio08mqeeOvEmF0QqI2l1LrJ0GTiBGAKrVohUmzuWNdMVb3SxkatLgaDKbMPdXVIFB+M3YtEw0rdGg2m81eAKSorNHGXUaD3V7u1FRe4Ug9OlHI4nhUsDQtAUO6uylaKjbYEbUPDbPVhb5TKdGAPdfHoeUhuzCRsBQ7TU0vEpINJajp97Hp5Mdxm9FIGUMOjAEewix/DPHvRNOns007d3SumgbHdqtiSfrywZ0V+SXQE4mxs44wsViZFZcSGRhhhlEnG8y+Wl+m34jk5HMvlpfpt+I5OYXk2rB33LvkYv2af0xjGL8u+Ri/Zp/TGXO4AskAeZIA+05hIZ6wwwwAMY4VdmIFsKoVfjuaxZXBujdGj6j5Z6BrAaYxEtyAMAPVVXtttnni+HDxntEXrsKA/wCV55QTkliepvHY7LZOWJ2ZGgABRaso+0P1J+vEIVCLOOzjpAjJaKdmYhgfOiD9RGXzcSFW2cAes0MxZ+KLsWFhSAoHiQCTZHrJ6erJk0kRKSSNPk0C96R1QiwoDaQu5tqvbYdMzuN4bs5GTyP8PD+FZVqNVvXl6/ZiS86jZiNRPogE1TBm0ggk9L86vquob5yu1RxbtUdDyeIFJCV1EFP0BIas3QOe04ZRxbLpXTTGqsDuWNj/ACzno+dxAWs6AaS9hxWgXbWD0ABN+QJz1HzNDpYSr3yQpDdT0Ivz8K9eO+FwPdwuDZ5tGKiKgG19JVCqxvoFHQj/AHxnjeXqISoCaowpJBGo/r3W9Cx18s5pOcIZOxDtqDEAaZQutVLMA5XRYAJ2Pgcc7Q7mzv13O/txbk7G3WVk1uBgR40kKrUWrWKHeFWt+fli/KodTu7BaUE0aC6jsoN7AX/LEA5oizR654m4kIjMzaVG7EmlAHice7BO7HA/zfhgkpqtLAMtdKPlXrvEW6bZEXEh1DK2pfAg2Kv88iGUMquptWAZTvuCLB39RGS8kvlinuc5fxYgldu0LMnD6dUsRLOkrGfSValBFAaiPHpvmjzXgJWmglVJEDMWmTtBtQjVCQkyqRpQ9C439BiTmtyRviQPJnH/ANyf5EYxxXQZ6uhBRgkmaJz3c0cykHF61dmbYzDRcCqVYIYiwCtSgow2ZnGsHcFgKPe3HvEA8nZstHudhrcrxCsATRQExBhQpSSoJA1X0uGaNpzsyOVcLOsrtK7FWXZbjKqRPKR4atRjaPoSNmBqkA0pyPryZJa9uLE5cYkyZGGGGWQcbzL5aX6bfiOTkcy+Wl+m34jk5heTasHfcu+Ri/Zp/TGHH8L2iaQa3U+P6LA1sQfDwOHLvkYv2af0xjGYTnJJqmZsnLHOmpiAIzHsK/7bKDsfAlW/8R7cnieWM2oLKVsgj0iaC1pJLVXjdA2Nyc0cMLI+lERHAMGB7Q+lqPXzUnoashSDYOzdMrblT9mUWUgkLudROoA6m3bayVNf5fXmlhhYfSiQo2yc8SzKotmCjzJAF/XnmXiVVdTMAPA+fsrr9WB0Mzm8dSK56FdNnwIJNX4WD/DF8ek5xfoxkj/MQt/VuftrM9Fq9gLJOkdFHkP+eJzlOsnGdZPWIfAkWrVpN7UNTaVpw9Kt0o1KDQx/DIIEH5JERRU1p0Vqeq7Ew3V+n2RKautHJ4rksUjB3UkiTtfSb5TUrXV+aL9mPqaIOYLct4ocPHEkkcbR6QGDy94KpFkaB40dBDA+YrdoaNBOURiXtRr1Wzem5XUylWIS9N0SOnjjmoXVi/Lx2q9vrH2jMTi+RyNPPIjqolQqL3O8KIAw0Xs0Yay7AAsAoLFsr4vgZTxAb3wisWl7MGZw4RmiI0pQEgHZG46C9LZuuCivA23LLNfmHHCJNVFjagKCoJLSJGOp6BpFs+vKAw4qB1IaPUWQ7gspVypoqa6rscTg5W/bk8Q8ciOJFSM6n9JopCAJB0AhvTZAoV4nNmDhlRdKIqqP0VUKBZvoBQ3OKmnkdxUa89mdxHIFZ4XDsvZMXr0izM+t7cnV3jYa7sHw3uk+54rG4jfvGKKIE2hqMKN3W2GoL+jQF9DsRtZ5kkCgs5pVBLE7AKBZJ9QAJx2yVJoyOQ8fJw8xh0tTSgHTKZEXtY1CD42mJ10SaHpHrjsfPONXhoi/DPJIWprRwdPZod0WNGBLl119npGno+zNne5VXmeaYKjShGRJJU4Xu8SKMWgoO10iMu1HqB55qdhxKI1SiRY9SBkBaQgTpqUBxIe0Wpk31Duj6t3o1L6fN147rHlu+782bNar5z56v9V8Fi+6B/fEkfZgrGRq0pKzonbaA3dsSFkqQBBYBo3Ry3lnMppQTJEIhUdDvhizQo73qGwVmZfO1N1W6XAz8U8cLd1g6h2YlF3HClShCp198U+oCq6bbZRwXB8YJYZJCLHdYgx0Y+3Vu8oU2dGoDQRTVdi89CPZmZ0GRnP8PwPGIIo1ZFRYAh9FqmWGgwsX6YUeI079dg0q8V2kBOjRRMwtTRbWQoNAnTaKGHpBSSB0zpfsRRrYYYYyTjeZfLS/Tb8RycjmXy0v02/EcnMLybVg77l3yMX7NP6YxjF+XfIxfs0/pjGMwkBhhhgAYYYYAZ/OYu6r/qHf6LCifq2PsvMxYVBsKAfUBnQSxBlKnoQQfYRWYk3DvGCXW1UWXFVQFliLtdhZ8B55Ek3g5zTeDzWGczDFxAgZYWCuX7pkLgkhN9QdFJJJQm1DEEMbsYxx3Dyk78RWqUlQGRTaziSONT2Zq4FkvVe4XqLuNpDjRvYVmXwjyoeIeZ07Id5CN9CjWXvboF0bHybFuFhfQNLaO98Y1vql0xSa20Sp3SzmImhdXvsMVCo3cMwIeHmkVGEp0r73ZdLBL0opkG8ewN2LHq9nuKOeLRrlW20xhNtBPvarFJqB7cA3daSdvDCgo3MS4jlgeZZCzUFUaBVEpL2iljV7MAaFdN7G2L8Ms/vY65E7QE94FQNAcE21FQ2jULogGibrEIeWvJAgjlVHt9bnWzV2kkka0OzPpTK5IAB0g0QRjoEhqDkDqzE8QTbOy9wUpeJ0O2qv0wf/AByOH9zhAUPMzldIGzKNInaRloP0aNuz9g+rPfZcS1MJRu7bd0Kg1DQPk7ZQBJY2JtaYAbq8LzJ45x27yBGEpXV2LqSJ49HZiEF9o2b0v9jUuTR0jFyumv8AL+BxeSurIe2ckKVAp9R7rgKNL3p76kjrcanUMyJ2kscvHXWYnVJIl4h424V5W+Lk7qL3h3td93zNZ03uA5EYk7ctGweKNVKmQk6DIHkbWBRe1sde7vnXOdj5eX/rNUfTS1NNNtxb+Mfzydlt05c/d/Y43k3CheFjmM+iVXWaR+IQGMs3DyQAKVMaFCH2ZGIJHU2M8ycqEsir76C6ZZ0ZSoXtGldpXRe/ZXTOF8fR9eUDmnDS8ETI8scBMYFSiREXstaorBdNKpIYMGIKiydK0PBwiGIuHV0klEaghyxglEYWip9L3rGQAAb6HNunCMIqMUqJnJyk2xZeBjkgKR8QY9Q4dFLjYf8ATRsqorSVqYkP3aN7bgXjHHcCsW78SQ0rBNzvIzywKi6TICyjSwIWjpmfceNMfB8NPAsbdshIUsg7Tw4PUqlmjon3vFq6Xd0Rq3Z5hzDhncSPJIugK+oBgjBJoXCFipBIleHugg21edd1VHJ3ZrcE66AqsjaKQ6DYDKACtamKkeRJI8cvznORPDFII+HUlJdBDEjYdnxJCgaQaUwFe8Se8d/Po86p2jm1QYYYYxHG8y+Wl+m34jk5HMvlpfpt+I5OYXk2rB33Lh8TF+zT+mMZ0HyP2ZkzLfCQg9COHB9mqPKPeMfza/YM46Wg9RXZylKjd0HyP2YaD5H7MxU4GLcsigAEnYdALJxKXS2ns4VRTZLMqaq8KU3V+sYamitP8pApI6fQfI/ZhoPkfszl0oWDHAa8SuknxBNCvVtkrOg9Lh4yPNK/kwH885qMH/6/Q7On0HyP2Z5eKwQQdwR08xXiM5syxXXvb7DGT6rF0PtOS8sHdBh07rqYqtKNQ8QfHp5b749ka4kgsu4r3GK8KRGWUBH7QEBFAbaqUKFUd3oAN3c9WvMyX3KJHIBvalXU6E3IaW2IK0W+OdSetaDsQDnSpy+FhYjjI8wFI+0ZJ5TD8zH91fyzk1Y5K0cvw3ueVIp49cjCbVqJqxqj0HTtV1v7cif3ORmSOQak0Cgq7LWpm6edu3t28s6PiOAhWgIIiWsC1UDYWSTRzOm4ILPEncAZWJCpp1U6GjTdN6vyJxLSk1uOex9mOvI4wBpkcUVugp1BWiIW9PnAhsb9fqZ4rlCSyLLqO1dNBvTrqmILL8o16SL2vpnYA0K6D7BmfzXhl0NKAAw3sfpbgU3nkuI3Do57gOQpFC8Ns6Pd6jvRQLVj1LlL+5wMHuaS3L6jUW6yCISLWjSLMKNYF2WPjl/OeZmERkdmNb6S0jFUUdm7WSPWgH14lw3uoBjLPoD1EyxhqOmSCFyTe+hWle2C7KhNbHOSlbpZJ2yrd2ONyaMGyzfpjbTfxjSlgKW9VytRG4rb0m1W8P7gi2gtI8WnUwKdkHDMsa3o7Ps17sQFUfSYnvGx64bnvZRtxD8MxIWMg6wFQSM6jvaTtUZPaVuHjAHeNaPBc/eXt2aOlQK8aqdUrxtw6SC0GxYsXUFWIJUqD3bO/S9PFr7+fbwXHdD7vJr8Dw6QRJEhOlBQs6m6k7nzsnJlnsV4ZycPuwNjVGGDzGNTHIrIqiLhzQkKqHbVK5rb0WF93dj3Qc54iFpBFErhYNYJDnTJcxtqItNEDbCjqZRfeAO1bUuBO2zV4nlkUiLG8SMiigpUFQAumgPAVtXlhJyuJmDGJCQSQdIsMzFmPtLMze1ifE5nSe6YdvJAsRZkKKO9QOuRU71r3aLg+NqCR4A7eXwyeUKy8riZSjRIVNWCoruoEXb1KAvsFYhNyCEStLoBLJoqhp0d2wAB/kTrfoiqzZyniGHTxxpcktiEXARrRWNQV6EAWKDAUfZI4/8AM+eX4YZ0JDDDDARxvMvlpfpt+I5ORzL5aX6bfiOTmF5NqwdlJ/hYf9P+KPIyZP8ACw/6f8UeRl+k/F/Jn1MlvD+lmJw69mtaX7Ms4RiL7oNUQu4Fg1sM2oev/PLGeA9E/TevZ2jf73kesVpBBWqMCOVS3t6Eqd666WIoj2evL8v5vIWkEZA0ppe+rEkkCv1QNJvz6dOtGeXLhkzSTK3jobed/nWV9oRY8T6iP4ZZ2lmh69/y+3I3Bs9On8etfZjXuNe4LwwBtbU+asyn+ByoKyKWikZGJJBPeDEk1qVvS69euMM1ZXwnDmTo4AUgaiLN1ZCjYbXVm/EZenGU3SHFvsXi5nOZ40kkXtA4AVUIRoiPjGAIskD/ADUukdfHR4tv+sh+jJ/NMZ4eFIxtux6sQNR38T5eQG2IcRIBxUJJAGmTcmvFM2R0JaWlLc7t38Y4R0c90lwb3E8Msgphe9j1HzHrzH5zyt5IWhjOmQlCtMY0lVJEdlJQfFuVUjUvn5WBriYv8mLH6zWF+rxb6tvXlkfB0QzOWI3HRVGxGyj1E9SeuRDTlLh4KuuTlOQBEWSOZ5DKkqqyLK76BLMkaDtGpmAZxZPr02Bm8vMOEhtu1jU6ihJe210SV1MbB2Jr1HyzxLyeHtHcK1swcks1ahJHJai6FvDGT56fbasPuZgUuQrW96u+xu45EPj+rLIPPe+oGadPRUEkkTKSbs0ZucpbgyoNG7DULW63O+3UfaM9JIGAINgiwbsEEXY9ozM/+MQapGCEGQaWo9QWUn7Si355polAAdAK3JJ29Z3PtOd0c2e9R8z9uRhhjEF+vDDDACmeSthlBOTI1k55zokQwwwwwEGGGGAHG8y+Wl+m34jk5HMvlpfpt+I5OYXk2rB2Un+Fh/0/4o8jJk/wsP8Ap/xR5GX6T8X8mfUyeu00qW6noo82PQfWax2NBHGBuQq+AsmhuQB1JxDiUfSrR1a2aNdSKsWQNgT9uaMc1oHoiwGrx6XW3jnH1TblRUFwYDOJHeTchiNN7d0KK29pb7c86TZFn/evb9ueeDI0AiqNmgbCgm9N+q6+rPWqyDWwvf8A39mee3yQ222SUPmK29uTINvZvh2o8/4HAyD/ANf+sXJPJ5CsxUdGbYf5RRLMR5gfxrNAKAAo6KKHs/PMuPWXVUA1gkrfSgO8CR+jRr6xWazdc9T0cUk2VJUjziukHi4LA2WT+aY1iUslcVBX6r/zTNc8Chk6lnrriss1+zKybwyUimwyp56NZM0le3FctIhsaWcZ7BxLJBw2hY7hinanzwMp88NoWNE54klAHrxa8jDaFhhhhlEhhhhgAYYYYAcbzL5aX6bfiOTkcy+Wl+m34jk5heTasHZSf4WH/T/ijyMmT/Cw/wCn/FHkZfpPxfyZ9TISSaY3J/VP2kUP4kZ74rjwsLCNrkCgAUxa6AsKRZ2s9PDCOWumezxR88vV0fqPIozSRiRgatNEfrXeonr3g2++5s5benY1R6erHOZ8KZAjqLZLFCrKkbgXW9gGr8/PFOG5cz2x+LW63B1EeJANV6rv2efnz9PJS2oqrPKudI29V/yoZCg2NIJLHSBdWd7N9B0J9gx0coh/Wf7/AP6/llkXBxx0VssBVkk9ep8r9mdI+klfIuA4Lg2QyM2mzQFEmgAfEgdSbycLwz0YQUFSIbsMQ4j/ABUH0X/mmP5m8a1cTB9GT+aY5YCOTeZwOuVvxHllBORjoLJJyMMMZIYYYYAGGGGABhhhgAYYYYAGGGGABhhhgBxvMvlpfpt+I5ORzL5aX6bfiOTmF5NqwdkvExdjDHI1akiod8b6VKksvo7jYki6PkcR5lygKb98yxg9AHkPtPUkAeJOw8SMVc8NIsZPEabjVHHZuxI7IKwU1SkgVdHoKre9PiObcOzBhxBRgCLVWsqSCV7yEdVU2NxWxzIm1gVCje51hd8XKK6/GHbyvfbJ/wDjb/8A9Uv7w/n6x9uV8SeFYsRxFFnD7x6gPjhIwox9626a9VDYUM8yHgwDcupQiLp0uSSjISTqWjqEUK+ApT9T3S7YUQOTvZA4yYBbLHW36PVQPE7E7eHtGXHk96P+tlJcFkHaNbAVZG/hqX7cpCcPcR98AVqL9xiSzPI/cJj7vemfcEWALustSbhFkV1krTddw1RjjQgDs9r7JWsUb1eBIzXD3ZLKDyltej33Lq8tb+V1q6aq3q7reqz2eQSCh77ls7D4w7n7cufjOGJNzEoSWKaX062BDNejVuGba63JrFkTgwtdsSabvFWLWxjtr0bMBCgBHhedbX8ZNM9/AEm//Vy7bH4w7HyO+eJeSsqs54yXSvU62Nb1VCzd+GTCOEVy3ak3IJKYOwDDtK6p0uVj9Q8stj4nhlgMInNGzek2DqB2HZ6diBtVYWgplMfJmYAji5fE+m46Gjd9CD4GjnvhuVaJNbzM+m17zXpJIsbnbw/hhNNwppmlLtYY2ppmEkT2w0V/2YxQAFD68Sij4ZdVTNuwfdS9EBxVOhBFSN1B8D1Axpr2/qS0zehnV1DKwZT0I6Z7zL4PmHDxIEWTui67rCh4DZBftO/mTl/w3D84Puv/AG513Ls57X0O4Yl8Nw/OD7r/ANuHw3D84Puv/bj3R7Da+h3DEvhuH5wfdf8Atw+G4fnB91/7cN0ew2vodwxL4bh+cH3X/tw+G4fnB91/7cN0ew2vodwxL4bh+cH3X/tw+G4fnB91/wC3DdHsNr6HcMS+G4fnB91/7cPhuH5wfdf+3DdHsNr6HcMS+G4fnB91/wC3D4bh+cH3X/tw3R7Da+h3DEvhuH5wfdf+3I+G4fnB91/7cN0ew2vo5vmXy0v02/EcnKeP4tTLIQ2xdiNj01H1ZGYm+TWlwf/Z">
            <a:extLst>
              <a:ext uri="{FF2B5EF4-FFF2-40B4-BE49-F238E27FC236}">
                <a16:creationId xmlns:a16="http://schemas.microsoft.com/office/drawing/2014/main" id="{3130A462-9504-4505-99CF-2890146E1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4344" name="AutoShape 6" descr="data:image/jpeg;base64,/9j/4AAQSkZJRgABAQAAAQABAAD/2wCEAAkGBhQSEBMSExEUFRUWGRgXGBgYFxQWFhgUGhIYGRYXGBYXHCYeGhkkGRUVHzAgIycpLC0sFR8xNTAqNSYrLSkBCQoKDgwOGg8PGikkHyUvNSwsLywpLS8pLCwvLCwtLCwsLCwsLCksLCwsLCkpLCksLCwsLCwsKiwsLCwsLCwsLP/AABEIAN8A4gMBIgACEQEDEQH/xAAbAAACAwEBAQAAAAAAAAAAAAAABAEDBQYCB//EAEUQAAICAQIDBAMMCAUEAwEAAAECAxEAEiEEBTETIkFRMmFxBhQVIzNTcoGRkrLRQlJzk6Gxs9I0YoTB8CRDguEWovFU/8QAGQEAAwEBAQAAAAAAAAAAAAAAAAECBAMF/8QAKxEAAgIBBAEDBAEFAQAAAAAAAAECETEDEiFRQQRhcRMiMqHwkbHB0eFC/9oADAMBAAIRAxEAPwD6FwHARGGImKP0E/QT9QerL/g6L5mL92n5Ycu+Ri/Zp/TGMZwM4v8AB0XzMX7tPyw+DovmYv3afljGGAhf4Oi+Zi/dp+WHwdF8zF+7T8sYwAwGL/B0XzMX7tPyw+DovmYv3afljFYYAL/B0XzMX7tPyw+DovmYv3afljFYYAL/AAdF8zF+7T8sPg6L5mL92n5YxhgIX+DovmYv3aflh8HRfMxfu0/LGMMAF/g6L5mL92n5YfB0XzMX7tPyxjDABf4Oi+Zi/dp+WV8RyyIowEUdkGu4nWtvDHMMBlcHAxMit2MW4B+TTxAPl689/BsXzMX7tPyyOWt8Wq+Kdw+1dh9oAPsONZ6SSasgypOXRWfio/uJ+Wefg+L5qP7ifljnEDvZXnWkRYv8HxfNR/cT8sPg+L5qP7ifljGGFIVi/wAHxfNR/cT8sqn4KMbdlH9xPyx3FJDucpJCbFveMfzUf3E/LD3lH81H9xPyy7DLpE2zi+YRKJpAFHpt4D9Y4Z65l8tL9NvxHJzC8mxYO+5d8jF+zT+mMYxPlM6tBGVN0iA+ohBYIxzMJAYYYYAGK8dwfaaBewazsDY0MAKIIO5GNYYCaTVMzI+WuocBh3ybO/dHasTsKLEo1XYIrrWQvLpbBMvShYs2AsgDaT+kNSHqb3snY5qYY7Of0omY/L2OilUaXsjWWvu1q7yne9/P13mnhhiLjFRwGGGGBQYYYYAGGL8Vxqx9TZPRRux+ry9Z2xM85aj8V4bd4Hfw1dNvYTisVpGpkFgKs9enr9mYbcVIesp/8Qq/7X/HKWiB3Nk+ZJJ+oncfVk70TvRvPw4JvcHpakqa8iR1HtzzwiVK27bKKBZmsX3m7xPjQ9X15VyviS6EMbZSVPmR1Un2qR9d5RJzVG0lSdQI02D3rIBAPQ2t7ew+Gd9OdNF5NTil2BxfHJh3TieemjkwwwwxiDE5OpxzEicqJLIwwwyiTjeZfLS/Tb8RycjmXy0v02/EcnMLybVg6bkrkGED9JAGHhQjsN7QaH/lnQZzHCD4uM2QQq0RsR3B0OPrzWQCiqN67K39QBGecpI4RksM12ahZNAfyzKm5sxPxdBfNgST6wLFD2/ZlHEcS0npUFH6IsgnzJPX2dP9vGJz6FKfRevMparuH10QR9V0f4ZWeJk+db7E/tzxhk7mTvYxBzJ19Lvj6g4+yg3s2PtzTg4lXFqwPq8R7R1H15iZ5eIHqB/v9uNT7Gp9nRYZk8LzMps9sP1huwH+Yfpe0b+o5pwzK4tSGHq3zonZ1TvB7yCa3OKTc1RTVlj46Rqr2n/br6stV0lUqGDBgQa67itx1H14xiM3NmJ+LC6f1mBOr1gAjb1nrlXwhL+sns0GvxXi0LWoJ/56895ycmcXN2DMWZmarY+HSgKA3/5ucMMMhuyG7DDDDAR5aIHr7LFg147jes5+HmHEusqiNi3YzMirBMhEqEdmoZyVk2s939UedZ0WeuGdVljZtlB63VMRQJ/y7kfXlQW6ceTrCSw1/wALuYc5lHbSRRTSKEhCKYZl75l4jtDoZVf0BF/9fPFjzXiBqJ4YgVaipNQpYSS9DcfGvsos9iwFnYdOhBAIog7gjcVkSRgjPZXHktnO8HzaRuI7JoWCdmH7TRIi6qS17/nrNA0RoNjNbPTx0c850RzZTPJ4Yvl3EDfKc6LBDDDDDGI43mXy0v02/EcnI5l8tL9NvxHJzC8m1YOj4aBxFGTGa0KbBDbaB1A3/hke+F/WB9m/8umbnLvkYv2af0xlxIUE9B1P+5zznBHFwVmArWLG4ych3DOZAoW+gG23m1dWP8OmTnNnFqmGGGGIQYYZRxHHxxkCSWNCdwHdEJHmNRF4DL88NCp6qD9Qv7c91nh5lCFywCgai193Tp1ar8q3vywA9AVsM8vCp6qD7QDkxyBgSDYBKmv1lYqw9oYEfVnojACFWhQyczeP4+RZVRFBXQ0jErqoKyj5xauzvTb1ti6+6dLAKn0QxOpBQLQhmKE2qDtwdR2pG32x0x0zawzFPuqj1KoViGDsGFFSEeVbBGzA9ix2OwZfPJX3TLrKGN1Ij7TcoNuz7SrvT6JG4NBrHheFMNrNnDME+6gdpGoWOn7H0pac9tKUtE0d7TVncZvDJTTtdDlCUavyGGGUcZxixLqckCwNlZiSzBQAqgkmyOgxkpN8IsMViiSQOgs0u993y3ONQ8ylUgltY6Fe6tiuoNel4+vfptWHH7okaaOJVY6+hoqb7SVCNDANsYHJ22AvfL15tExUatiyf9uRtQLHTpULbq+hwCO6dJ32rOunOdqmWtydHWwTCaMOARfS/Ua8Oo265Uy0axWX3U8OvaqJQTCdLgBjpOvRQAG9ONO10RjAN7/z2P1g57EcFSKuIG2L45ILBxPO0TmwwwwxknG8y+Wl+m34jk5HMvlpfpt+I5OYXk2rB33LvkYv2af0xlnERlkZR1KkD2kEZXy75GL9mn9MZZPxCoLY0P5nyA6k+oZhJMCJrUewf/me8i7LGqBZiAetE30yc4PJleQwwwxCDKOK4XWYzdaHD9LvuOter07v1ZfhgMyRyEknVKxUuGI766gBLs5D7k9qoNUCIlGnxxRfcoQoQTkIIWh06TVGJ0Den/nDEdCy7adgOhwx2x7mZEvJHLxssxULJJIQF69pM0hW9WwptPj0ut6yOQcoeDVrK7pEvdeR7ZNepzrAotrXpfo9c2MMlq3Y1NpOPYrxnNIoqEkgWwTvfojqTQ2AsbnK4+JhMsp2EiCnZgVpRV0zbaRtZHqvDmPJ0m9JpF7rIdBUakatQNqfLwo5VN7nonaVmDXLu26je0NghbNGNCNRYCthRILV27H9lKrvyO++k7vfTvDUveXdassu+4rextnhOORnChgbUMCCCpBZlAVgdzatsPLF4ORRpWkuKRo9iF7rMzEkoqktbE+V71e+eIPc7EgAUyAg2GtdQbWzWO7pu3YdKo9MfBPBpIwIBBBBFgg2CCNiCOorPWVcLwwjjSNb0oqoL3NKoUWfOhluIkQ5nzhYOqSP3HkOgIaSPTqJ1Ov642FnHoE4aWKT3wdAD6C0heBVdJTSxykrbBoiTpbqK6YtxnLopShliRwCB3hfdZl1j2EAWPVm9B7nIkkZxqtpGmPoD4xllVt1UMwqeTZia2qgKzV6bT3W3TWP9miG1JNXf8wYHDcohj7NO2hKMxUydopYyK7yBbkYkydrISBZI1npjHD8l4eIya+wOprskAWrMrekaA1MQU9EGx4nH5vclE2gBnVAhjZQR34+xSLQWI2XRGAa3N7EZWeQx9qZDrJD6wpIKK3b9uSBV7yjUbJ9VDNmnoxi+EEmslHFtwojlkYIQ0ZmkUHvNGtsX0ahtYO+wJ64+vHxaQRLFpokEOmkqt2VINaRpO42Gk+WZs3uRgbTZkpY2iA17BGieIncWG0SN02ver6s/AEffsuWdWVn1DWdbhmNgAAkhegohQCDmjkngcXi0NVIhsAjvLupBII33FKxvyUnwOLLIrC1YMp6FSGBHqI2OUcN7mYYwunX3UdB36PfZ2L90DvjtZQGFUJGHjhwPLUgTs01Eama2IJJZrPQAdT4DLjZEqGMMMMsg43mXy0v02/EcnI5l8tL9NvxHJzC8m1YO+5d8jF+zT+mMni+FEileh6g+TDof+eBORy75GL9mn9MYxmEgxW5dLvsnt1N/LTeKpMCBW5PQDc3XShnSZ4WIAkhQCepAAJ+vIcEQ4IwZLX01ZT4XvfqBWwT6uuNR8qdlsuFJ6LQNeVm+vnWa+GNRQ1BI5xJLAJ29vn4j6jYz3myOBjsns0s7k6RZOZnMOFWN007BtW3gCKO3lsTsMhwIcK5KcMMMg5BhhhgAYpxHNIkcRs9MdO2lz6blUtgpAtgQLI6Y3iPFcnSSQSEuD3LAalPZyF0sV4MxxO/Bcdt/d+i+Hjo21aXHdJDXa0QxU+kBtqVhY2tSL2OWs4HUge0gf8AOo+3Mpfc0gEwDuO1bU1aF6ytJ+io1buRbWa2vIi9zUYoEllCwqLokmNoiWexRLDh+HU7DaPwJvK4Fwak3EKqliRQUv5nSq2SAOu3lkiUb7jYAnfoCLBPlt55mN7m4ztqetLL+h0YSjY6bAAmYADbZbBrPLe5mPVKwd/jRR3U131YlbBrdB7PCtsOA4HeZcWEiLaS1lVULpss7qq1qIFWw3vpm3w/ulR0hcLpEkrwsHKKyMkc7G9JZesFDfo4PqzIk4JGj7N1DpQFMAQdNVYquoB9owg4JEXSiIq/q6EKdSd0Io7km+u58866Oq9OXt+y4yio08mqeeOvEmF0QqI2l1LrJ0GTiBGAKrVohUmzuWNdMVb3SxkatLgaDKbMPdXVIFB+M3YtEw0rdGg2m81eAKSorNHGXUaD3V7u1FRe4Ug9OlHI4nhUsDQtAUO6uylaKjbYEbUPDbPVhb5TKdGAPdfHoeUhuzCRsBQ7TU0vEpINJajp97Hp5Mdxm9FIGUMOjAEewix/DPHvRNOns007d3SumgbHdqtiSfrywZ0V+SXQE4mxs44wsViZFZcSGRhhhlEnG8y+Wl+m34jk5HMvlpfpt+I5OYXk2rB33LvkYv2af0xjGL8u+Ri/Zp/TGXO4AskAeZIA+05hIZ6wwwwAMY4VdmIFsKoVfjuaxZXBujdGj6j5Z6BrAaYxEtyAMAPVVXtttnni+HDxntEXrsKA/wCV55QTkliepvHY7LZOWJ2ZGgABRaso+0P1J+vEIVCLOOzjpAjJaKdmYhgfOiD9RGXzcSFW2cAes0MxZ+KLsWFhSAoHiQCTZHrJ6erJk0kRKSSNPk0C96R1QiwoDaQu5tqvbYdMzuN4bs5GTyP8PD+FZVqNVvXl6/ZiS86jZiNRPogE1TBm0ggk9L86vquob5yu1RxbtUdDyeIFJCV1EFP0BIas3QOe04ZRxbLpXTTGqsDuWNj/ACzno+dxAWs6AaS9hxWgXbWD0ABN+QJz1HzNDpYSr3yQpDdT0Ivz8K9eO+FwPdwuDZ5tGKiKgG19JVCqxvoFHQj/AHxnjeXqISoCaowpJBGo/r3W9Cx18s5pOcIZOxDtqDEAaZQutVLMA5XRYAJ2Pgcc7Q7mzv13O/txbk7G3WVk1uBgR40kKrUWrWKHeFWt+fli/KodTu7BaUE0aC6jsoN7AX/LEA5oizR654m4kIjMzaVG7EmlAHice7BO7HA/zfhgkpqtLAMtdKPlXrvEW6bZEXEh1DK2pfAg2Kv88iGUMquptWAZTvuCLB39RGS8kvlinuc5fxYgldu0LMnD6dUsRLOkrGfSValBFAaiPHpvmjzXgJWmglVJEDMWmTtBtQjVCQkyqRpQ9C439BiTmtyRviQPJnH/ANyf5EYxxXQZ6uhBRgkmaJz3c0cykHF61dmbYzDRcCqVYIYiwCtSgow2ZnGsHcFgKPe3HvEA8nZstHudhrcrxCsATRQExBhQpSSoJA1X0uGaNpzsyOVcLOsrtK7FWXZbjKqRPKR4atRjaPoSNmBqkA0pyPryZJa9uLE5cYkyZGGGGWQcbzL5aX6bfiOTkcy+Wl+m34jk5heTasHfcu+Ri/Zp/TGHH8L2iaQa3U+P6LA1sQfDwOHLvkYv2af0xjGYTnJJqmZsnLHOmpiAIzHsK/7bKDsfAlW/8R7cnieWM2oLKVsgj0iaC1pJLVXjdA2Nyc0cMLI+lERHAMGB7Q+lqPXzUnoashSDYOzdMrblT9mUWUgkLudROoA6m3bayVNf5fXmlhhYfSiQo2yc8SzKotmCjzJAF/XnmXiVVdTMAPA+fsrr9WB0Mzm8dSK56FdNnwIJNX4WD/DF8ek5xfoxkj/MQt/VuftrM9Fq9gLJOkdFHkP+eJzlOsnGdZPWIfAkWrVpN7UNTaVpw9Kt0o1KDQx/DIIEH5JERRU1p0Vqeq7Ew3V+n2RKautHJ4rksUjB3UkiTtfSb5TUrXV+aL9mPqaIOYLct4ocPHEkkcbR6QGDy94KpFkaB40dBDA+YrdoaNBOURiXtRr1Wzem5XUylWIS9N0SOnjjmoXVi/Lx2q9vrH2jMTi+RyNPPIjqolQqL3O8KIAw0Xs0Yay7AAsAoLFsr4vgZTxAb3wisWl7MGZw4RmiI0pQEgHZG46C9LZuuCivA23LLNfmHHCJNVFjagKCoJLSJGOp6BpFs+vKAw4qB1IaPUWQ7gspVypoqa6rscTg5W/bk8Q8ciOJFSM6n9JopCAJB0AhvTZAoV4nNmDhlRdKIqqP0VUKBZvoBQ3OKmnkdxUa89mdxHIFZ4XDsvZMXr0izM+t7cnV3jYa7sHw3uk+54rG4jfvGKKIE2hqMKN3W2GoL+jQF9DsRtZ5kkCgs5pVBLE7AKBZJ9QAJx2yVJoyOQ8fJw8xh0tTSgHTKZEXtY1CD42mJ10SaHpHrjsfPONXhoi/DPJIWprRwdPZod0WNGBLl119npGno+zNne5VXmeaYKjShGRJJU4Xu8SKMWgoO10iMu1HqB55qdhxKI1SiRY9SBkBaQgTpqUBxIe0Wpk31Duj6t3o1L6fN147rHlu+782bNar5z56v9V8Fi+6B/fEkfZgrGRq0pKzonbaA3dsSFkqQBBYBo3Ry3lnMppQTJEIhUdDvhizQo73qGwVmZfO1N1W6XAz8U8cLd1g6h2YlF3HClShCp198U+oCq6bbZRwXB8YJYZJCLHdYgx0Y+3Vu8oU2dGoDQRTVdi89CPZmZ0GRnP8PwPGIIo1ZFRYAh9FqmWGgwsX6YUeI079dg0q8V2kBOjRRMwtTRbWQoNAnTaKGHpBSSB0zpfsRRrYYYYyTjeZfLS/Tb8RycjmXy0v02/EcnMLybVg77l3yMX7NP6YxjF+XfIxfs0/pjGMwkBhhhgAYYYYAZ/OYu6r/qHf6LCifq2PsvMxYVBsKAfUBnQSxBlKnoQQfYRWYk3DvGCXW1UWXFVQFliLtdhZ8B55Ek3g5zTeDzWGczDFxAgZYWCuX7pkLgkhN9QdFJJJQm1DEEMbsYxx3Dyk78RWqUlQGRTaziSONT2Zq4FkvVe4XqLuNpDjRvYVmXwjyoeIeZ07Id5CN9CjWXvboF0bHybFuFhfQNLaO98Y1vql0xSa20Sp3SzmImhdXvsMVCo3cMwIeHmkVGEp0r73ZdLBL0opkG8ewN2LHq9nuKOeLRrlW20xhNtBPvarFJqB7cA3daSdvDCgo3MS4jlgeZZCzUFUaBVEpL2iljV7MAaFdN7G2L8Ms/vY65E7QE94FQNAcE21FQ2jULogGibrEIeWvJAgjlVHt9bnWzV2kkka0OzPpTK5IAB0g0QRjoEhqDkDqzE8QTbOy9wUpeJ0O2qv0wf/AByOH9zhAUPMzldIGzKNInaRloP0aNuz9g+rPfZcS1MJRu7bd0Kg1DQPk7ZQBJY2JtaYAbq8LzJ45x27yBGEpXV2LqSJ49HZiEF9o2b0v9jUuTR0jFyumv8AL+BxeSurIe2ckKVAp9R7rgKNL3p76kjrcanUMyJ2kscvHXWYnVJIl4h424V5W+Lk7qL3h3td93zNZ03uA5EYk7ctGweKNVKmQk6DIHkbWBRe1sde7vnXOdj5eX/rNUfTS1NNNtxb+Mfzydlt05c/d/Y43k3CheFjmM+iVXWaR+IQGMs3DyQAKVMaFCH2ZGIJHU2M8ycqEsir76C6ZZ0ZSoXtGldpXRe/ZXTOF8fR9eUDmnDS8ETI8scBMYFSiREXstaorBdNKpIYMGIKiydK0PBwiGIuHV0klEaghyxglEYWip9L3rGQAAb6HNunCMIqMUqJnJyk2xZeBjkgKR8QY9Q4dFLjYf8ATRsqorSVqYkP3aN7bgXjHHcCsW78SQ0rBNzvIzywKi6TICyjSwIWjpmfceNMfB8NPAsbdshIUsg7Tw4PUqlmjon3vFq6Xd0Rq3Z5hzDhncSPJIugK+oBgjBJoXCFipBIleHugg21edd1VHJ3ZrcE66AqsjaKQ6DYDKACtamKkeRJI8cvznORPDFII+HUlJdBDEjYdnxJCgaQaUwFe8Se8d/Po86p2jm1QYYYYxHG8y+Wl+m34jk5HMvlpfpt+I5OYXk2rB33Lh8TF+zT+mMZ0HyP2ZkzLfCQg9COHB9mqPKPeMfza/YM46Wg9RXZylKjd0HyP2YaD5H7MxU4GLcsigAEnYdALJxKXS2ns4VRTZLMqaq8KU3V+sYamitP8pApI6fQfI/ZhoPkfszl0oWDHAa8SuknxBNCvVtkrOg9Lh4yPNK/kwH885qMH/6/Q7On0HyP2Z5eKwQQdwR08xXiM5syxXXvb7DGT6rF0PtOS8sHdBh07rqYqtKNQ8QfHp5b749ka4kgsu4r3GK8KRGWUBH7QEBFAbaqUKFUd3oAN3c9WvMyX3KJHIBvalXU6E3IaW2IK0W+OdSetaDsQDnSpy+FhYjjI8wFI+0ZJ5TD8zH91fyzk1Y5K0cvw3ueVIp49cjCbVqJqxqj0HTtV1v7cif3ORmSOQak0Cgq7LWpm6edu3t28s6PiOAhWgIIiWsC1UDYWSTRzOm4ILPEncAZWJCpp1U6GjTdN6vyJxLSk1uOex9mOvI4wBpkcUVugp1BWiIW9PnAhsb9fqZ4rlCSyLLqO1dNBvTrqmILL8o16SL2vpnYA0K6D7BmfzXhl0NKAAw3sfpbgU3nkuI3Do57gOQpFC8Ns6Pd6jvRQLVj1LlL+5wMHuaS3L6jUW6yCISLWjSLMKNYF2WPjl/OeZmERkdmNb6S0jFUUdm7WSPWgH14lw3uoBjLPoD1EyxhqOmSCFyTe+hWle2C7KhNbHOSlbpZJ2yrd2ONyaMGyzfpjbTfxjSlgKW9VytRG4rb0m1W8P7gi2gtI8WnUwKdkHDMsa3o7Ps17sQFUfSYnvGx64bnvZRtxD8MxIWMg6wFQSM6jvaTtUZPaVuHjAHeNaPBc/eXt2aOlQK8aqdUrxtw6SC0GxYsXUFWIJUqD3bO/S9PFr7+fbwXHdD7vJr8Dw6QRJEhOlBQs6m6k7nzsnJlnsV4ZycPuwNjVGGDzGNTHIrIqiLhzQkKqHbVK5rb0WF93dj3Qc54iFpBFErhYNYJDnTJcxtqItNEDbCjqZRfeAO1bUuBO2zV4nlkUiLG8SMiigpUFQAumgPAVtXlhJyuJmDGJCQSQdIsMzFmPtLMze1ifE5nSe6YdvJAsRZkKKO9QOuRU71r3aLg+NqCR4A7eXwyeUKy8riZSjRIVNWCoruoEXb1KAvsFYhNyCEStLoBLJoqhp0d2wAB/kTrfoiqzZyniGHTxxpcktiEXARrRWNQV6EAWKDAUfZI4/8AM+eX4YZ0JDDDDARxvMvlpfpt+I5ORzL5aX6bfiOTmF5NqwdlJ/hYf9P+KPIyZP8ACw/6f8UeRl+k/F/Jn1MlvD+lmJw69mtaX7Ms4RiL7oNUQu4Fg1sM2oev/PLGeA9E/TevZ2jf73kesVpBBWqMCOVS3t6Eqd666WIoj2evL8v5vIWkEZA0ppe+rEkkCv1QNJvz6dOtGeXLhkzSTK3jobed/nWV9oRY8T6iP4ZZ2lmh69/y+3I3Bs9On8etfZjXuNe4LwwBtbU+asyn+ByoKyKWikZGJJBPeDEk1qVvS69euMM1ZXwnDmTo4AUgaiLN1ZCjYbXVm/EZenGU3SHFvsXi5nOZ40kkXtA4AVUIRoiPjGAIskD/ADUukdfHR4tv+sh+jJ/NMZ4eFIxtux6sQNR38T5eQG2IcRIBxUJJAGmTcmvFM2R0JaWlLc7t38Y4R0c90lwb3E8Msgphe9j1HzHrzH5zyt5IWhjOmQlCtMY0lVJEdlJQfFuVUjUvn5WBriYv8mLH6zWF+rxb6tvXlkfB0QzOWI3HRVGxGyj1E9SeuRDTlLh4KuuTlOQBEWSOZ5DKkqqyLK76BLMkaDtGpmAZxZPr02Bm8vMOEhtu1jU6ihJe210SV1MbB2Jr1HyzxLyeHtHcK1swcks1ahJHJai6FvDGT56fbasPuZgUuQrW96u+xu45EPj+rLIPPe+oGadPRUEkkTKSbs0ZucpbgyoNG7DULW63O+3UfaM9JIGAINgiwbsEEXY9ozM/+MQapGCEGQaWo9QWUn7Si355polAAdAK3JJ29Z3PtOd0c2e9R8z9uRhhjEF+vDDDACmeSthlBOTI1k55zokQwwwwwEGGGGAHG8y+Wl+m34jk5HMvlpfpt+I5OYXk2rB2Un+Fh/0/4o8jJk/wsP8Ap/xR5GX6T8X8mfUyeu00qW6noo82PQfWax2NBHGBuQq+AsmhuQB1JxDiUfSrR1a2aNdSKsWQNgT9uaMc1oHoiwGrx6XW3jnH1TblRUFwYDOJHeTchiNN7d0KK29pb7c86TZFn/evb9ueeDI0AiqNmgbCgm9N+q6+rPWqyDWwvf8A39mee3yQ222SUPmK29uTINvZvh2o8/4HAyD/ANf+sXJPJ5CsxUdGbYf5RRLMR5gfxrNAKAAo6KKHs/PMuPWXVUA1gkrfSgO8CR+jRr6xWazdc9T0cUk2VJUjziukHi4LA2WT+aY1iUslcVBX6r/zTNc8Chk6lnrriss1+zKybwyUimwyp56NZM0le3FctIhsaWcZ7BxLJBw2hY7hinanzwMp88NoWNE54klAHrxa8jDaFhhhhlEhhhhgAYYYYAcbzL5aX6bfiOTkcy+Wl+m34jk5heTasHZSf4WH/T/ijyMmT/Cw/wCn/FHkZfpPxfyZ9TISSaY3J/VP2kUP4kZ74rjwsLCNrkCgAUxa6AsKRZ2s9PDCOWumezxR88vV0fqPIozSRiRgatNEfrXeonr3g2++5s5benY1R6erHOZ8KZAjqLZLFCrKkbgXW9gGr8/PFOG5cz2x+LW63B1EeJANV6rv2efnz9PJS2oqrPKudI29V/yoZCg2NIJLHSBdWd7N9B0J9gx0coh/Wf7/AP6/llkXBxx0VssBVkk9ep8r9mdI+klfIuA4Lg2QyM2mzQFEmgAfEgdSbycLwz0YQUFSIbsMQ4j/ABUH0X/mmP5m8a1cTB9GT+aY5YCOTeZwOuVvxHllBORjoLJJyMMMZIYYYYAGGGGABhhhgAYYYYAGGGGABhhhgBxvMvlpfpt+I5ORzL5aX6bfiOTmF5NqwdkvExdjDHI1akiod8b6VKksvo7jYki6PkcR5lygKb98yxg9AHkPtPUkAeJOw8SMVc8NIsZPEabjVHHZuxI7IKwU1SkgVdHoKre9PiObcOzBhxBRgCLVWsqSCV7yEdVU2NxWxzIm1gVCje51hd8XKK6/GHbyvfbJ/wDjb/8A9Uv7w/n6x9uV8SeFYsRxFFnD7x6gPjhIwox9626a9VDYUM8yHgwDcupQiLp0uSSjISTqWjqEUK+ApT9T3S7YUQOTvZA4yYBbLHW36PVQPE7E7eHtGXHk96P+tlJcFkHaNbAVZG/hqX7cpCcPcR98AVqL9xiSzPI/cJj7vemfcEWALustSbhFkV1krTddw1RjjQgDs9r7JWsUb1eBIzXD3ZLKDyltej33Lq8tb+V1q6aq3q7reqz2eQSCh77ls7D4w7n7cufjOGJNzEoSWKaX062BDNejVuGba63JrFkTgwtdsSabvFWLWxjtr0bMBCgBHhedbX8ZNM9/AEm//Vy7bH4w7HyO+eJeSsqs54yXSvU62Nb1VCzd+GTCOEVy3ak3IJKYOwDDtK6p0uVj9Q8stj4nhlgMInNGzek2DqB2HZ6diBtVYWgplMfJmYAji5fE+m46Gjd9CD4GjnvhuVaJNbzM+m17zXpJIsbnbw/hhNNwppmlLtYY2ppmEkT2w0V/2YxQAFD68Sij4ZdVTNuwfdS9EBxVOhBFSN1B8D1Axpr2/qS0zehnV1DKwZT0I6Z7zL4PmHDxIEWTui67rCh4DZBftO/mTl/w3D84Puv/AG513Ls57X0O4Yl8Nw/OD7r/ANuHw3D84Puv/bj3R7Da+h3DEvhuH5wfdf8Atw+G4fnB91/7cN0ew2vodwxL4bh+cH3X/tw+G4fnB91/7cN0ew2vodwxL4bh+cH3X/tw+G4fnB91/wC3DdHsNr6HcMS+G4fnB91/7cPhuH5wfdf+3DdHsNr6HcMS+G4fnB91/wC3D4bh+cH3X/tw3R7Da+h3DEvhuH5wfdf+3I+G4fnB91/7cN0ew2vo5vmXy0v02/EcnKeP4tTLIQ2xdiNj01H1ZGYm+TWlwf/Z">
            <a:extLst>
              <a:ext uri="{FF2B5EF4-FFF2-40B4-BE49-F238E27FC236}">
                <a16:creationId xmlns:a16="http://schemas.microsoft.com/office/drawing/2014/main" id="{FBEA8A23-F77B-4215-B27F-28E139C42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4345" name="AutoShape 8" descr="data:image/jpeg;base64,/9j/4AAQSkZJRgABAQAAAQABAAD/2wCEAAkGBhQSEBMSExEUFRUWGRgXGBgYFxQWFhgUGhIYGRYXGBYXHCYeGhkkGRUVHzAgIycpLC0sFR8xNTAqNSYrLSkBCQoKDgwOGg8PGikkHyUvNSwsLywpLS8pLCwvLCwtLCwsLCwsLCksLCwsLCkpLCksLCwsLCwsKiwsLCwsLCwsLP/AABEIAN8A4gMBIgACEQEDEQH/xAAbAAACAwEBAQAAAAAAAAAAAAAABAEDBQYCB//EAEUQAAICAQIDBAMMCAUEAwEAAAECAxEAEiEEBTETIkFRMmFxBhQVIzNTcoGRkrLRQlJzk6Gxs9I0YoTB8CRDguEWovFU/8QAGQEAAwEBAQAAAAAAAAAAAAAAAAECBAMF/8QAKxEAAgIBBAEDBAEFAQAAAAAAAAECETEDEiFRQQRhcRMiMqHwkbHB0eFC/9oADAMBAAIRAxEAPwD6FwHARGGImKP0E/QT9QerL/g6L5mL92n5Ycu+Ri/Zp/TGMZwM4v8AB0XzMX7tPyw+DovmYv3afljGGAhf4Oi+Zi/dp+WHwdF8zF+7T8sYwAwGL/B0XzMX7tPyw+DovmYv3afljFYYAL/B0XzMX7tPyw+DovmYv3afljFYYAL/AAdF8zF+7T8sPg6L5mL92n5YxhgIX+DovmYv3aflh8HRfMxfu0/LGMMAF/g6L5mL92n5YfB0XzMX7tPyxjDABf4Oi+Zi/dp+WV8RyyIowEUdkGu4nWtvDHMMBlcHAxMit2MW4B+TTxAPl689/BsXzMX7tPyyOWt8Wq+Kdw+1dh9oAPsONZ6SSasgypOXRWfio/uJ+Wefg+L5qP7ifljnEDvZXnWkRYv8HxfNR/cT8sPg+L5qP7ifljGGFIVi/wAHxfNR/cT8sqn4KMbdlH9xPyx3FJDucpJCbFveMfzUf3E/LD3lH81H9xPyy7DLpE2zi+YRKJpAFHpt4D9Y4Z65l8tL9NvxHJzC8mxYO+5d8jF+zT+mMYxPlM6tBGVN0iA+ohBYIxzMJAYYYYAGK8dwfaaBewazsDY0MAKIIO5GNYYCaTVMzI+WuocBh3ybO/dHasTsKLEo1XYIrrWQvLpbBMvShYs2AsgDaT+kNSHqb3snY5qYY7Of0omY/L2OilUaXsjWWvu1q7yne9/P13mnhhiLjFRwGGGGBQYYYYAGGL8Vxqx9TZPRRux+ry9Z2xM85aj8V4bd4Hfw1dNvYTisVpGpkFgKs9enr9mYbcVIesp/8Qq/7X/HKWiB3Nk+ZJJ+oncfVk70TvRvPw4JvcHpakqa8iR1HtzzwiVK27bKKBZmsX3m7xPjQ9X15VyviS6EMbZSVPmR1Un2qR9d5RJzVG0lSdQI02D3rIBAPQ2t7ew+Gd9OdNF5NTil2BxfHJh3TieemjkwwwwxiDE5OpxzEicqJLIwwwyiTjeZfLS/Tb8RycjmXy0v02/EcnMLybVg6bkrkGED9JAGHhQjsN7QaH/lnQZzHCD4uM2QQq0RsR3B0OPrzWQCiqN67K39QBGecpI4RksM12ahZNAfyzKm5sxPxdBfNgST6wLFD2/ZlHEcS0npUFH6IsgnzJPX2dP9vGJz6FKfRevMparuH10QR9V0f4ZWeJk+db7E/tzxhk7mTvYxBzJ19Lvj6g4+yg3s2PtzTg4lXFqwPq8R7R1H15iZ5eIHqB/v9uNT7Gp9nRYZk8LzMps9sP1huwH+Yfpe0b+o5pwzK4tSGHq3zonZ1TvB7yCa3OKTc1RTVlj46Rqr2n/br6stV0lUqGDBgQa67itx1H14xiM3NmJ+LC6f1mBOr1gAjb1nrlXwhL+sns0GvxXi0LWoJ/56895ycmcXN2DMWZmarY+HSgKA3/5ucMMMhuyG7DDDDAR5aIHr7LFg147jes5+HmHEusqiNi3YzMirBMhEqEdmoZyVk2s939UedZ0WeuGdVljZtlB63VMRQJ/y7kfXlQW6ceTrCSw1/wALuYc5lHbSRRTSKEhCKYZl75l4jtDoZVf0BF/9fPFjzXiBqJ4YgVaipNQpYSS9DcfGvsos9iwFnYdOhBAIog7gjcVkSRgjPZXHktnO8HzaRuI7JoWCdmH7TRIi6qS17/nrNA0RoNjNbPTx0c850RzZTPJ4Yvl3EDfKc6LBDDDDDGI43mXy0v02/EcnI5l8tL9NvxHJzC8m1YOj4aBxFGTGa0KbBDbaB1A3/hke+F/WB9m/8umbnLvkYv2af0xlxIUE9B1P+5zznBHFwVmArWLG4ych3DOZAoW+gG23m1dWP8OmTnNnFqmGGGGIQYYZRxHHxxkCSWNCdwHdEJHmNRF4DL88NCp6qD9Qv7c91nh5lCFywCgai193Tp1ar8q3vywA9AVsM8vCp6qD7QDkxyBgSDYBKmv1lYqw9oYEfVnojACFWhQyczeP4+RZVRFBXQ0jErqoKyj5xauzvTb1ti6+6dLAKn0QxOpBQLQhmKE2qDtwdR2pG32x0x0zawzFPuqj1KoViGDsGFFSEeVbBGzA9ix2OwZfPJX3TLrKGN1Ij7TcoNuz7SrvT6JG4NBrHheFMNrNnDME+6gdpGoWOn7H0pac9tKUtE0d7TVncZvDJTTtdDlCUavyGGGUcZxixLqckCwNlZiSzBQAqgkmyOgxkpN8IsMViiSQOgs0u993y3ONQ8ylUgltY6Fe6tiuoNel4+vfptWHH7okaaOJVY6+hoqb7SVCNDANsYHJ22AvfL15tExUatiyf9uRtQLHTpULbq+hwCO6dJ32rOunOdqmWtydHWwTCaMOARfS/Ua8Oo265Uy0axWX3U8OvaqJQTCdLgBjpOvRQAG9ONO10RjAN7/z2P1g57EcFSKuIG2L45ILBxPO0TmwwwwxknG8y+Wl+m34jk5HMvlpfpt+I5OYXk2rB33LvkYv2af0xlnERlkZR1KkD2kEZXy75GL9mn9MZZPxCoLY0P5nyA6k+oZhJMCJrUewf/me8i7LGqBZiAetE30yc4PJleQwwwxCDKOK4XWYzdaHD9LvuOter07v1ZfhgMyRyEknVKxUuGI766gBLs5D7k9qoNUCIlGnxxRfcoQoQTkIIWh06TVGJ0Den/nDEdCy7adgOhwx2x7mZEvJHLxssxULJJIQF69pM0hW9WwptPj0ut6yOQcoeDVrK7pEvdeR7ZNepzrAotrXpfo9c2MMlq3Y1NpOPYrxnNIoqEkgWwTvfojqTQ2AsbnK4+JhMsp2EiCnZgVpRV0zbaRtZHqvDmPJ0m9JpF7rIdBUakatQNqfLwo5VN7nonaVmDXLu26je0NghbNGNCNRYCthRILV27H9lKrvyO++k7vfTvDUveXdassu+4rextnhOORnChgbUMCCCpBZlAVgdzatsPLF4ORRpWkuKRo9iF7rMzEkoqktbE+V71e+eIPc7EgAUyAg2GtdQbWzWO7pu3YdKo9MfBPBpIwIBBBBFgg2CCNiCOorPWVcLwwjjSNb0oqoL3NKoUWfOhluIkQ5nzhYOqSP3HkOgIaSPTqJ1Ov642FnHoE4aWKT3wdAD6C0heBVdJTSxykrbBoiTpbqK6YtxnLopShliRwCB3hfdZl1j2EAWPVm9B7nIkkZxqtpGmPoD4xllVt1UMwqeTZia2qgKzV6bT3W3TWP9miG1JNXf8wYHDcohj7NO2hKMxUydopYyK7yBbkYkydrISBZI1npjHD8l4eIya+wOprskAWrMrekaA1MQU9EGx4nH5vclE2gBnVAhjZQR34+xSLQWI2XRGAa3N7EZWeQx9qZDrJD6wpIKK3b9uSBV7yjUbJ9VDNmnoxi+EEmslHFtwojlkYIQ0ZmkUHvNGtsX0ahtYO+wJ64+vHxaQRLFpokEOmkqt2VINaRpO42Gk+WZs3uRgbTZkpY2iA17BGieIncWG0SN02ver6s/AEffsuWdWVn1DWdbhmNgAAkhegohQCDmjkngcXi0NVIhsAjvLupBII33FKxvyUnwOLLIrC1YMp6FSGBHqI2OUcN7mYYwunX3UdB36PfZ2L90DvjtZQGFUJGHjhwPLUgTs01Eama2IJJZrPQAdT4DLjZEqGMMMMsg43mXy0v02/EcnI5l8tL9NvxHJzC8m1YO+5d8jF+zT+mMni+FEileh6g+TDof+eBORy75GL9mn9MYxmEgxW5dLvsnt1N/LTeKpMCBW5PQDc3XShnSZ4WIAkhQCepAAJ+vIcEQ4IwZLX01ZT4XvfqBWwT6uuNR8qdlsuFJ6LQNeVm+vnWa+GNRQ1BI5xJLAJ29vn4j6jYz3myOBjsns0s7k6RZOZnMOFWN007BtW3gCKO3lsTsMhwIcK5KcMMMg5BhhhgAYpxHNIkcRs9MdO2lz6blUtgpAtgQLI6Y3iPFcnSSQSEuD3LAalPZyF0sV4MxxO/Bcdt/d+i+Hjo21aXHdJDXa0QxU+kBtqVhY2tSL2OWs4HUge0gf8AOo+3Mpfc0gEwDuO1bU1aF6ytJ+io1buRbWa2vIi9zUYoEllCwqLokmNoiWexRLDh+HU7DaPwJvK4Fwak3EKqliRQUv5nSq2SAOu3lkiUb7jYAnfoCLBPlt55mN7m4ztqetLL+h0YSjY6bAAmYADbZbBrPLe5mPVKwd/jRR3U131YlbBrdB7PCtsOA4HeZcWEiLaS1lVULpss7qq1qIFWw3vpm3w/ulR0hcLpEkrwsHKKyMkc7G9JZesFDfo4PqzIk4JGj7N1DpQFMAQdNVYquoB9owg4JEXSiIq/q6EKdSd0Io7km+u58866Oq9OXt+y4yio08mqeeOvEmF0QqI2l1LrJ0GTiBGAKrVohUmzuWNdMVb3SxkatLgaDKbMPdXVIFB+M3YtEw0rdGg2m81eAKSorNHGXUaD3V7u1FRe4Ug9OlHI4nhUsDQtAUO6uylaKjbYEbUPDbPVhb5TKdGAPdfHoeUhuzCRsBQ7TU0vEpINJajp97Hp5Mdxm9FIGUMOjAEewix/DPHvRNOns007d3SumgbHdqtiSfrywZ0V+SXQE4mxs44wsViZFZcSGRhhhlEnG8y+Wl+m34jk5HMvlpfpt+I5OYXk2rB33LvkYv2af0xjGL8u+Ri/Zp/TGXO4AskAeZIA+05hIZ6wwwwAMY4VdmIFsKoVfjuaxZXBujdGj6j5Z6BrAaYxEtyAMAPVVXtttnni+HDxntEXrsKA/wCV55QTkliepvHY7LZOWJ2ZGgABRaso+0P1J+vEIVCLOOzjpAjJaKdmYhgfOiD9RGXzcSFW2cAes0MxZ+KLsWFhSAoHiQCTZHrJ6erJk0kRKSSNPk0C96R1QiwoDaQu5tqvbYdMzuN4bs5GTyP8PD+FZVqNVvXl6/ZiS86jZiNRPogE1TBm0ggk9L86vquob5yu1RxbtUdDyeIFJCV1EFP0BIas3QOe04ZRxbLpXTTGqsDuWNj/ACzno+dxAWs6AaS9hxWgXbWD0ABN+QJz1HzNDpYSr3yQpDdT0Ivz8K9eO+FwPdwuDZ5tGKiKgG19JVCqxvoFHQj/AHxnjeXqISoCaowpJBGo/r3W9Cx18s5pOcIZOxDtqDEAaZQutVLMA5XRYAJ2Pgcc7Q7mzv13O/txbk7G3WVk1uBgR40kKrUWrWKHeFWt+fli/KodTu7BaUE0aC6jsoN7AX/LEA5oizR654m4kIjMzaVG7EmlAHice7BO7HA/zfhgkpqtLAMtdKPlXrvEW6bZEXEh1DK2pfAg2Kv88iGUMquptWAZTvuCLB39RGS8kvlinuc5fxYgldu0LMnD6dUsRLOkrGfSValBFAaiPHpvmjzXgJWmglVJEDMWmTtBtQjVCQkyqRpQ9C439BiTmtyRviQPJnH/ANyf5EYxxXQZ6uhBRgkmaJz3c0cykHF61dmbYzDRcCqVYIYiwCtSgow2ZnGsHcFgKPe3HvEA8nZstHudhrcrxCsATRQExBhQpSSoJA1X0uGaNpzsyOVcLOsrtK7FWXZbjKqRPKR4atRjaPoSNmBqkA0pyPryZJa9uLE5cYkyZGGGGWQcbzL5aX6bfiOTkcy+Wl+m34jk5heTasHfcu+Ri/Zp/TGHH8L2iaQa3U+P6LA1sQfDwOHLvkYv2af0xjGYTnJJqmZsnLHOmpiAIzHsK/7bKDsfAlW/8R7cnieWM2oLKVsgj0iaC1pJLVXjdA2Nyc0cMLI+lERHAMGB7Q+lqPXzUnoashSDYOzdMrblT9mUWUgkLudROoA6m3bayVNf5fXmlhhYfSiQo2yc8SzKotmCjzJAF/XnmXiVVdTMAPA+fsrr9WB0Mzm8dSK56FdNnwIJNX4WD/DF8ek5xfoxkj/MQt/VuftrM9Fq9gLJOkdFHkP+eJzlOsnGdZPWIfAkWrVpN7UNTaVpw9Kt0o1KDQx/DIIEH5JERRU1p0Vqeq7Ew3V+n2RKautHJ4rksUjB3UkiTtfSb5TUrXV+aL9mPqaIOYLct4ocPHEkkcbR6QGDy94KpFkaB40dBDA+YrdoaNBOURiXtRr1Wzem5XUylWIS9N0SOnjjmoXVi/Lx2q9vrH2jMTi+RyNPPIjqolQqL3O8KIAw0Xs0Yay7AAsAoLFsr4vgZTxAb3wisWl7MGZw4RmiI0pQEgHZG46C9LZuuCivA23LLNfmHHCJNVFjagKCoJLSJGOp6BpFs+vKAw4qB1IaPUWQ7gspVypoqa6rscTg5W/bk8Q8ciOJFSM6n9JopCAJB0AhvTZAoV4nNmDhlRdKIqqP0VUKBZvoBQ3OKmnkdxUa89mdxHIFZ4XDsvZMXr0izM+t7cnV3jYa7sHw3uk+54rG4jfvGKKIE2hqMKN3W2GoL+jQF9DsRtZ5kkCgs5pVBLE7AKBZJ9QAJx2yVJoyOQ8fJw8xh0tTSgHTKZEXtY1CD42mJ10SaHpHrjsfPONXhoi/DPJIWprRwdPZod0WNGBLl119npGno+zNne5VXmeaYKjShGRJJU4Xu8SKMWgoO10iMu1HqB55qdhxKI1SiRY9SBkBaQgTpqUBxIe0Wpk31Duj6t3o1L6fN147rHlu+782bNar5z56v9V8Fi+6B/fEkfZgrGRq0pKzonbaA3dsSFkqQBBYBo3Ry3lnMppQTJEIhUdDvhizQo73qGwVmZfO1N1W6XAz8U8cLd1g6h2YlF3HClShCp198U+oCq6bbZRwXB8YJYZJCLHdYgx0Y+3Vu8oU2dGoDQRTVdi89CPZmZ0GRnP8PwPGIIo1ZFRYAh9FqmWGgwsX6YUeI079dg0q8V2kBOjRRMwtTRbWQoNAnTaKGHpBSSB0zpfsRRrYYYYyTjeZfLS/Tb8RycjmXy0v02/EcnMLybVg77l3yMX7NP6YxjF+XfIxfs0/pjGMwkBhhhgAYYYYAZ/OYu6r/qHf6LCifq2PsvMxYVBsKAfUBnQSxBlKnoQQfYRWYk3DvGCXW1UWXFVQFliLtdhZ8B55Ek3g5zTeDzWGczDFxAgZYWCuX7pkLgkhN9QdFJJJQm1DEEMbsYxx3Dyk78RWqUlQGRTaziSONT2Zq4FkvVe4XqLuNpDjRvYVmXwjyoeIeZ07Id5CN9CjWXvboF0bHybFuFhfQNLaO98Y1vql0xSa20Sp3SzmImhdXvsMVCo3cMwIeHmkVGEp0r73ZdLBL0opkG8ewN2LHq9nuKOeLRrlW20xhNtBPvarFJqB7cA3daSdvDCgo3MS4jlgeZZCzUFUaBVEpL2iljV7MAaFdN7G2L8Ms/vY65E7QE94FQNAcE21FQ2jULogGibrEIeWvJAgjlVHt9bnWzV2kkka0OzPpTK5IAB0g0QRjoEhqDkDqzE8QTbOy9wUpeJ0O2qv0wf/AByOH9zhAUPMzldIGzKNInaRloP0aNuz9g+rPfZcS1MJRu7bd0Kg1DQPk7ZQBJY2JtaYAbq8LzJ45x27yBGEpXV2LqSJ49HZiEF9o2b0v9jUuTR0jFyumv8AL+BxeSurIe2ckKVAp9R7rgKNL3p76kjrcanUMyJ2kscvHXWYnVJIl4h424V5W+Lk7qL3h3td93zNZ03uA5EYk7ctGweKNVKmQk6DIHkbWBRe1sde7vnXOdj5eX/rNUfTS1NNNtxb+Mfzydlt05c/d/Y43k3CheFjmM+iVXWaR+IQGMs3DyQAKVMaFCH2ZGIJHU2M8ycqEsir76C6ZZ0ZSoXtGldpXRe/ZXTOF8fR9eUDmnDS8ETI8scBMYFSiREXstaorBdNKpIYMGIKiydK0PBwiGIuHV0klEaghyxglEYWip9L3rGQAAb6HNunCMIqMUqJnJyk2xZeBjkgKR8QY9Q4dFLjYf8ATRsqorSVqYkP3aN7bgXjHHcCsW78SQ0rBNzvIzywKi6TICyjSwIWjpmfceNMfB8NPAsbdshIUsg7Tw4PUqlmjon3vFq6Xd0Rq3Z5hzDhncSPJIugK+oBgjBJoXCFipBIleHugg21edd1VHJ3ZrcE66AqsjaKQ6DYDKACtamKkeRJI8cvznORPDFII+HUlJdBDEjYdnxJCgaQaUwFe8Se8d/Po86p2jm1QYYYYxHG8y+Wl+m34jk5HMvlpfpt+I5OYXk2rB33Lh8TF+zT+mMZ0HyP2ZkzLfCQg9COHB9mqPKPeMfza/YM46Wg9RXZylKjd0HyP2YaD5H7MxU4GLcsigAEnYdALJxKXS2ns4VRTZLMqaq8KU3V+sYamitP8pApI6fQfI/ZhoPkfszl0oWDHAa8SuknxBNCvVtkrOg9Lh4yPNK/kwH885qMH/6/Q7On0HyP2Z5eKwQQdwR08xXiM5syxXXvb7DGT6rF0PtOS8sHdBh07rqYqtKNQ8QfHp5b749ka4kgsu4r3GK8KRGWUBH7QEBFAbaqUKFUd3oAN3c9WvMyX3KJHIBvalXU6E3IaW2IK0W+OdSetaDsQDnSpy+FhYjjI8wFI+0ZJ5TD8zH91fyzk1Y5K0cvw3ueVIp49cjCbVqJqxqj0HTtV1v7cif3ORmSOQak0Cgq7LWpm6edu3t28s6PiOAhWgIIiWsC1UDYWSTRzOm4ILPEncAZWJCpp1U6GjTdN6vyJxLSk1uOex9mOvI4wBpkcUVugp1BWiIW9PnAhsb9fqZ4rlCSyLLqO1dNBvTrqmILL8o16SL2vpnYA0K6D7BmfzXhl0NKAAw3sfpbgU3nkuI3Do57gOQpFC8Ns6Pd6jvRQLVj1LlL+5wMHuaS3L6jUW6yCISLWjSLMKNYF2WPjl/OeZmERkdmNb6S0jFUUdm7WSPWgH14lw3uoBjLPoD1EyxhqOmSCFyTe+hWle2C7KhNbHOSlbpZJ2yrd2ONyaMGyzfpjbTfxjSlgKW9VytRG4rb0m1W8P7gi2gtI8WnUwKdkHDMsa3o7Ps17sQFUfSYnvGx64bnvZRtxD8MxIWMg6wFQSM6jvaTtUZPaVuHjAHeNaPBc/eXt2aOlQK8aqdUrxtw6SC0GxYsXUFWIJUqD3bO/S9PFr7+fbwXHdD7vJr8Dw6QRJEhOlBQs6m6k7nzsnJlnsV4ZycPuwNjVGGDzGNTHIrIqiLhzQkKqHbVK5rb0WF93dj3Qc54iFpBFErhYNYJDnTJcxtqItNEDbCjqZRfeAO1bUuBO2zV4nlkUiLG8SMiigpUFQAumgPAVtXlhJyuJmDGJCQSQdIsMzFmPtLMze1ifE5nSe6YdvJAsRZkKKO9QOuRU71r3aLg+NqCR4A7eXwyeUKy8riZSjRIVNWCoruoEXb1KAvsFYhNyCEStLoBLJoqhp0d2wAB/kTrfoiqzZyniGHTxxpcktiEXARrRWNQV6EAWKDAUfZI4/8AM+eX4YZ0JDDDDARxvMvlpfpt+I5ORzL5aX6bfiOTmF5NqwdlJ/hYf9P+KPIyZP8ACw/6f8UeRl+k/F/Jn1MlvD+lmJw69mtaX7Ms4RiL7oNUQu4Fg1sM2oev/PLGeA9E/TevZ2jf73kesVpBBWqMCOVS3t6Eqd666WIoj2evL8v5vIWkEZA0ppe+rEkkCv1QNJvz6dOtGeXLhkzSTK3jobed/nWV9oRY8T6iP4ZZ2lmh69/y+3I3Bs9On8etfZjXuNe4LwwBtbU+asyn+ByoKyKWikZGJJBPeDEk1qVvS69euMM1ZXwnDmTo4AUgaiLN1ZCjYbXVm/EZenGU3SHFvsXi5nOZ40kkXtA4AVUIRoiPjGAIskD/ADUukdfHR4tv+sh+jJ/NMZ4eFIxtux6sQNR38T5eQG2IcRIBxUJJAGmTcmvFM2R0JaWlLc7t38Y4R0c90lwb3E8Msgphe9j1HzHrzH5zyt5IWhjOmQlCtMY0lVJEdlJQfFuVUjUvn5WBriYv8mLH6zWF+rxb6tvXlkfB0QzOWI3HRVGxGyj1E9SeuRDTlLh4KuuTlOQBEWSOZ5DKkqqyLK76BLMkaDtGpmAZxZPr02Bm8vMOEhtu1jU6ihJe210SV1MbB2Jr1HyzxLyeHtHcK1swcks1ahJHJai6FvDGT56fbasPuZgUuQrW96u+xu45EPj+rLIPPe+oGadPRUEkkTKSbs0ZucpbgyoNG7DULW63O+3UfaM9JIGAINgiwbsEEXY9ozM/+MQapGCEGQaWo9QWUn7Si355polAAdAK3JJ29Z3PtOd0c2e9R8z9uRhhjEF+vDDDACmeSthlBOTI1k55zokQwwwwwEGGGGAHG8y+Wl+m34jk5HMvlpfpt+I5OYXk2rB2Un+Fh/0/4o8jJk/wsP8Ap/xR5GX6T8X8mfUyeu00qW6noo82PQfWax2NBHGBuQq+AsmhuQB1JxDiUfSrR1a2aNdSKsWQNgT9uaMc1oHoiwGrx6XW3jnH1TblRUFwYDOJHeTchiNN7d0KK29pb7c86TZFn/evb9ueeDI0AiqNmgbCgm9N+q6+rPWqyDWwvf8A39mee3yQ222SUPmK29uTINvZvh2o8/4HAyD/ANf+sXJPJ5CsxUdGbYf5RRLMR5gfxrNAKAAo6KKHs/PMuPWXVUA1gkrfSgO8CR+jRr6xWazdc9T0cUk2VJUjziukHi4LA2WT+aY1iUslcVBX6r/zTNc8Chk6lnrriss1+zKybwyUimwyp56NZM0le3FctIhsaWcZ7BxLJBw2hY7hinanzwMp88NoWNE54klAHrxa8jDaFhhhhlEhhhhgAYYYYAcbzL5aX6bfiOTkcy+Wl+m34jk5heTasHZSf4WH/T/ijyMmT/Cw/wCn/FHkZfpPxfyZ9TISSaY3J/VP2kUP4kZ74rjwsLCNrkCgAUxa6AsKRZ2s9PDCOWumezxR88vV0fqPIozSRiRgatNEfrXeonr3g2++5s5benY1R6erHOZ8KZAjqLZLFCrKkbgXW9gGr8/PFOG5cz2x+LW63B1EeJANV6rv2efnz9PJS2oqrPKudI29V/yoZCg2NIJLHSBdWd7N9B0J9gx0coh/Wf7/AP6/llkXBxx0VssBVkk9ep8r9mdI+klfIuA4Lg2QyM2mzQFEmgAfEgdSbycLwz0YQUFSIbsMQ4j/ABUH0X/mmP5m8a1cTB9GT+aY5YCOTeZwOuVvxHllBORjoLJJyMMMZIYYYYAGGGGABhhhgAYYYYAGGGGABhhhgBxvMvlpfpt+I5ORzL5aX6bfiOTmF5NqwdkvExdjDHI1akiod8b6VKksvo7jYki6PkcR5lygKb98yxg9AHkPtPUkAeJOw8SMVc8NIsZPEabjVHHZuxI7IKwU1SkgVdHoKre9PiObcOzBhxBRgCLVWsqSCV7yEdVU2NxWxzIm1gVCje51hd8XKK6/GHbyvfbJ/wDjb/8A9Uv7w/n6x9uV8SeFYsRxFFnD7x6gPjhIwox9626a9VDYUM8yHgwDcupQiLp0uSSjISTqWjqEUK+ApT9T3S7YUQOTvZA4yYBbLHW36PVQPE7E7eHtGXHk96P+tlJcFkHaNbAVZG/hqX7cpCcPcR98AVqL9xiSzPI/cJj7vemfcEWALustSbhFkV1krTddw1RjjQgDs9r7JWsUb1eBIzXD3ZLKDyltej33Lq8tb+V1q6aq3q7reqz2eQSCh77ls7D4w7n7cufjOGJNzEoSWKaX062BDNejVuGba63JrFkTgwtdsSabvFWLWxjtr0bMBCgBHhedbX8ZNM9/AEm//Vy7bH4w7HyO+eJeSsqs54yXSvU62Nb1VCzd+GTCOEVy3ak3IJKYOwDDtK6p0uVj9Q8stj4nhlgMInNGzek2DqB2HZ6diBtVYWgplMfJmYAji5fE+m46Gjd9CD4GjnvhuVaJNbzM+m17zXpJIsbnbw/hhNNwppmlLtYY2ppmEkT2w0V/2YxQAFD68Sij4ZdVTNuwfdS9EBxVOhBFSN1B8D1Axpr2/qS0zehnV1DKwZT0I6Z7zL4PmHDxIEWTui67rCh4DZBftO/mTl/w3D84Puv/AG513Ls57X0O4Yl8Nw/OD7r/ANuHw3D84Puv/bj3R7Da+h3DEvhuH5wfdf8Atw+G4fnB91/7cN0ew2vodwxL4bh+cH3X/tw+G4fnB91/7cN0ew2vodwxL4bh+cH3X/tw+G4fnB91/wC3DdHsNr6HcMS+G4fnB91/7cPhuH5wfdf+3DdHsNr6HcMS+G4fnB91/wC3D4bh+cH3X/tw3R7Da+h3DEvhuH5wfdf+3I+G4fnB91/7cN0ew2vo5vmXy0v02/EcnKeP4tTLIQ2xdiNj01H1ZGYm+TWlwf/Z">
            <a:extLst>
              <a:ext uri="{FF2B5EF4-FFF2-40B4-BE49-F238E27FC236}">
                <a16:creationId xmlns:a16="http://schemas.microsoft.com/office/drawing/2014/main" id="{6001E5AB-EDAA-455A-9CD7-FB2624BAB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4346" name="Slika 10" descr="images.jpg">
            <a:extLst>
              <a:ext uri="{FF2B5EF4-FFF2-40B4-BE49-F238E27FC236}">
                <a16:creationId xmlns:a16="http://schemas.microsoft.com/office/drawing/2014/main" id="{2A8ED6CC-E705-41A7-A679-B737539DA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3463"/>
            <a:ext cx="51752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E4C9F553-90F4-44C7-AAD2-50098B1B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E90C038C-D1C4-4480-89B5-A2EE8E31AD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Costa del Sol (Malaga)</a:t>
            </a:r>
          </a:p>
        </p:txBody>
      </p:sp>
      <p:pic>
        <p:nvPicPr>
          <p:cNvPr id="15364" name="Ograda vsebine 5" descr="rl57.jpg">
            <a:extLst>
              <a:ext uri="{FF2B5EF4-FFF2-40B4-BE49-F238E27FC236}">
                <a16:creationId xmlns:a16="http://schemas.microsoft.com/office/drawing/2014/main" id="{1138A6A7-BF04-4F96-823E-8C96965BD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450" y="3638550"/>
            <a:ext cx="3257550" cy="3219450"/>
          </a:xfrm>
        </p:spPr>
      </p:pic>
      <p:pic>
        <p:nvPicPr>
          <p:cNvPr id="15365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52E461C5-7A30-4AAF-8344-5EBDF531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6" descr="mal6.jpg">
            <a:extLst>
              <a:ext uri="{FF2B5EF4-FFF2-40B4-BE49-F238E27FC236}">
                <a16:creationId xmlns:a16="http://schemas.microsoft.com/office/drawing/2014/main" id="{6BF11A2D-A683-49CC-B232-D43DD2E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4365625"/>
            <a:ext cx="332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7" descr="marbella SKY TV FREESAT TV SKY CARDS MARBELLA SKY HD TV BRITISH UK.jpg">
            <a:extLst>
              <a:ext uri="{FF2B5EF4-FFF2-40B4-BE49-F238E27FC236}">
                <a16:creationId xmlns:a16="http://schemas.microsoft.com/office/drawing/2014/main" id="{4EAACF76-E61A-462C-8B5B-A34B4AEED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30289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C30461F9-B339-48F3-B1CE-57BC30BB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10DFBE67-4612-49B2-9C65-6182027AD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Baleari</a:t>
            </a:r>
          </a:p>
        </p:txBody>
      </p:sp>
      <p:pic>
        <p:nvPicPr>
          <p:cNvPr id="16388" name="Ograda vsebine 5" descr="prenos.jpg">
            <a:extLst>
              <a:ext uri="{FF2B5EF4-FFF2-40B4-BE49-F238E27FC236}">
                <a16:creationId xmlns:a16="http://schemas.microsoft.com/office/drawing/2014/main" id="{F34DF25C-B4B6-416E-B8B0-AD5CA2A83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0650" y="4005263"/>
            <a:ext cx="3943350" cy="2852737"/>
          </a:xfrm>
        </p:spPr>
      </p:pic>
      <p:pic>
        <p:nvPicPr>
          <p:cNvPr id="16389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08655A2C-0914-479C-91CB-C64164CBC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7" descr="baleari02.jpg">
            <a:extLst>
              <a:ext uri="{FF2B5EF4-FFF2-40B4-BE49-F238E27FC236}">
                <a16:creationId xmlns:a16="http://schemas.microsoft.com/office/drawing/2014/main" id="{A8D06080-DB6B-4146-BF65-BB235B2E8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213"/>
            <a:ext cx="52197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C7CB04C-E5EE-4603-91F5-417D774E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39BDCD0C-F6F6-4A42-B69D-A20E31E16A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Kanarski otoki</a:t>
            </a:r>
          </a:p>
        </p:txBody>
      </p:sp>
      <p:pic>
        <p:nvPicPr>
          <p:cNvPr id="17412" name="Ograda vsebine 5" descr="images (1).jpg">
            <a:extLst>
              <a:ext uri="{FF2B5EF4-FFF2-40B4-BE49-F238E27FC236}">
                <a16:creationId xmlns:a16="http://schemas.microsoft.com/office/drawing/2014/main" id="{2182791F-B057-4AE1-847C-50F0C8BD6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3860800"/>
            <a:ext cx="4560887" cy="2997200"/>
          </a:xfrm>
        </p:spPr>
      </p:pic>
      <p:pic>
        <p:nvPicPr>
          <p:cNvPr id="17413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9086F98E-3500-40F3-8CC4-2932E64A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lika 6" descr="Canary Islands.jpg">
            <a:extLst>
              <a:ext uri="{FF2B5EF4-FFF2-40B4-BE49-F238E27FC236}">
                <a16:creationId xmlns:a16="http://schemas.microsoft.com/office/drawing/2014/main" id="{C4845017-ADCE-43F7-B6C2-50D7D498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850"/>
            <a:ext cx="46069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Slika 7" descr="3096-tenerife (7).jpg">
            <a:extLst>
              <a:ext uri="{FF2B5EF4-FFF2-40B4-BE49-F238E27FC236}">
                <a16:creationId xmlns:a16="http://schemas.microsoft.com/office/drawing/2014/main" id="{3BDB3576-F24D-4281-8788-A5069860C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5560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Slika 8" descr="TENERIFI.jpg">
            <a:extLst>
              <a:ext uri="{FF2B5EF4-FFF2-40B4-BE49-F238E27FC236}">
                <a16:creationId xmlns:a16="http://schemas.microsoft.com/office/drawing/2014/main" id="{6154AEC2-10AD-4444-8706-78C468638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25542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1D30339E-15F7-40B8-8ED9-D69F5D5B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0561405C-A87B-4D72-BDD6-1294CEA127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57 miljonov turistov</a:t>
            </a:r>
          </a:p>
          <a:p>
            <a:r>
              <a:rPr lang="sl-SI" altLang="sl-SI"/>
              <a:t>Tudi domači turisti (ugodna klima na vzhodu)</a:t>
            </a:r>
          </a:p>
        </p:txBody>
      </p:sp>
      <p:pic>
        <p:nvPicPr>
          <p:cNvPr id="18436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E58EC6DF-EEF5-4650-AC50-BC75D5ED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5" descr="naslovnica2.jpg">
            <a:extLst>
              <a:ext uri="{FF2B5EF4-FFF2-40B4-BE49-F238E27FC236}">
                <a16:creationId xmlns:a16="http://schemas.microsoft.com/office/drawing/2014/main" id="{648D5094-DF72-4C41-8553-6EF54D002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8738"/>
            <a:ext cx="32766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6" descr="mal6.jpg">
            <a:extLst>
              <a:ext uri="{FF2B5EF4-FFF2-40B4-BE49-F238E27FC236}">
                <a16:creationId xmlns:a16="http://schemas.microsoft.com/office/drawing/2014/main" id="{776A30D1-2813-48B3-9A1E-196CA62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6529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Slika 7" descr="64625341_highres_00000401792757_show.jpg">
            <a:extLst>
              <a:ext uri="{FF2B5EF4-FFF2-40B4-BE49-F238E27FC236}">
                <a16:creationId xmlns:a16="http://schemas.microsoft.com/office/drawing/2014/main" id="{477CFDB9-3F37-4A8B-BE4A-790E35F11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C9074070-34F4-442C-A49D-6910BCBA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62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slov 1">
            <a:extLst>
              <a:ext uri="{FF2B5EF4-FFF2-40B4-BE49-F238E27FC236}">
                <a16:creationId xmlns:a16="http://schemas.microsoft.com/office/drawing/2014/main" id="{C8463621-D946-416D-8538-4C5C982A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Prostorski učinki turizma</a:t>
            </a:r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B8803F5D-30B4-40CD-9B03-0C183480A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Betonske džungle ob obalah</a:t>
            </a:r>
          </a:p>
          <a:p>
            <a:r>
              <a:rPr lang="sl-SI" altLang="sl-SI"/>
              <a:t>Opušča se tradicionalno kmetijstvo na terasah</a:t>
            </a:r>
          </a:p>
          <a:p>
            <a:r>
              <a:rPr lang="sl-SI" altLang="sl-SI"/>
              <a:t>Praznjenje podeželja v zaledju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9461" name="Ograda vsebine 5" descr="5D024101_Marbella.jpg">
            <a:extLst>
              <a:ext uri="{FF2B5EF4-FFF2-40B4-BE49-F238E27FC236}">
                <a16:creationId xmlns:a16="http://schemas.microsoft.com/office/drawing/2014/main" id="{B76840D9-DF3F-4BC7-9F67-1B4D93AE2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3933825"/>
            <a:ext cx="5148262" cy="29241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4BEB20C9-9375-4D1C-AA14-D94F5779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830A2B-E51D-437D-9F5E-EC4951DF4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Močnejša industrializacija in modernizacija v 60. letih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Razvoj temelji na reformah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Pred tem je Španija gospodarsko zaostala (slabo kmetijstvo, socialni problemi)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6993B07E-61D3-4599-9D03-0A1FB59D85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485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F92A480A-426B-4FA2-B791-8CC6146C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grada vsebine 3" descr="Bandera_de_España_(M._Aire,_Madrid)_01.jpg">
            <a:extLst>
              <a:ext uri="{FF2B5EF4-FFF2-40B4-BE49-F238E27FC236}">
                <a16:creationId xmlns:a16="http://schemas.microsoft.com/office/drawing/2014/main" id="{EF35D813-23EE-44C5-B47B-DC030613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3825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BBB5FEA-8C84-4C38-B89C-8FD21E1A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http://www.youtube.com/watch?v=Ue4p3CoNjv0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F2DB5AFC-B9B5-4BEF-BACE-424489A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551EF6-0E1F-4CEE-A86D-59474EE16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1986 postane članica EU (dotok tujega kapitala, večja odprtost)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Imela je najhitrejšo gospodarsko rast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Gospodarsko zelo različno razvite regije (Katalonija, Baleari, Madrid, Baskija – </a:t>
            </a:r>
            <a:r>
              <a:rPr lang="sl-SI" dirty="0" err="1"/>
              <a:t>Kastilija</a:t>
            </a:r>
            <a:r>
              <a:rPr lang="sl-SI" dirty="0"/>
              <a:t>, Andaluzija)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55596192-CDEC-431F-87D5-AF26BFDAB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1509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ED9F8EBA-5010-4BBB-8D94-D63E0D79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2FEF7BA2-FEC5-4888-9ACE-7F89FD93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Vzroki za krizo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F6CE4356-5FD6-4063-B59E-13C55C8AE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Prevelika usmerjenost v gradbeništvo</a:t>
            </a:r>
          </a:p>
          <a:p>
            <a:r>
              <a:rPr lang="sl-SI" altLang="sl-SI"/>
              <a:t>Poceni posojila</a:t>
            </a:r>
          </a:p>
          <a:p>
            <a:r>
              <a:rPr lang="sl-SI" altLang="sl-SI"/>
              <a:t>Evropske banke vlagajo milijarde evrov</a:t>
            </a:r>
          </a:p>
          <a:p>
            <a:r>
              <a:rPr lang="sl-SI" altLang="sl-SI"/>
              <a:t>Številne migracije v Španijo zaradi višjih plač (5 milijonov priseljencev)</a:t>
            </a:r>
          </a:p>
        </p:txBody>
      </p:sp>
      <p:sp>
        <p:nvSpPr>
          <p:cNvPr id="22532" name="Ograda vsebine 3">
            <a:extLst>
              <a:ext uri="{FF2B5EF4-FFF2-40B4-BE49-F238E27FC236}">
                <a16:creationId xmlns:a16="http://schemas.microsoft.com/office/drawing/2014/main" id="{6A731C45-E23E-412E-96DB-3BF38FD985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2533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25F1CF38-3F33-47F9-87F1-E69C9E0B8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254D4CF6-E67D-426F-BFED-DC19D4911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Naslov 1">
            <a:extLst>
              <a:ext uri="{FF2B5EF4-FFF2-40B4-BE49-F238E27FC236}">
                <a16:creationId xmlns:a16="http://schemas.microsoft.com/office/drawing/2014/main" id="{B5F7D145-2DD2-4628-B1A9-56D3A8FF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Kriza 2008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B461460-F2E3-4E40-806D-8D6FD7A18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‘’Nepremičninski balon’’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Umakne se tuj kapital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Zadolženost gospodinjstev in podjetij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Ostanejo jim hipoteke, ki jih ne morejo odplačati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Javni dolg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‘’beg možganov’’ v Nemčijo, zaradi brezposelnosti (mlajši od 35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Brezposelnost (6 milijonov)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3557" name="Ograda vsebine 5" descr="Spain-flag-debt-crisis-460x250.jpg">
            <a:extLst>
              <a:ext uri="{FF2B5EF4-FFF2-40B4-BE49-F238E27FC236}">
                <a16:creationId xmlns:a16="http://schemas.microsoft.com/office/drawing/2014/main" id="{7D63A3FE-640B-4935-81D2-FF77CEC71F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644900"/>
            <a:ext cx="4500562" cy="32131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952A6F53-E396-42FB-B2DA-D00202EB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D8B4F690-DF54-45F7-A43B-BAAD3FB67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http://sl.</a:t>
            </a:r>
            <a:r>
              <a:rPr lang="sl-SI" dirty="0" err="1">
                <a:hlinkClick r:id="rId2"/>
              </a:rPr>
              <a:t>wikipedia</a:t>
            </a:r>
            <a:r>
              <a:rPr lang="sl-SI" dirty="0">
                <a:hlinkClick r:id="rId2"/>
              </a:rPr>
              <a:t>.org/</a:t>
            </a:r>
            <a:r>
              <a:rPr lang="sl-SI" dirty="0" err="1">
                <a:hlinkClick r:id="rId2"/>
              </a:rPr>
              <a:t>wiki</a:t>
            </a:r>
            <a:r>
              <a:rPr lang="sl-SI" dirty="0">
                <a:hlinkClick r:id="rId2"/>
              </a:rPr>
              <a:t>/%C5%A0panija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Geografija za 2. in 3. letnik gimnazij, Jurij Senegačnik, Igor Lipovšek, Mirko Pak; DZS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http://www.dnevnik.si/poslovni/novice/1042529185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https://www.google.si/search?hl=sl&amp;site=imghp&amp;tbm=isch&amp;source=hp&amp;biw=1024&amp;bih=610&amp;q=%C5%A1panija&amp;oq=%C5%A1panija&amp;gs_l=img.3..0l10.5423.6163.0.6348.7.6.0.1.1.0.104.455.5j1.6.0...0.0...1ac.1.9.img.irdQf_eUkWQ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597064CD-08AC-4BDC-9C65-CED0090B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3" name="Ograda vsebine 3" descr="64625341_highres_00000401792757_show.jpg">
            <a:extLst>
              <a:ext uri="{FF2B5EF4-FFF2-40B4-BE49-F238E27FC236}">
                <a16:creationId xmlns:a16="http://schemas.microsoft.com/office/drawing/2014/main" id="{11CAA9B1-E174-4E2F-9950-25A82B71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25604" name="Slika 7" descr="flamenko.jpg">
            <a:extLst>
              <a:ext uri="{FF2B5EF4-FFF2-40B4-BE49-F238E27FC236}">
                <a16:creationId xmlns:a16="http://schemas.microsoft.com/office/drawing/2014/main" id="{06368407-EB57-4A56-8A21-AE74A36E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Slika 8" descr="f1e43f92587e69576465698c38550e72.jpg">
            <a:extLst>
              <a:ext uri="{FF2B5EF4-FFF2-40B4-BE49-F238E27FC236}">
                <a16:creationId xmlns:a16="http://schemas.microsoft.com/office/drawing/2014/main" id="{D87BC711-64C8-4B5E-8B2C-6A687FF62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71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Slika 9" descr="images (2).jpg">
            <a:extLst>
              <a:ext uri="{FF2B5EF4-FFF2-40B4-BE49-F238E27FC236}">
                <a16:creationId xmlns:a16="http://schemas.microsoft.com/office/drawing/2014/main" id="{E7F600BD-92D4-4B47-B668-AC28165A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49323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PoljeZBesedilom 10">
            <a:extLst>
              <a:ext uri="{FF2B5EF4-FFF2-40B4-BE49-F238E27FC236}">
                <a16:creationId xmlns:a16="http://schemas.microsoft.com/office/drawing/2014/main" id="{0CA46C67-7A1A-4BEA-B323-8AC1D2EB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8000" b="1">
                <a:solidFill>
                  <a:srgbClr val="FFFF00"/>
                </a:solidFill>
              </a:rPr>
              <a:t>Hvala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0A8246C-7D1D-4C55-97BD-E3459D03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Osnovni podatki</a:t>
            </a:r>
          </a:p>
        </p:txBody>
      </p:sp>
      <p:pic>
        <p:nvPicPr>
          <p:cNvPr id="4099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17D5D3FA-DB34-46C6-AC1C-0D6AD19A3C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0"/>
            <a:ext cx="3810000" cy="3810000"/>
          </a:xfrm>
        </p:spPr>
      </p:pic>
      <p:sp>
        <p:nvSpPr>
          <p:cNvPr id="6" name="Ograda vsebine 5">
            <a:extLst>
              <a:ext uri="{FF2B5EF4-FFF2-40B4-BE49-F238E27FC236}">
                <a16:creationId xmlns:a16="http://schemas.microsoft.com/office/drawing/2014/main" id="{43B97676-448F-4986-949D-B28654AA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484313"/>
            <a:ext cx="4038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15. stoletje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Parlamentarna demokracija in ustavna monarhija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Kralj Juan Carlos 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Ministrski predsednik José </a:t>
            </a:r>
            <a:r>
              <a:rPr lang="sl-SI" dirty="0" err="1"/>
              <a:t>Rodrígez</a:t>
            </a:r>
            <a:r>
              <a:rPr lang="sl-SI" dirty="0"/>
              <a:t> </a:t>
            </a:r>
            <a:r>
              <a:rPr lang="sl-SI" dirty="0" err="1"/>
              <a:t>Zapatero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504 000 </a:t>
            </a:r>
            <a:r>
              <a:rPr lang="sl-SI" dirty="0"/>
              <a:t>km² 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46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miljonov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prebivalcev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FF9260EE-1A48-46B3-91A7-DFEE5F7D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C76D157B-0ACB-4272-BDAC-1D7DC2F4D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Madrid (3 200 000 prebivalcev) ob reki Marizanares</a:t>
            </a:r>
          </a:p>
          <a:p>
            <a:r>
              <a:rPr lang="sl-SI" altLang="sl-SI"/>
              <a:t>Kanarski otoki, Baleari</a:t>
            </a:r>
          </a:p>
          <a:p>
            <a:endParaRPr lang="sl-SI" altLang="sl-SI"/>
          </a:p>
        </p:txBody>
      </p:sp>
      <p:pic>
        <p:nvPicPr>
          <p:cNvPr id="5124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094E527B-0F0A-42D8-A70A-AF4571C51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3810000" cy="3810000"/>
          </a:xfrm>
        </p:spPr>
      </p:pic>
      <p:pic>
        <p:nvPicPr>
          <p:cNvPr id="5125" name="Slika 5" descr="carte1.gif">
            <a:extLst>
              <a:ext uri="{FF2B5EF4-FFF2-40B4-BE49-F238E27FC236}">
                <a16:creationId xmlns:a16="http://schemas.microsoft.com/office/drawing/2014/main" id="{B8C9033A-8E38-4C6F-948C-1AD7E9C75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409950"/>
            <a:ext cx="39909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31F51B9-02F8-493E-BFBD-7B5D5DBD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7" name="Ograda vsebine 4" descr="mapa.gif">
            <a:extLst>
              <a:ext uri="{FF2B5EF4-FFF2-40B4-BE49-F238E27FC236}">
                <a16:creationId xmlns:a16="http://schemas.microsoft.com/office/drawing/2014/main" id="{90BF418B-5508-4E7F-BF8E-675D2F5C8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5788"/>
          </a:xfrm>
        </p:spPr>
      </p:pic>
      <p:sp>
        <p:nvSpPr>
          <p:cNvPr id="6148" name="Ograda vsebine 3">
            <a:extLst>
              <a:ext uri="{FF2B5EF4-FFF2-40B4-BE49-F238E27FC236}">
                <a16:creationId xmlns:a16="http://schemas.microsoft.com/office/drawing/2014/main" id="{8E381623-E5D6-485F-91BA-886E887F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8C959828-58F0-490A-8F92-8EBFBEA4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Delitev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0ADAA2D3-29ED-4804-A578-E169B1F4A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17 avtonomnih enot</a:t>
            </a:r>
          </a:p>
          <a:p>
            <a:r>
              <a:rPr lang="sl-SI" altLang="sl-SI"/>
              <a:t>50 provinc = upravne enote (od konca Francove diktature 1975  ima država upravno-politično ureditev)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7172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BA4D821C-6432-4010-B582-11787F757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3810000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316A9AEB-7A1F-43A4-BF07-E1638730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5" name="Ograda vsebine 4" descr="mapa.gif">
            <a:extLst>
              <a:ext uri="{FF2B5EF4-FFF2-40B4-BE49-F238E27FC236}">
                <a16:creationId xmlns:a16="http://schemas.microsoft.com/office/drawing/2014/main" id="{B4E67C1E-104E-4579-B97C-33CF3E2A6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5788"/>
          </a:xfrm>
        </p:spPr>
      </p:pic>
      <p:sp>
        <p:nvSpPr>
          <p:cNvPr id="8196" name="Ograda vsebine 3">
            <a:extLst>
              <a:ext uri="{FF2B5EF4-FFF2-40B4-BE49-F238E27FC236}">
                <a16:creationId xmlns:a16="http://schemas.microsoft.com/office/drawing/2014/main" id="{E7EB863E-205E-4583-BE06-50FDFE8F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3333A5D-9B5E-4CFC-9185-3297E804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Jezikovne manjšine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B37113D-3762-4F76-867A-7A5BE410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200" b="1" u="sng" dirty="0">
                <a:solidFill>
                  <a:srgbClr val="FF0000"/>
                </a:solidFill>
              </a:rPr>
              <a:t>1. Baski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Zelo razvita Baskija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Bilbao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Avtonomna enota (baskovščina in španščina)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Pod diktaturo Franca so bili zelo zatirani – ETA (baskovska teroristična organizacija)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Po diktaturi dobijo parlament, vlado, predsednika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/>
              <a:t>Imajo svojo policijo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dirty="0" err="1"/>
              <a:t>Biskaja</a:t>
            </a:r>
            <a:r>
              <a:rPr lang="sl-SI" dirty="0"/>
              <a:t>, </a:t>
            </a:r>
            <a:r>
              <a:rPr lang="sl-SI" dirty="0" err="1"/>
              <a:t>Araba</a:t>
            </a:r>
            <a:r>
              <a:rPr lang="sl-SI" dirty="0"/>
              <a:t>, </a:t>
            </a:r>
            <a:r>
              <a:rPr lang="sl-SI" dirty="0" err="1"/>
              <a:t>Gipuzkoa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defRPr/>
            </a:pPr>
            <a:endParaRPr lang="sl-SI" dirty="0"/>
          </a:p>
          <a:p>
            <a:pPr marL="514350" indent="-51435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0" name="Ograda vsebine 3" descr="12604285-bandera-de-espana-en-forma-de-corazon-sobre-fondo-blanco.jpg">
            <a:extLst>
              <a:ext uri="{FF2B5EF4-FFF2-40B4-BE49-F238E27FC236}">
                <a16:creationId xmlns:a16="http://schemas.microsoft.com/office/drawing/2014/main" id="{E343E5AA-6CAF-457A-907F-64E3D2D63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3810000" cy="3810000"/>
          </a:xfrm>
        </p:spPr>
      </p:pic>
      <p:pic>
        <p:nvPicPr>
          <p:cNvPr id="9221" name="Picture 2" descr="http://upload.wikimedia.org/wikipedia/commons/thumb/2/2d/Flag_of_the_Basque_Country.svg/220px-Flag_of_the_Basque_Country.svg.png">
            <a:extLst>
              <a:ext uri="{FF2B5EF4-FFF2-40B4-BE49-F238E27FC236}">
                <a16:creationId xmlns:a16="http://schemas.microsoft.com/office/drawing/2014/main" id="{40C4B625-BBD8-4B98-B29D-365436B3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410075"/>
            <a:ext cx="32480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503E2D1-F642-4BE7-88C3-ADC6F79E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3" name="Ograda vsebine 4" descr="mapa.gif">
            <a:extLst>
              <a:ext uri="{FF2B5EF4-FFF2-40B4-BE49-F238E27FC236}">
                <a16:creationId xmlns:a16="http://schemas.microsoft.com/office/drawing/2014/main" id="{95568E27-956C-4E8E-A242-81C356822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5788"/>
          </a:xfrm>
        </p:spPr>
      </p:pic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24B031F5-40CB-4486-AE2C-B6101427A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Officeova tema</vt:lpstr>
      <vt:lpstr>España </vt:lpstr>
      <vt:lpstr>http://www.youtube.com/watch?v=Ue4p3CoNjv0</vt:lpstr>
      <vt:lpstr>Osnovni podatki</vt:lpstr>
      <vt:lpstr>PowerPoint Presentation</vt:lpstr>
      <vt:lpstr>PowerPoint Presentation</vt:lpstr>
      <vt:lpstr>Delitev</vt:lpstr>
      <vt:lpstr>PowerPoint Presentation</vt:lpstr>
      <vt:lpstr>Jezikovne manjšine</vt:lpstr>
      <vt:lpstr>PowerPoint Presentation</vt:lpstr>
      <vt:lpstr>PowerPoint Presentation</vt:lpstr>
      <vt:lpstr>PowerPoint Presentation</vt:lpstr>
      <vt:lpstr>PowerPoint Presentation</vt:lpstr>
      <vt:lpstr>Turizem</vt:lpstr>
      <vt:lpstr>PowerPoint Presentation</vt:lpstr>
      <vt:lpstr>PowerPoint Presentation</vt:lpstr>
      <vt:lpstr>PowerPoint Presentation</vt:lpstr>
      <vt:lpstr>PowerPoint Presentation</vt:lpstr>
      <vt:lpstr>Prostorski učinki turizma</vt:lpstr>
      <vt:lpstr>Gospodarstvo</vt:lpstr>
      <vt:lpstr>PowerPoint Presentation</vt:lpstr>
      <vt:lpstr>Vzroki za krizo</vt:lpstr>
      <vt:lpstr>Kriza 2008</vt:lpstr>
      <vt:lpstr>Viri in 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2019-05-31T08:41:08Z</dcterms:created>
  <dcterms:modified xsi:type="dcterms:W3CDTF">2019-05-31T08:41:08Z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