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7DE07C-57B9-41D8-B399-A6ECDD7946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AD72A-F26C-4E60-B171-AA1708D5D1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EFFDD4-736E-4614-B3C5-F7C2E4ACDDE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987BA7-0EDC-4AFF-8E51-8B5F9F9185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CD2E2F-6559-462B-8B10-34EF8BF6D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F4F06-71F7-41EC-8E58-A247ACA8FE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9A225-EC41-4C87-8E55-6FD77D6BA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D30EA6D-EEE8-416C-9A9E-43B6976D895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38F197B-2B61-4A86-B85D-38967323FD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0D1F403-9A06-4269-8452-5054030110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A635E64-5F91-46AF-B716-FB9690706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56D7359A-A508-4F0A-B41F-D3D7C3F219CE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92D194-665D-4948-8D02-17307DC831AB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37B80-D223-4121-A761-7D82105CC8E5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7B06E-3D6E-461B-9802-42975BF95752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ADA62-802F-4DB3-B89F-902F8CA00B66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E5468-DE6D-4482-9251-DECDF5AD86F4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26">
            <a:extLst>
              <a:ext uri="{FF2B5EF4-FFF2-40B4-BE49-F238E27FC236}">
                <a16:creationId xmlns:a16="http://schemas.microsoft.com/office/drawing/2014/main" id="{ED748161-5DF6-4A2A-87A2-577F2F989825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40">
            <a:extLst>
              <a:ext uri="{FF2B5EF4-FFF2-40B4-BE49-F238E27FC236}">
                <a16:creationId xmlns:a16="http://schemas.microsoft.com/office/drawing/2014/main" id="{ADD05139-26A3-453A-9796-CB814091B814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A877D7-BE2D-4957-A116-DB03DF365959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092EB-4748-4428-9E3D-2049AA8B3DBE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54196B-DF8A-4308-B8B4-422B65AEF113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E1E35F-34ED-4B84-8A67-A11A41F72E2D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>
            <a:extLst>
              <a:ext uri="{FF2B5EF4-FFF2-40B4-BE49-F238E27FC236}">
                <a16:creationId xmlns:a16="http://schemas.microsoft.com/office/drawing/2014/main" id="{A99F68DD-95E6-4796-9A48-5EA0D2BF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0F9E-634C-4D2D-827C-26E1FDDC771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8A4E9452-96CE-4EFC-990F-12D9DBA3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id="{4BA26CB1-EBAD-4E8A-869D-E4DFDD4C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19BA11-E04D-4A91-9EBA-DEC86582E1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188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F4C2EDF-3C46-4722-B8D7-789F4252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30BC-506B-4355-B676-8ED2507E6BD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A280AD2-F1CD-4719-98A1-CCCCE620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BAB45FA-4E09-4D8C-9473-18DAE857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70C0E-A3A1-4922-9815-2D9D288F40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006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6AA6AE1-B313-4373-9EA4-C17DFF38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0599-67DC-4E66-A41D-08074800C6F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DC26E23-06D9-4BB1-BF75-A09546DD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A4A0042-48D8-4D61-A02F-2B800DE5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89131-5397-4980-9E3E-9BC56D12DE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514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5B60106-78B3-49F8-A297-F40783BF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45A0-899F-40F1-97F6-5DB960AB77A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B999D30-E360-457F-A5DC-BC4C2B40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2CE6C04-3C87-48BF-9FC5-5DFC30AC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A2345-9BD9-4D73-8194-BD886674E7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578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CE6E57E-8E2F-43D1-BB70-73490AB4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4ED1-4851-4D2F-A782-77FF256196D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9DEF2C7-F82F-480E-9911-8A68F0B3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F55AB1D-9FED-4DBB-A9CF-116D31A7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429E0-010B-479C-B19A-8A195421AD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53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4F4E028-DE40-4550-8308-A6162788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83DE-6AB7-4418-A024-0D42C8792C7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B6C8801-C8AA-4369-A902-0FD63E1D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AF4A735-EC0E-40ED-AB03-F9ED6642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89083-AD24-463A-9696-EFA31DEEA0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308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>
            <a:extLst>
              <a:ext uri="{FF2B5EF4-FFF2-40B4-BE49-F238E27FC236}">
                <a16:creationId xmlns:a16="http://schemas.microsoft.com/office/drawing/2014/main" id="{D46F439C-F7EE-47D5-A704-58D78657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69C0CB-3A68-4BBB-A4F6-C20B8B12C93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BD846442-1909-4A7D-B3D3-E8FD82AF6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E308D8-B55D-429E-B279-E99F2AAA82A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27">
            <a:extLst>
              <a:ext uri="{FF2B5EF4-FFF2-40B4-BE49-F238E27FC236}">
                <a16:creationId xmlns:a16="http://schemas.microsoft.com/office/drawing/2014/main" id="{6D193906-CD30-4B1C-98D4-19C9B0DD2C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994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67031-F533-46D1-A4EE-ED9A834F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36F39-AE5E-49CD-9D28-B7BCA780066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C0564-79BC-4429-968F-BBB26653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F6260-D708-4498-9D6E-25EC20A7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F2568-AF4A-4D94-94EC-01777CD77D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150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F9A4C3CF-995A-44A6-BAF1-6ECE2FCD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0608-33F5-44AC-B660-4742B327E5F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BB6A0-C56B-4600-8AAB-8D7A7E6E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B8DE5C3B-91F8-42D2-814E-DB68E11D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9201F-5F41-42A2-B19A-93BE9EFAF3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1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2404FCC0-A2F4-41BB-8CA6-E233FA66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91A8-AAD7-49CB-8CD0-AABA8D9E38B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EFCA08C-B230-406C-A60F-1249B9FC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07129C4-7B4C-4417-9020-006F909F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92344-DD4D-40B1-A889-FBB158CB0A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696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8F2E11B2-5904-4945-B074-E8F80938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9BB1-E033-4C6D-8773-5AD1FEE8039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1BCB23B-243B-4060-802B-5C8A2B0F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1FB52-4110-4448-95B0-043CCA6A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BBFAC-A9D3-45D5-AD6C-7257C6C3D1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467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CF9C9A6-183A-417A-A30F-1FF6EEAD615C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110BA9-4B8F-465C-9219-6B8E4A37C2A9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784668-4FBF-4852-9088-81F0F1FDBFCC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385809-208A-4DB8-8162-51133DDB01FD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41D123-89E8-4766-B7AC-45E4FE7021A1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93B443A3-E249-4C22-BE58-00FEDE3C1C35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7DF9EA20-3265-4B0F-8B37-34BBBDC9BC10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8B3D97-3097-4FD4-9AF1-249C457AB3A1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37C85D-BA2C-4334-B9FF-64939D8CBE82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E66DF5-3ACD-48E2-B7E4-DA21B3A41E19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C148C8-6AD4-4AF3-BD90-9A10F18FBA97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F75AC1-E08F-44E2-91D5-CDAD3B09B5E2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CA66AF-046A-4934-A9A6-F9C20F190AAC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F09077EF-10CB-4B11-95E6-6F62DA9F9F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5EE93B1F-55FB-456E-A978-D737F5AECF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57BF691-7D08-4524-9C18-17A150063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81E2EE-2F5B-42A6-8593-0D3911C9501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8915F-A23B-4257-8B20-5B5EF1B6C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27EE81C-0780-4D64-A16B-9B105C649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708219F8-6A6C-49CC-87F5-5FDFB6BF2B6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84" r:id="rId5"/>
    <p:sldLayoutId id="2147483685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7A6A60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7A6A60"/>
        </a:buClr>
        <a:buFont typeface="Georgia" panose="02040502050405020303" pitchFamily="18" charset="0"/>
        <a:buChar char="▫"/>
        <a:defRPr sz="2000" kern="1200">
          <a:solidFill>
            <a:srgbClr val="7A6A60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nscina.org/zanimivosti/spanija/se-nekaj/" TargetMode="External"/><Relationship Id="rId7" Type="http://schemas.openxmlformats.org/officeDocument/2006/relationships/hyperlink" Target="http://een.mra.si/upload/Spanija.pdf" TargetMode="External"/><Relationship Id="rId2" Type="http://schemas.openxmlformats.org/officeDocument/2006/relationships/hyperlink" Target="http://www.spanscina.org/zanimivosti/kulinarika/prehrambene-nava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ms.si/uploaded/datoteke/__panija_za_splet__1_.pdf" TargetMode="External"/><Relationship Id="rId5" Type="http://schemas.openxmlformats.org/officeDocument/2006/relationships/hyperlink" Target="http://www.spanscina.org/zanimivosti/prazniki/nesteto/" TargetMode="External"/><Relationship Id="rId4" Type="http://schemas.openxmlformats.org/officeDocument/2006/relationships/hyperlink" Target="http://www.timeforkids.com/destination/spain/day-in-lif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A7408CE-BE28-4E03-B310-65C9AB758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sl-SI" altLang="sl-SI"/>
              <a:t>ŽIVLJENJE LJUDI V ŠPANIJI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0D71AC7-CF00-4615-897E-DEE0B8CB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ZANIMIVOSTI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9E57030-BC77-420C-BE08-A64FA8EB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 sz="2000"/>
              <a:t>tradicionalno pokrivalo baskovskih kmetov (baretka)</a:t>
            </a:r>
          </a:p>
          <a:p>
            <a:r>
              <a:rPr lang="sl-SI" altLang="sl-SI" sz="2000"/>
              <a:t>Španska kraljica Izabela I. Kastiljska je financirala odpravo Krištofa Kolumba (odkritje Amerike)</a:t>
            </a:r>
          </a:p>
          <a:p>
            <a:r>
              <a:rPr lang="sl-SI" altLang="sl-SI" sz="2000"/>
              <a:t>Nesrečni dan - torek 13 »Martes 13: ni te cases, ni te embarques.« (Torek trinajstega se ne poročaj in ne odpotuj!)</a:t>
            </a:r>
          </a:p>
          <a:p>
            <a:r>
              <a:rPr lang="sl-SI" altLang="sl-SI" sz="2000"/>
              <a:t>novoletni običaj ob polnoči pojedo 12 grozdnih jagod (ena jagoda = en mesec sreče)</a:t>
            </a:r>
          </a:p>
          <a:p>
            <a:endParaRPr lang="sl-SI" altLang="sl-SI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58788B26-A1EE-43F0-A5F4-F8ED6B78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4729163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3B01BDEC-02F4-464A-9523-D8E565BA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13363"/>
            <a:ext cx="3124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26BBE48-9699-4B3A-AA12-E9C18BD8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92150"/>
            <a:ext cx="8229600" cy="1066800"/>
          </a:xfrm>
        </p:spPr>
        <p:txBody>
          <a:bodyPr/>
          <a:lstStyle/>
          <a:p>
            <a:r>
              <a:rPr lang="sl-SI" altLang="sl-SI" sz="3600"/>
              <a:t>VIRI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75D6-43EF-42F9-8C51-A38612D55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060575"/>
            <a:ext cx="8713788" cy="45132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9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1600" dirty="0">
                <a:hlinkClick r:id="rId2"/>
              </a:rPr>
              <a:t>http://www.spanscina.org/zanimivosti/kulinarika/prehrambene-navade/</a:t>
            </a:r>
            <a:r>
              <a:rPr lang="sl-SI" sz="1600" dirty="0"/>
              <a:t>     (6.5.15)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1600" dirty="0">
                <a:hlinkClick r:id="rId3"/>
              </a:rPr>
              <a:t>http://www.spanscina.org/zanimivosti/spanija/se-nekaj/</a:t>
            </a:r>
            <a:r>
              <a:rPr lang="sl-SI" sz="1600" dirty="0"/>
              <a:t>    (6.5.15)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1600" dirty="0">
                <a:hlinkClick r:id="rId4"/>
              </a:rPr>
              <a:t>http://www.timeforkids.com/destination/spain/day-in-life</a:t>
            </a:r>
            <a:r>
              <a:rPr lang="sl-SI" sz="1600" dirty="0"/>
              <a:t>  (6.5.15)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1600" dirty="0">
                <a:hlinkClick r:id="rId5"/>
              </a:rPr>
              <a:t>http://www.spanscina.org/zanimivosti/prazniki/nesteto/</a:t>
            </a:r>
            <a:r>
              <a:rPr lang="sl-SI" sz="1600" dirty="0"/>
              <a:t>  (6.5.15)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1600" dirty="0">
                <a:hlinkClick r:id="rId6"/>
              </a:rPr>
              <a:t>http://www.lums.si/uploaded/datoteke/__panija_za_splet__1_.pdf</a:t>
            </a:r>
            <a:r>
              <a:rPr lang="sl-SI" sz="1600" dirty="0"/>
              <a:t>  (6.5.15)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1600" dirty="0">
                <a:hlinkClick r:id="rId7"/>
              </a:rPr>
              <a:t>http://een.mra.si/upload/Spanija.pdf</a:t>
            </a:r>
            <a:r>
              <a:rPr lang="sl-SI" sz="1600" dirty="0"/>
              <a:t>   (6.5.15)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6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6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6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6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6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6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1600" dirty="0"/>
              <a:t>Hvala za vašo pozornost!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sz="19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9D0D148-8915-4281-BA00-4C11A90B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066800"/>
          </a:xfrm>
        </p:spPr>
        <p:txBody>
          <a:bodyPr/>
          <a:lstStyle/>
          <a:p>
            <a:r>
              <a:rPr lang="sl-SI" altLang="sl-SI" sz="3600"/>
              <a:t>KJE ŽIVIJO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D9F6-ED57-48D5-8355-CE6E7C3E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557338"/>
            <a:ext cx="8364538" cy="511175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1800" dirty="0"/>
              <a:t>Iberski polotok (jugozahod Evrope)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1800" dirty="0"/>
              <a:t>Portugalska na zahodu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1800" dirty="0"/>
              <a:t>Gibraltar na jugu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1800" dirty="0"/>
              <a:t>sever meja s Francijo in Andoro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1800" dirty="0"/>
              <a:t>Sredozemsko morje na vzhodu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200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200" dirty="0"/>
              <a:t>                                                                                                         Ibêrski pòlotok ali Ibêrija imenujemo tudi Pirenéjski pòlotok.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8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8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8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sz="1800" dirty="0"/>
          </a:p>
        </p:txBody>
      </p:sp>
      <p:pic>
        <p:nvPicPr>
          <p:cNvPr id="6148" name="Picture 2" descr="C:\Users\Guest\Desktop\anitino\500px-spanija.jpg">
            <a:extLst>
              <a:ext uri="{FF2B5EF4-FFF2-40B4-BE49-F238E27FC236}">
                <a16:creationId xmlns:a16="http://schemas.microsoft.com/office/drawing/2014/main" id="{3F2F7B31-DDDD-4C29-BC49-70059677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852738"/>
            <a:ext cx="46482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907250DE-02CC-4C87-A08F-FB329B843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92150"/>
            <a:ext cx="8507412" cy="5881688"/>
          </a:xfrm>
        </p:spPr>
        <p:txBody>
          <a:bodyPr/>
          <a:lstStyle/>
          <a:p>
            <a:endParaRPr lang="sl-SI" altLang="sl-SI" sz="1800"/>
          </a:p>
          <a:p>
            <a:endParaRPr lang="sl-SI" altLang="sl-SI" sz="1800"/>
          </a:p>
          <a:p>
            <a:endParaRPr lang="sl-SI" altLang="sl-SI" sz="1800"/>
          </a:p>
          <a:p>
            <a:r>
              <a:rPr lang="sl-SI" altLang="sl-SI" sz="2000"/>
              <a:t>Pireneji in Sierra Nevada</a:t>
            </a:r>
          </a:p>
          <a:p>
            <a:r>
              <a:rPr lang="sl-SI" altLang="sl-SI" sz="2000"/>
              <a:t>Balearski otoki v Sredozemskem morju </a:t>
            </a:r>
          </a:p>
          <a:p>
            <a:r>
              <a:rPr lang="sl-SI" altLang="sl-SI" sz="2000"/>
              <a:t>Kanarski otoki (Atlantik)</a:t>
            </a:r>
          </a:p>
          <a:p>
            <a:r>
              <a:rPr lang="sl-SI" altLang="sl-SI" sz="2000"/>
              <a:t>Dve enklavi Ceuta in Melilla</a:t>
            </a:r>
          </a:p>
          <a:p>
            <a:r>
              <a:rPr lang="sl-SI" altLang="sl-SI" sz="1200"/>
              <a:t>Enklava je ozemlje kake države, ki je z vseh strani obdano z ozemljem tuje države</a:t>
            </a:r>
            <a:r>
              <a:rPr lang="sl-SI" altLang="sl-SI" sz="1800"/>
              <a:t>.</a:t>
            </a:r>
          </a:p>
          <a:p>
            <a:r>
              <a:rPr lang="sl-SI" altLang="sl-SI" sz="1800"/>
              <a:t> </a:t>
            </a:r>
            <a:r>
              <a:rPr lang="sl-SI" altLang="sl-SI" sz="2000"/>
              <a:t>preprostih ali razkošnih hišah</a:t>
            </a:r>
          </a:p>
          <a:p>
            <a:endParaRPr lang="sl-SI" altLang="sl-SI"/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3F401AFF-8297-4D4A-9B40-771FD5CD5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1520825"/>
            <a:ext cx="2008187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6">
            <a:extLst>
              <a:ext uri="{FF2B5EF4-FFF2-40B4-BE49-F238E27FC236}">
                <a16:creationId xmlns:a16="http://schemas.microsoft.com/office/drawing/2014/main" id="{69CCDDD0-727F-4910-9EE3-5621A127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10013"/>
            <a:ext cx="3465512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7">
            <a:extLst>
              <a:ext uri="{FF2B5EF4-FFF2-40B4-BE49-F238E27FC236}">
                <a16:creationId xmlns:a16="http://schemas.microsoft.com/office/drawing/2014/main" id="{80BF3266-A6E5-47F3-B44C-03670F073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708275"/>
            <a:ext cx="23082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>
            <a:extLst>
              <a:ext uri="{FF2B5EF4-FFF2-40B4-BE49-F238E27FC236}">
                <a16:creationId xmlns:a16="http://schemas.microsoft.com/office/drawing/2014/main" id="{8EC958D3-7801-4800-9ACE-94133DA7C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00488"/>
            <a:ext cx="21399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2">
            <a:extLst>
              <a:ext uri="{FF2B5EF4-FFF2-40B4-BE49-F238E27FC236}">
                <a16:creationId xmlns:a16="http://schemas.microsoft.com/office/drawing/2014/main" id="{0CD0F6CA-A12C-4848-9FFD-386AAB4A8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106988"/>
            <a:ext cx="1897063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70AD5BC-DCA9-41D0-9403-9961A09E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KAJ POČNEJO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17F9979-C20F-4DA1-A3BF-8CD3A010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989138"/>
            <a:ext cx="8291512" cy="4584700"/>
          </a:xfrm>
        </p:spPr>
        <p:txBody>
          <a:bodyPr/>
          <a:lstStyle/>
          <a:p>
            <a:r>
              <a:rPr lang="sl-SI" altLang="sl-SI" sz="2000"/>
              <a:t>dogajanju na prostem pripomore podnebje</a:t>
            </a:r>
          </a:p>
          <a:p>
            <a:r>
              <a:rPr lang="sl-SI" altLang="sl-SI" sz="2000"/>
              <a:t>20 največjih gospodarstev (12. mesto)</a:t>
            </a:r>
          </a:p>
          <a:p>
            <a:r>
              <a:rPr lang="sl-SI" altLang="sl-SI" sz="2000"/>
              <a:t>Pridelujejo:</a:t>
            </a:r>
          </a:p>
          <a:p>
            <a:r>
              <a:rPr lang="sl-SI" altLang="sl-SI" sz="1700"/>
              <a:t> pšenico,</a:t>
            </a:r>
          </a:p>
          <a:p>
            <a:r>
              <a:rPr lang="sl-SI" altLang="sl-SI" sz="1700"/>
              <a:t> sladkorno peso,</a:t>
            </a:r>
          </a:p>
          <a:p>
            <a:r>
              <a:rPr lang="sl-SI" altLang="sl-SI" sz="1700"/>
              <a:t> ječmen,</a:t>
            </a:r>
          </a:p>
          <a:p>
            <a:r>
              <a:rPr lang="sl-SI" altLang="sl-SI" sz="1700"/>
              <a:t> paradižnik, </a:t>
            </a:r>
          </a:p>
          <a:p>
            <a:r>
              <a:rPr lang="sl-SI" altLang="sl-SI" sz="1700"/>
              <a:t>olive, </a:t>
            </a:r>
          </a:p>
          <a:p>
            <a:r>
              <a:rPr lang="sl-SI" altLang="sl-SI" sz="1700"/>
              <a:t>citruse, </a:t>
            </a:r>
          </a:p>
          <a:p>
            <a:r>
              <a:rPr lang="sl-SI" altLang="sl-SI" sz="1700"/>
              <a:t>grozdje </a:t>
            </a:r>
          </a:p>
          <a:p>
            <a:r>
              <a:rPr lang="sl-SI" altLang="sl-SI" sz="1700"/>
              <a:t>in pluto</a:t>
            </a:r>
          </a:p>
          <a:p>
            <a:r>
              <a:rPr lang="sl-SI" altLang="sl-SI" sz="2000"/>
              <a:t>največji proizvajalec olivnega olja </a:t>
            </a:r>
          </a:p>
          <a:p>
            <a:r>
              <a:rPr lang="sl-SI" altLang="sl-SI" sz="2000"/>
              <a:t>tretji največji proizvajalec vina</a:t>
            </a:r>
          </a:p>
          <a:p>
            <a:r>
              <a:rPr lang="sl-SI" altLang="sl-SI" sz="2000"/>
              <a:t>pridelajo največ limon, pomaranč in jagod 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4F05F47F-F8BE-423B-9F5C-0223B0827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608388"/>
            <a:ext cx="21907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>
            <a:extLst>
              <a:ext uri="{FF2B5EF4-FFF2-40B4-BE49-F238E27FC236}">
                <a16:creationId xmlns:a16="http://schemas.microsoft.com/office/drawing/2014/main" id="{2A548C7E-11AF-445C-9EBB-CE48EB48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1050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>
            <a:extLst>
              <a:ext uri="{FF2B5EF4-FFF2-40B4-BE49-F238E27FC236}">
                <a16:creationId xmlns:a16="http://schemas.microsoft.com/office/drawing/2014/main" id="{AFF227D7-F9E8-4390-BD08-9AE99915A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734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72E76605-13F4-4327-8008-EAD875DF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2875"/>
            <a:ext cx="8147050" cy="5233988"/>
          </a:xfrm>
        </p:spPr>
        <p:txBody>
          <a:bodyPr/>
          <a:lstStyle/>
          <a:p>
            <a:r>
              <a:rPr lang="sl-SI" altLang="sl-SI" sz="2000"/>
              <a:t>prevladujejo živilska in tekstilna industrija, </a:t>
            </a:r>
          </a:p>
          <a:p>
            <a:r>
              <a:rPr lang="sl-SI" altLang="sl-SI" sz="2000"/>
              <a:t>predelava železa in jekla </a:t>
            </a:r>
          </a:p>
          <a:p>
            <a:r>
              <a:rPr lang="sl-SI" altLang="sl-SI" sz="2000"/>
              <a:t>druga največja turistična destinacija na svetu</a:t>
            </a:r>
          </a:p>
          <a:p>
            <a:endParaRPr lang="sl-SI" altLang="sl-SI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20AA64B-DAC3-484D-9F90-4EBF1210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44704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>
            <a:extLst>
              <a:ext uri="{FF2B5EF4-FFF2-40B4-BE49-F238E27FC236}">
                <a16:creationId xmlns:a16="http://schemas.microsoft.com/office/drawing/2014/main" id="{59040D33-4977-454C-9982-351E0AC8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84463"/>
            <a:ext cx="2857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AD76830-3529-4549-BD23-D968145B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KAKO SE PREHRANJUJEJO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9B8FE-D3A2-4997-A1DA-E25B46244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435975" cy="4324350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mediteranska kulinarika: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veliko sadja in zelenjave,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stročnice,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kruh,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testenine,                                                                     </a:t>
            </a:r>
            <a:r>
              <a:rPr lang="sl-SI" sz="1600" dirty="0"/>
              <a:t>Hobotnica za kosilo.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riž,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oljčno olje,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česen, ribe,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morske sadeže,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perutnino,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drugo meso,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različne sire,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jogurt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in pa seveda vino.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800" dirty="0"/>
              <a:t>                                                                                                                   Največja </a:t>
            </a:r>
            <a:r>
              <a:rPr lang="sl-SI" sz="1800" dirty="0" err="1"/>
              <a:t>Paella</a:t>
            </a:r>
            <a:r>
              <a:rPr lang="sl-SI" sz="1800" dirty="0"/>
              <a:t> 1992 v Valencii (100.000  ljudi).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73859C5C-CD66-4096-B1A9-A8BA164F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52963"/>
            <a:ext cx="2058987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B6C0E42F-F79D-424D-B4D6-87C7461DA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36838"/>
            <a:ext cx="1998662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482FAE4-D198-4BC7-8473-1E948703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ŠOLANJE OTROK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A357-6E61-4E0E-B8F0-3C479FF2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000" dirty="0"/>
              <a:t>a) predšolsko izobraževanje (3-5 let)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000" dirty="0"/>
              <a:t>b) osnovno izobraževanje (6-11 let)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000" dirty="0"/>
              <a:t>c) srednje izobraževanje: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000" dirty="0"/>
              <a:t>ESO (12-16 let)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000" dirty="0" err="1"/>
              <a:t>Bachillerato</a:t>
            </a:r>
            <a:r>
              <a:rPr lang="sl-SI" sz="2000" dirty="0"/>
              <a:t> – višje sr. izobraževanje (16-18let),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000" dirty="0"/>
              <a:t>Srednje poklicno izobraževanje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000" dirty="0"/>
              <a:t>d) Višje poklicno izobraževanje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000" dirty="0"/>
              <a:t>e) Univerzitetno izobraževanje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1600" dirty="0"/>
              <a:t>ESO - </a:t>
            </a:r>
            <a:r>
              <a:rPr lang="sl-SI" sz="1600" dirty="0" err="1"/>
              <a:t>compulsory</a:t>
            </a:r>
            <a:r>
              <a:rPr lang="sl-SI" sz="1600" dirty="0"/>
              <a:t> </a:t>
            </a:r>
            <a:r>
              <a:rPr lang="sl-SI" sz="1600" dirty="0" err="1"/>
              <a:t>secundary</a:t>
            </a:r>
            <a:r>
              <a:rPr lang="sl-SI" sz="1600" dirty="0"/>
              <a:t> </a:t>
            </a:r>
            <a:r>
              <a:rPr lang="sl-SI" sz="1600" dirty="0" err="1"/>
              <a:t>education</a:t>
            </a:r>
            <a:r>
              <a:rPr lang="sl-SI" sz="16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DDF97FC-C0E2-4DB5-8ECB-29A94723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VEROVANJE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A9E320FD-FEBD-417B-972E-9C603EBA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Država zagotavlja svobodo vere </a:t>
            </a:r>
          </a:p>
          <a:p>
            <a:r>
              <a:rPr lang="sl-SI" altLang="sl-SI" sz="2000"/>
              <a:t>75 odstotkov se opredeljuje za katolike</a:t>
            </a:r>
          </a:p>
          <a:p>
            <a:r>
              <a:rPr lang="sl-SI" altLang="sl-SI" sz="2000"/>
              <a:t>znana La sagrada familia </a:t>
            </a:r>
          </a:p>
          <a:p>
            <a:r>
              <a:rPr lang="sl-SI" altLang="sl-SI" sz="2000"/>
              <a:t>*bazilika svete družine*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742BEAE1-4914-42FA-B4BB-783412A8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13025"/>
            <a:ext cx="31257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182C84C-FF14-4740-AB8A-C4A2EDB7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066800"/>
          </a:xfrm>
        </p:spPr>
        <p:txBody>
          <a:bodyPr/>
          <a:lstStyle/>
          <a:p>
            <a:r>
              <a:rPr lang="sl-SI" altLang="sl-SI" sz="3600"/>
              <a:t>NJIHOVE POSEBNOSTI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08AD83F-75B0-434D-9F85-C716559FB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Castellers de Vilafranca (stolp iz ljudi)</a:t>
            </a:r>
          </a:p>
          <a:p>
            <a:r>
              <a:rPr lang="sl-SI" altLang="sl-SI" sz="2000"/>
              <a:t>Praznik La Tomatina</a:t>
            </a:r>
          </a:p>
          <a:p>
            <a:r>
              <a:rPr lang="sl-SI" altLang="sl-SI" sz="2000"/>
              <a:t>siesto (trgovine in uradi med drugo in četrto zaprti)</a:t>
            </a:r>
          </a:p>
          <a:p>
            <a:r>
              <a:rPr lang="sl-SI" altLang="sl-SI" sz="2000"/>
              <a:t>Sanfermines (tek pred biki v Pamploni)</a:t>
            </a:r>
          </a:p>
          <a:p>
            <a:r>
              <a:rPr lang="sl-SI" altLang="sl-SI" sz="2000"/>
              <a:t>praznik El Colacho (skakanje čez dojenčke)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014FD785-F228-49EF-9AFB-6BE7173BA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117975"/>
            <a:ext cx="2944812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954F96E4-F41E-47D1-B1C5-C1FCAB1D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957763"/>
            <a:ext cx="2239962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4">
            <a:extLst>
              <a:ext uri="{FF2B5EF4-FFF2-40B4-BE49-F238E27FC236}">
                <a16:creationId xmlns:a16="http://schemas.microsoft.com/office/drawing/2014/main" id="{BC8DFB7F-E1C7-4CED-89F6-CBE98338D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5013325"/>
            <a:ext cx="21955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6">
            <a:extLst>
              <a:ext uri="{FF2B5EF4-FFF2-40B4-BE49-F238E27FC236}">
                <a16:creationId xmlns:a16="http://schemas.microsoft.com/office/drawing/2014/main" id="{1EF92D9C-1FE7-4D19-AD4F-FE3B8C6FC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66900"/>
            <a:ext cx="1525588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5">
            <a:extLst>
              <a:ext uri="{FF2B5EF4-FFF2-40B4-BE49-F238E27FC236}">
                <a16:creationId xmlns:a16="http://schemas.microsoft.com/office/drawing/2014/main" id="{5E8930E6-1AC9-4346-AA46-62FF2A35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46513"/>
            <a:ext cx="1890713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498</Words>
  <Application>Microsoft Office PowerPoint</Application>
  <PresentationFormat>On-screen Show (4:3)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Georgia</vt:lpstr>
      <vt:lpstr>Trebuchet MS</vt:lpstr>
      <vt:lpstr>Wingdings 2</vt:lpstr>
      <vt:lpstr>Urban</vt:lpstr>
      <vt:lpstr>ŽIVLJENJE LJUDI V ŠPANIJI</vt:lpstr>
      <vt:lpstr>KJE ŽIVIJO</vt:lpstr>
      <vt:lpstr>PowerPoint Presentation</vt:lpstr>
      <vt:lpstr>KAJ POČNEJO</vt:lpstr>
      <vt:lpstr>PowerPoint Presentation</vt:lpstr>
      <vt:lpstr>KAKO SE PREHRANJUJEJO</vt:lpstr>
      <vt:lpstr>ŠOLANJE OTROK</vt:lpstr>
      <vt:lpstr>VEROVANJE</vt:lpstr>
      <vt:lpstr>NJIHOVE POSEBNOSTI</vt:lpstr>
      <vt:lpstr>ZANIMIVOSTI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2019-05-31T08:41:09Z</dcterms:created>
  <dcterms:modified xsi:type="dcterms:W3CDTF">2019-05-31T08:41:09Z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