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D062ED4-CA16-48AB-8FBE-CCD365679AB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4577279-5F90-428E-86B6-FA00699F9C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FCC75CA1-D325-4026-9E7D-B6D873B6CA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F516924-1DD3-4F17-AB7C-0BC34F5111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23699AF-C5FE-4CA3-A7B9-A2B43F8348A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C64944A-374E-4E70-8C6F-F4A7D66890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63B62D7B-1990-4450-86E6-961B2DD659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20C759A-3565-47DB-AC13-049CA84560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02AA1C0-2EBE-4574-8866-0CA059FCBB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966966D-948A-4508-9A61-79B57A458F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2D348A70-FD6A-4460-98C0-68513AC83E8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AE511AE-297D-4CDA-BF00-D335505680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A61BA093-747C-4EF6-BF36-6692224D4C2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A54A105-1D0B-4431-8C7F-9C77FE20C8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7A2C607C-12E5-4AC5-B7FB-00410ECD12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A39D09B-404F-4DEA-A8A1-BF5093EAEF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DA1E097E-C1AF-4767-BBD5-47F20F014F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272F82D-E58D-4D01-AADD-A07A5A99F1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692DD56A-35C7-4071-8D07-2878098710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6C30602-41ED-41C1-8773-617B2D804C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062C-C62F-4C96-9394-B7D648BA0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D2225-7E83-4948-AD51-831D0D1F1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EAAF2-DE85-4ACD-8D26-40A1C0289E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E7877-68F7-42EB-8796-007A830F39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98C6A-D322-4266-95EE-0D02A989D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F83106-8A1B-4A0C-937A-0B35B448AD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523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B6B3-C53C-4CF7-A00C-60D4BA08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F507E-9AE0-445C-87F6-55B6E10F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EF0A1-7890-426B-8D09-949FF8FFA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E31A3-4B23-479C-B5A0-142E4FB6F8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5C81-E2F0-4282-B91D-CA5F919508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30A866-45F9-4A7C-8B35-0F21C73839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879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B4D9B-B3C6-448C-BEA8-AC3C96614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8972F-0AFD-4994-A397-CF6CDDDC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1A7D-3270-4CB3-A04C-CF86526196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08D94-6136-4405-A9D6-328693A090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ACCC-A426-4889-9832-F42FAA156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0C4226-25D7-42DA-8F41-E37FCD124A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554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3E80-A689-45D3-A404-4B04D22E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9A0BA-D1A1-43AF-9384-24D0CA15822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31175-E57B-4099-8FA1-B706DA34E3F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36932-A9EF-4844-A1E3-5513BD1760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B6120F0C-6B33-4C9D-8B31-E72EE15DF3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869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5692-03EA-4980-B73A-D0468CCD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6426-BE3E-4E36-ABB4-F47E69C8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DAD4B-1DF5-44B3-85E9-8C3EC53F55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0D4EF-27D0-4C7C-968B-C692910C26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15E7E-E459-4C2A-87BD-A0F631292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7D2F2F-8944-4438-A1B2-4942BA9AE7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31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D40E-F1A1-46D5-9E86-AAD09C02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A2F35-CECF-4192-809A-E4E85E732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E2755-D5BC-4BB3-B378-8042DECA53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E1981-B97B-4515-ABB1-C180AB895C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C87B-A7ED-4853-AD8F-BAE10C768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76E5B4-75E4-4702-B207-3BA58FD91D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357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7A1A-07F2-4395-84D9-C523EF10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528CB-039F-4F57-8361-99BE539B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E618C-39A1-4F7D-8EB1-059784CA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DDC8-B4F1-48A8-8DF1-7D2F70B592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D9F9B-F44F-4341-9F5F-872D3F1303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FEE60-3EB5-4835-94C4-BCF6828568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48F27B-1966-48F1-A0FC-278D13E589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282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DE63-C301-41A0-BA3A-B7F0C843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86726-9942-4442-8E1A-C8943D2F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76CE2-10C7-4618-8409-594411648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C3F57-798B-4859-9258-B128A19A5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DCE36-C1B8-4D98-9878-32A96A7B1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867EF-5135-41CB-AC86-991F5820C1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B0AFB-C239-4D52-AB9C-2947714F3D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B3EB0-59CE-43CC-A446-95D4064A4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947713-0086-44C1-8E46-8F81C0D135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2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6DE2-5FEB-4670-B4D8-13A04E80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E43B1-416F-4BDF-BA79-FAA570FE75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47CE9-E416-4494-AAD1-3BBA02E92E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DF749-B943-4385-8304-65D5ED7FE0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D420E5-CBEC-4845-8CDB-C2F1FEA88E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73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F0149-3D30-4559-8AAC-090B60CC0E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27CAE-D05E-4244-B2D7-9ABFACABAD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11553-2CF5-4DAC-899C-D307D4700C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E43B2E-CC86-47D5-B3BC-3EB6F06C3D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590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B8F8-8B1E-437F-88D8-24445203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8413-BEE3-465F-8130-4CF27354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77BB-200B-434D-8283-B7D0992B7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80487-4127-49DB-8DB3-19D73C5811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5499E-5971-4573-A462-87A8875715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6B3AA-11EB-44C7-81B3-5466320EC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906F18-699D-45F7-9BB9-6DDB00CAF5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423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2299-1258-45E9-84EF-8BE67191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B8FCD-127B-42EB-A77B-9855F735D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60263-21C4-4968-A029-09E93A96E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A707D-89C6-42DD-94DB-DD551F7CD2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E707F-9284-4FD4-9A1C-95F604232F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70BEB-14F8-44AC-98D3-76A268F89A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AF9EB9-691B-4C8B-827B-A8B0F430B9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62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80A68B8-C9AA-435C-B546-900E2A51A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A4FC829-4AD1-4538-BADF-B1711652C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EEBEBF-E592-4A21-83F7-F4BAFFAA7C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7F80DD-B6CF-48F7-9CC8-C899258C8B5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4AC3ED-DF0D-4237-9689-F2C95EF740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5F7BEEC-7236-4F02-A2BF-11D84A58123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50EF6AB8-6A7A-4069-9C73-D159BB13D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sz="3600">
                <a:solidFill>
                  <a:srgbClr val="FFFFFF"/>
                </a:solidFill>
              </a:rPr>
              <a:t>Luka Sagadin 7.r.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19CD12A-EAD5-4D2D-BC20-F55848E307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2997200"/>
            <a:ext cx="9144000" cy="3968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altLang="sl-SI">
              <a:solidFill>
                <a:srgbClr val="FFFFFF"/>
              </a:solidFill>
            </a:endParaRP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altLang="sl-SI">
              <a:solidFill>
                <a:srgbClr val="FFFFFF"/>
              </a:solidFill>
            </a:endParaRP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>
                <a:solidFill>
                  <a:srgbClr val="FFFFFF"/>
                </a:solidFill>
              </a:rPr>
              <a:t>                        </a:t>
            </a:r>
          </a:p>
          <a:p>
            <a:pPr marL="0" indent="0"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sz="6000" b="1" u="sng">
                <a:solidFill>
                  <a:srgbClr val="FFFFFF"/>
                </a:solidFill>
              </a:rPr>
              <a:t>Republika SRBIJA</a:t>
            </a:r>
          </a:p>
          <a:p>
            <a:pPr marL="0" indent="0"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altLang="sl-SI" sz="6000" b="1" u="sng">
              <a:solidFill>
                <a:srgbClr val="FFFFFF"/>
              </a:solidFill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38B3E812-20D9-4D55-9F8B-22CFCC7F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6792"/>
            <a:ext cx="4895850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50000">
              <a:srgbClr val="000082"/>
            </a:gs>
            <a:gs pos="100000">
              <a:srgbClr val="FF820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732843E-3092-4A31-BF81-1325E3F133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95288" y="1628775"/>
            <a:ext cx="8229600" cy="4525963"/>
          </a:xfrm>
          <a:ln/>
        </p:spPr>
        <p:txBody>
          <a:bodyPr anchor="t"/>
          <a:lstStyle/>
          <a:p>
            <a:pPr marL="341313" indent="-341313" algn="l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Velikost: </a:t>
            </a:r>
            <a:r>
              <a:rPr lang="sl-SI" altLang="sl-SI" sz="1800" b="1"/>
              <a:t>88.361</a:t>
            </a:r>
            <a:r>
              <a:rPr lang="sl-SI" altLang="sl-SI" sz="1800" u="sng"/>
              <a:t>km</a:t>
            </a:r>
            <a:r>
              <a:rPr lang="sl-SI" altLang="sl-SI" sz="1800"/>
              <a:t>² </a:t>
            </a:r>
          </a:p>
          <a:p>
            <a:pPr marL="341313" indent="-3413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Število prebivalcev: </a:t>
            </a:r>
            <a:r>
              <a:rPr lang="sl-SI" altLang="sl-SI" sz="1800" b="1"/>
              <a:t>10.147.398 – </a:t>
            </a:r>
            <a:r>
              <a:rPr lang="sl-SI" altLang="sl-SI" sz="2400" b="1"/>
              <a:t>V večini so Srbi potem Madžari, Bosanci, Romi, Jugoslovani, Hrvati, Črnogorci in Albanci </a:t>
            </a:r>
          </a:p>
          <a:p>
            <a:pPr marL="341313" indent="-341313" algn="l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Glavno mesto: </a:t>
            </a:r>
            <a:r>
              <a:rPr lang="sl-SI" altLang="sl-SI" sz="1800" b="1"/>
              <a:t>Beograd (2.000.000 prebivalcev)</a:t>
            </a:r>
          </a:p>
          <a:p>
            <a:pPr marL="341313" indent="-341313" algn="l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Predsednik: </a:t>
            </a:r>
            <a:r>
              <a:rPr lang="sl-SI" altLang="sl-SI" sz="1800" b="1"/>
              <a:t>Boris Tadić </a:t>
            </a:r>
          </a:p>
          <a:p>
            <a:pPr marL="341313" indent="-341313" algn="l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Predsednik vlade: </a:t>
            </a:r>
            <a:r>
              <a:rPr lang="sl-SI" altLang="sl-SI" sz="1800" b="1"/>
              <a:t>Mirko Cvetković</a:t>
            </a:r>
          </a:p>
          <a:p>
            <a:pPr marL="341313" indent="-3413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Grb:</a:t>
            </a:r>
          </a:p>
          <a:p>
            <a:pPr marL="341313" indent="-341313" algn="l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Valuta: </a:t>
            </a:r>
            <a:r>
              <a:rPr lang="sl-SI" altLang="sl-SI" sz="1800" b="1"/>
              <a:t>Srpki dinar (RSD)</a:t>
            </a:r>
          </a:p>
          <a:p>
            <a:pPr marL="341313" indent="-3413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Avtonomn država Vojvodina</a:t>
            </a:r>
          </a:p>
          <a:p>
            <a:pPr marL="341313" indent="-3413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Kosovo.</a:t>
            </a:r>
          </a:p>
          <a:p>
            <a:pPr marL="341313" indent="-3413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altLang="sl-SI" sz="2400" b="1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8911B4-953D-4F1E-B815-04A593BD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84538"/>
            <a:ext cx="1652588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7059C8E3-3612-4719-8653-F5B71B546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33375"/>
            <a:ext cx="6842125" cy="10795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 b="1" u="sng"/>
              <a:t>Srbija – osnovni podatki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0A1F4C2-FC18-4735-B5EC-18B0F5729F5D}"/>
              </a:ext>
            </a:extLst>
          </p:cNvPr>
          <p:cNvSpPr>
            <a:spLocks noGrp="1" noChangeArrowheads="1"/>
          </p:cNvSpPr>
          <p:nvPr>
            <p:ph type="title" idx="1"/>
          </p:nvPr>
        </p:nvSpPr>
        <p:spPr>
          <a:xfrm>
            <a:off x="457200" y="273050"/>
            <a:ext cx="8229600" cy="1236663"/>
          </a:xfrm>
          <a:ln/>
        </p:spPr>
        <p:txBody>
          <a:bodyPr anchor="ctr"/>
          <a:lstStyle/>
          <a:p>
            <a:endParaRPr lang="sl-SI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0099"/>
            </a:gs>
            <a:gs pos="100000">
              <a:srgbClr val="0099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C6C8FE18-3254-4825-A5EC-885117696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/>
              <a:t>Avtonomna pokrajina Vojvodina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E8C8367-5528-4C41-A450-57B9E7070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Površina: 21.506</a:t>
            </a:r>
            <a:r>
              <a:rPr lang="sl-SI" altLang="sl-SI" sz="2800" b="1" u="sng"/>
              <a:t>km</a:t>
            </a:r>
            <a:r>
              <a:rPr lang="sl-SI" altLang="sl-SI" sz="2800" b="1"/>
              <a:t>² ali ¼ Srbije,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Glavno mesto: Novi Sad,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45 občin,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Tri velike reke: Donava, Tisa in Sava, ki jo razdelijo na tri dele: 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Banat vzhodno, Bačka zahodno ter Srem severno,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Za te pokrajine so značilna velika obdelava zemlje in velika gostota naseljenosti.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altLang="sl-SI" sz="2800" b="1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F4D1ED4-4A54-4D75-AD3F-EC4F6418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4141787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B895348-2955-4CD5-8D84-93AF665C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7113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D4A09651-C72A-42F9-9061-762C1161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69325" cy="936625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 b="1" u="sng"/>
              <a:t>Avtonomna država Vojvodina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rgbClr val="CC00FF"/>
            </a:gs>
            <a:gs pos="100000">
              <a:srgbClr val="66FF33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13BFCC6-6AFF-44E4-834F-D45E2A587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u="sng"/>
              <a:t>Geografska lega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A54A11A-2AF5-4081-A5FA-4E8FEC0CA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Jugovzhodna Evropa, Balkanski polotok.</a:t>
            </a:r>
          </a:p>
          <a:p>
            <a:pPr marL="341313" indent="-341313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Meji na: Madžarsko, Romunijo, Bolgarijo, Makedonijo, Kosovo, Črno Goro, Hrvaško in Bosno in Hercegovino</a:t>
            </a:r>
            <a:r>
              <a:rPr lang="sl-SI" altLang="sl-SI" sz="3600" b="1"/>
              <a:t>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Severni del: Ravnina, 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Južni deli: razgibani in gorati – Balkanko gorovje, na katerem je tudi najvišja gora: Đeravica – 2656m.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Leži  v severnem zmerno toplem pasu.</a:t>
            </a:r>
          </a:p>
          <a:p>
            <a:pPr marL="341313" indent="-341313">
              <a:spcBef>
                <a:spcPts val="9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altLang="sl-SI" sz="3600" b="1"/>
          </a:p>
          <a:p>
            <a:pPr marL="341313" indent="-341313">
              <a:spcBef>
                <a:spcPts val="9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altLang="sl-SI" sz="3600" b="1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1E61E321-A41C-42F5-9B57-582001B3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4267200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00C6577-CB0E-454D-82A8-29D81F7C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006850" cy="57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100000">
              <a:srgbClr val="FFFF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CF3D1F3-1676-4CD8-BEDD-B2B71E415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  <a:ln/>
        </p:spPr>
        <p:txBody>
          <a:bodyPr/>
          <a:lstStyle/>
          <a:p>
            <a:endParaRPr lang="sl-SI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4853433-2635-4E6A-8AD8-0723EB49F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Srbija leži na Balkanskem polotoku, ki je obkrožen s toplimi morji (Jadransko, Egejsko in Črno morje)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Celinska država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Na podnebje močno vpliva Relief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Na severu: celinsko podnebje,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Na jugu: gorsko podnebje,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Na vzhodu zmerno-celinsko podnebje.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Zime: kratke, hladne in snežne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Poletja: topla in dolga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Najvišja izmerjena temperatura: 44,9°C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Najnižja izmerjena temperatura: -39,4°C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Povprečna letna temperatura: 10,9°C</a:t>
            </a:r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A98D9691-9F80-4E6D-AA71-F4BB59632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412875"/>
            <a:ext cx="85693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4CCEF451-28E2-48DD-B0C5-6FE661CEC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150" y="1412875"/>
            <a:ext cx="1588" cy="5184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0809BEBF-92EE-48E9-8ED3-F848C4BC5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263" y="6597650"/>
            <a:ext cx="8499475" cy="714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287929A9-F2EB-4A6A-B679-80D2B1072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412875"/>
            <a:ext cx="73025" cy="52562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E38939A-B4C6-40EF-9611-6B4E1D97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0350"/>
            <a:ext cx="3816350" cy="8636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 b="1" u="sng"/>
              <a:t>PODNEBJE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0E64F24A-EE80-4819-BA2E-61F867D79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 sz="5400" u="sng"/>
              <a:t>Gospodarstvo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638E32E-62DB-451D-A0F9-3767DF36B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Do leta 2000 je bila Srbija v močni krizi.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Na oblast države je prišel Slobodan Milošević in finančno stanje Srbije se je dvigovalo.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Leta 2005 je bilo brezposelnih 25% državljanov.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Danes je spet država v velikih dolgovih.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Je največja pobiralka malin, kar </a:t>
            </a:r>
            <a:r>
              <a:rPr lang="sl-SI" altLang="sl-SI" sz="2800"/>
              <a:t>1/3 </a:t>
            </a:r>
            <a:r>
              <a:rPr lang="sl-SI" altLang="sl-SI" sz="2800" b="1"/>
              <a:t>vseh malin na svetu za prodajo je iz Srbije.</a:t>
            </a:r>
          </a:p>
          <a:p>
            <a:pPr marL="341313" indent="-341313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800" b="1"/>
              <a:t>Leta 2008 je bila povprečna plača srbskega državljana 58.568RSD, kar je 650€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50000">
              <a:srgbClr val="000000"/>
            </a:gs>
            <a:gs pos="100000">
              <a:srgbClr val="CC00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2919472F-9249-4CBC-81D6-BBB264D0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/>
              <a:t>   Znamenitosti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A34615B6-652C-4390-8C70-E2188B6C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 b="1"/>
              <a:t>Med znamenitejšimi ulicami so Knez Mihailova, ki povezuje Trg republike in Kalemegdan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 b="1"/>
              <a:t>Spomenik kneza Aleksandra Karađorđevića v Karađorđevem parku. Po njem je poimenovan tudi Karađorđev zrezek.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 b="1"/>
              <a:t>Nacionalni park Đerdap, ki je največji v Srbiji.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altLang="sl-SI" sz="2400" b="1"/>
              <a:t>Hiša cvetja, kjer je pokopan Josip Broz Tito.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9DC2898F-6490-4413-8566-6D73BAF8E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70713" y="29686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3D564971-FC6B-4D62-8442-C4C8F3155D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7938" y="407193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14BAFB3A-9538-469C-888F-13E183FDB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6FB9F3A3-DC38-430C-87A3-894006F1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6F9079BD-AEDC-4D74-9F0B-E9F3891D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214687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C5255CFC-A33F-490B-9817-7CA63945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97200"/>
            <a:ext cx="36353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D505EC25-34FB-440D-B930-161B2F9D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68863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C40458EE-8302-4107-9F7A-C822F7FB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Rectangle 11">
            <a:extLst>
              <a:ext uri="{FF2B5EF4-FFF2-40B4-BE49-F238E27FC236}">
                <a16:creationId xmlns:a16="http://schemas.microsoft.com/office/drawing/2014/main" id="{202C40C8-E50B-4BA4-8CE5-D88E1A5B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33375"/>
            <a:ext cx="4824412" cy="1008063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 b="1" u="sng"/>
              <a:t>ZNAMENITOSTI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BB411963-1A56-492F-B70A-5132ACB54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  <a:ln/>
        </p:spPr>
        <p:txBody>
          <a:bodyPr/>
          <a:lstStyle/>
          <a:p>
            <a:endParaRPr lang="sl-SI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59C538C-28BC-4091-A813-D75AAE61A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180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7200">
                <a:solidFill>
                  <a:srgbClr val="FFFFFF"/>
                </a:solidFill>
              </a:rPr>
              <a:t>HVALA, KER STE ME POSLUŠALI! </a:t>
            </a:r>
            <a:r>
              <a:rPr lang="sl-SI" altLang="sl-SI" sz="7200">
                <a:solidFill>
                  <a:srgbClr val="FFFFFF"/>
                </a:solidFill>
                <a:latin typeface="Wingdings" panose="05000000000000000000" pitchFamily="2" charset="2"/>
              </a:rPr>
              <a:t>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EF84589C-02A1-4AB1-9BE0-CB63E555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41116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AE3FFCF-D912-4F62-B816-9074D589A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/>
              <a:t>Viri: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6407FD9C-DA39-4437-9D89-463EFDD83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http://cs.wikipedia.org/wiki/Srbsko</a:t>
            </a:r>
            <a:r>
              <a:rPr lang="sl-SI" altLang="sl-SI" sz="2400"/>
              <a:t>  (</a:t>
            </a:r>
            <a:r>
              <a:rPr lang="sl-SI" altLang="sl-SI" sz="2400" b="1"/>
              <a:t>27. oktober)</a:t>
            </a:r>
          </a:p>
          <a:p>
            <a:pPr marL="341313" indent="-3413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http://cs.wikipedia.org/wiki/Novak_Djokovi%C4%87</a:t>
            </a:r>
            <a:r>
              <a:rPr lang="sl-SI" altLang="sl-SI" sz="2400"/>
              <a:t>  (</a:t>
            </a:r>
            <a:r>
              <a:rPr lang="sl-SI" altLang="sl-SI" sz="2400" b="1"/>
              <a:t>27. oktober)</a:t>
            </a:r>
          </a:p>
          <a:p>
            <a:pPr marL="341313" indent="-3413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http://cs.wikipedia.org/wiki/Marija_%C5%A0erifovi%C4%87ov%C3%A1</a:t>
            </a:r>
            <a:r>
              <a:rPr lang="sl-SI" altLang="sl-SI"/>
              <a:t> (</a:t>
            </a:r>
            <a:r>
              <a:rPr lang="sl-SI" altLang="sl-SI" sz="2400" b="1"/>
              <a:t>27. oktober)</a:t>
            </a:r>
          </a:p>
          <a:p>
            <a:pPr marL="341313" indent="-3413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Jugovzhodna in južna Evropa, založba Mladinska knjiga, Ljubljana 1995</a:t>
            </a:r>
          </a:p>
          <a:p>
            <a:pPr marL="341313" indent="-3413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altLang="sl-SI" sz="2400" b="1"/>
              <a:t>Mala splošna enciklopedija držav, državna založba Slovenije, Ljubljana 1976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On-screen Show (4:3)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Office Theme</vt:lpstr>
      <vt:lpstr>Luka Sagadin 7.r.</vt:lpstr>
      <vt:lpstr>PowerPoint Presentation</vt:lpstr>
      <vt:lpstr>Avtonomna pokrajina Vojvodina</vt:lpstr>
      <vt:lpstr>Geografska lega</vt:lpstr>
      <vt:lpstr>PowerPoint Presentation</vt:lpstr>
      <vt:lpstr>Gospodarstvo</vt:lpstr>
      <vt:lpstr>PowerPoint Presentation</vt:lpstr>
      <vt:lpstr>PowerPoint Presentation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2019-05-31T08:41:09Z</dcterms:created>
  <dcterms:modified xsi:type="dcterms:W3CDTF">2019-05-31T08:41:09Z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