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6" r:id="rId9"/>
    <p:sldId id="265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CC0099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2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DFD16-A42F-4490-A010-D37B50F5C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E3B0D-CB81-482D-824D-B434067EB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B81B0-AC24-4AF3-89EC-379257E5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42E24-26B1-4C7D-8629-2CF6EBF9D5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431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69CDD-345A-4CE2-9364-0A5B62D7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4FB85-F64B-497F-B54A-75246C483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7532D-5010-4C5F-923B-CFA79D76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2B618-4241-4924-AF44-2641CC0CB4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048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B4D-B5C5-4920-8397-54B8FF98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FBA0D-F49D-43B7-82ED-0F2E5051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D7F0E-B2C1-4338-85D7-06F2DBD5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FDD17-25D3-4E91-BB85-7EDBB64AF1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7123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F6315-9D02-45C2-9F39-C27C09F0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BDFD3-E8BC-46D7-8113-C82E9F2A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1DCCD-EF2B-4C6C-B637-3281AA445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225B0-57C6-4C94-A870-5C81FFFD4F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884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120AF-4897-4E71-9D71-627D3E39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15E64-C891-45CE-BD5F-A96802A5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EE856-6292-43E8-AD35-24ACA3D7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6F722-CF00-4D89-B5FB-B6858716D0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0326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130745-24AD-4FFC-A558-D13BC2B2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82348F-D02C-4BAC-8EF7-5AE1921E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80DA87-DC8D-45B0-B892-1E72F265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A7D5C-A267-4539-80AB-05DF9E468E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716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A14A58-9DC9-4417-87B8-CAABA77D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F469E8E-C364-4AE6-B4A1-C30C8F54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045970-8EDC-4BB0-A2DD-525F3FC3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D5D44-394C-4340-8A40-68978DCAAB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774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68BDE41-2362-4AA8-9866-F70B2DC3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C45333-5A99-4AD9-B71E-FFD4C343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F9F78C-532C-42EA-9FEE-F7043A78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0EC7A-A251-46D5-AA7A-198A0F3F88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796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5455AC-4B6B-4177-B399-B4A2F2FC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41E02F6-DC57-45F7-99D7-0FA0E148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C1FC34-F2AB-4B2E-9FAE-ABED55BF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1AAE6-35FE-4C73-A36D-F055644757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823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B5EF1E-FCD6-43B3-A922-34726DAE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CC4E44-F83C-40FB-8F32-076E8A264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2F6663-4C56-42F4-A9F5-7442F6D7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17660-74A8-4738-945E-45F0B578D1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137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BE7FE1-4FC9-408D-9BCA-FF19437C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F831A9-A7AC-42C4-9230-96FB040C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F4A6AD-0B99-42CD-A6E9-65C6918F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6AEEE-EB87-4E90-A2F0-D3805C7D83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465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4BEE9A3-BD9B-46D2-9E0C-50E7195962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D8892BE-3B46-4664-92F2-F25F97E4C2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0F5A2-05C4-4934-896A-A181D15BB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F371A-1ACC-4D47-A7B4-6DAF4FD3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EAA81-B4DA-4A42-B46E-6D14AE0E6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04BCEC0-8763-4DF6-9766-4839BD12F37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arija_%C5%A0erifovi%C4%87ov%C3%A1" TargetMode="External"/><Relationship Id="rId2" Type="http://schemas.openxmlformats.org/officeDocument/2006/relationships/hyperlink" Target="http://cs.wikipedia.org/wiki/Srbsk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.wikipedia.org/wiki/Srbi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73BC69-730A-419A-8951-FD836E3D80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r>
              <a:rPr lang="sl-SI" altLang="sl-SI" sz="3600">
                <a:solidFill>
                  <a:schemeClr val="bg1"/>
                </a:solidFill>
              </a:rPr>
              <a:t> </a:t>
            </a:r>
            <a:endParaRPr lang="sl-SI" altLang="sl-SI" sz="3600" dirty="0">
              <a:solidFill>
                <a:schemeClr val="bg1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5A9578D-C3E2-4DA9-AE9D-F5667EDCFE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2971800"/>
          </a:xfrm>
        </p:spPr>
        <p:txBody>
          <a:bodyPr/>
          <a:lstStyle/>
          <a:p>
            <a:endParaRPr lang="sl-SI" altLang="sl-SI">
              <a:solidFill>
                <a:schemeClr val="bg1"/>
              </a:solidFill>
            </a:endParaRPr>
          </a:p>
          <a:p>
            <a:endParaRPr lang="sl-SI" altLang="sl-SI">
              <a:solidFill>
                <a:schemeClr val="bg1"/>
              </a:solidFill>
            </a:endParaRPr>
          </a:p>
          <a:p>
            <a:r>
              <a:rPr lang="sl-SI" altLang="sl-SI">
                <a:solidFill>
                  <a:schemeClr val="bg1"/>
                </a:solidFill>
              </a:rPr>
              <a:t>                        </a:t>
            </a:r>
          </a:p>
          <a:p>
            <a:r>
              <a:rPr lang="sl-SI" altLang="sl-SI" sz="6000" b="1" u="sng">
                <a:solidFill>
                  <a:schemeClr val="bg1"/>
                </a:solidFill>
              </a:rPr>
              <a:t>Republika SRBIJA</a:t>
            </a:r>
          </a:p>
          <a:p>
            <a:endParaRPr lang="sl-SI" altLang="sl-SI" sz="6000">
              <a:solidFill>
                <a:schemeClr val="bg1"/>
              </a:solidFill>
            </a:endParaRPr>
          </a:p>
        </p:txBody>
      </p:sp>
      <p:pic>
        <p:nvPicPr>
          <p:cNvPr id="2052" name="Picture 7" descr="ANd9GcRz0XZOhr7BA5DXfJ7IhX3G6hLtjCjd2iqh7N7Jj0ywEYWKldHh">
            <a:extLst>
              <a:ext uri="{FF2B5EF4-FFF2-40B4-BE49-F238E27FC236}">
                <a16:creationId xmlns:a16="http://schemas.microsoft.com/office/drawing/2014/main" id="{C913F478-5CC8-49EE-AB06-460524709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628775"/>
            <a:ext cx="4491037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D14FADC9-BF73-4DB6-B4CE-0E2569116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D31E682-2D6F-430D-80AF-3AE1ED58B0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 b="1"/>
              <a:t>Velikost: </a:t>
            </a:r>
            <a:r>
              <a:rPr lang="sl-SI" altLang="sl-SI" sz="1800" b="1"/>
              <a:t>88.361</a:t>
            </a:r>
            <a:r>
              <a:rPr lang="sl-SI" altLang="sl-SI" sz="1800" u="sng"/>
              <a:t>km</a:t>
            </a:r>
            <a:r>
              <a:rPr lang="sl-SI" altLang="sl-SI" sz="1800"/>
              <a:t>² </a:t>
            </a:r>
            <a:endParaRPr lang="sl-SI" altLang="sl-SI" sz="1800" b="1"/>
          </a:p>
          <a:p>
            <a:pPr>
              <a:lnSpc>
                <a:spcPct val="90000"/>
              </a:lnSpc>
            </a:pPr>
            <a:r>
              <a:rPr lang="sl-SI" altLang="sl-SI" sz="2400" b="1"/>
              <a:t>Število prebivalcev: </a:t>
            </a:r>
            <a:r>
              <a:rPr lang="sl-SI" altLang="sl-SI" sz="1800" b="1"/>
              <a:t>10.147.398 – </a:t>
            </a:r>
            <a:r>
              <a:rPr lang="sl-SI" altLang="sl-SI" sz="2400" b="1"/>
              <a:t>V večini so Srbi potem Madžari, Bosanci, Romi, Jugoslovani, Hrvati, Črnogorci in Albanci </a:t>
            </a:r>
          </a:p>
          <a:p>
            <a:pPr>
              <a:lnSpc>
                <a:spcPct val="90000"/>
              </a:lnSpc>
            </a:pPr>
            <a:r>
              <a:rPr lang="sl-SI" altLang="sl-SI" sz="2400" b="1"/>
              <a:t>Glavno mesto: </a:t>
            </a:r>
            <a:r>
              <a:rPr lang="sl-SI" altLang="sl-SI" sz="1800" b="1"/>
              <a:t>Beograd (2.000.000 prebivalcev)</a:t>
            </a:r>
          </a:p>
          <a:p>
            <a:pPr>
              <a:lnSpc>
                <a:spcPct val="90000"/>
              </a:lnSpc>
            </a:pPr>
            <a:r>
              <a:rPr lang="sl-SI" altLang="sl-SI" sz="2400" b="1"/>
              <a:t>Predsednik: </a:t>
            </a:r>
            <a:r>
              <a:rPr lang="sl-SI" altLang="sl-SI" sz="1800" b="1"/>
              <a:t>Boris Tadić </a:t>
            </a:r>
          </a:p>
          <a:p>
            <a:pPr>
              <a:lnSpc>
                <a:spcPct val="90000"/>
              </a:lnSpc>
            </a:pPr>
            <a:r>
              <a:rPr lang="sl-SI" altLang="sl-SI" sz="2400" b="1"/>
              <a:t>Predsednik vlade: </a:t>
            </a:r>
            <a:r>
              <a:rPr lang="sl-SI" altLang="sl-SI" sz="1800" b="1"/>
              <a:t>Mirko Cvetković</a:t>
            </a:r>
          </a:p>
          <a:p>
            <a:pPr>
              <a:lnSpc>
                <a:spcPct val="90000"/>
              </a:lnSpc>
            </a:pPr>
            <a:r>
              <a:rPr lang="sl-SI" altLang="sl-SI" sz="2400" b="1"/>
              <a:t>Grb:</a:t>
            </a:r>
          </a:p>
          <a:p>
            <a:pPr>
              <a:lnSpc>
                <a:spcPct val="90000"/>
              </a:lnSpc>
            </a:pPr>
            <a:r>
              <a:rPr lang="sl-SI" altLang="sl-SI" sz="2400" b="1"/>
              <a:t>Valuta: </a:t>
            </a:r>
            <a:r>
              <a:rPr lang="sl-SI" altLang="sl-SI" sz="1800" b="1"/>
              <a:t>Srpki dinar (RSD)</a:t>
            </a:r>
          </a:p>
          <a:p>
            <a:pPr>
              <a:lnSpc>
                <a:spcPct val="90000"/>
              </a:lnSpc>
            </a:pPr>
            <a:r>
              <a:rPr lang="sl-SI" altLang="sl-SI" sz="2400" b="1"/>
              <a:t>Avtonomn država Vojvodina</a:t>
            </a:r>
          </a:p>
          <a:p>
            <a:pPr>
              <a:lnSpc>
                <a:spcPct val="90000"/>
              </a:lnSpc>
            </a:pPr>
            <a:r>
              <a:rPr lang="sl-SI" altLang="sl-SI" sz="2400" b="1"/>
              <a:t>Kosovo.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</p:txBody>
      </p:sp>
      <p:pic>
        <p:nvPicPr>
          <p:cNvPr id="6149" name="Picture 5" descr="Grb  Srbije">
            <a:extLst>
              <a:ext uri="{FF2B5EF4-FFF2-40B4-BE49-F238E27FC236}">
                <a16:creationId xmlns:a16="http://schemas.microsoft.com/office/drawing/2014/main" id="{E4CCD8EB-5212-4A06-BE5E-8C05C4093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84538"/>
            <a:ext cx="1652588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6">
            <a:extLst>
              <a:ext uri="{FF2B5EF4-FFF2-40B4-BE49-F238E27FC236}">
                <a16:creationId xmlns:a16="http://schemas.microsoft.com/office/drawing/2014/main" id="{391A385D-E866-48C9-9909-5D5176057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33375"/>
            <a:ext cx="68421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4400" b="1" u="sng"/>
              <a:t>Srbija – osnovni podatki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0178F3-1F58-4C5B-8E0A-951ADBF13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Avtonomna pokrajina Vojvodina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DF31C8-3F7A-43EB-BC50-13BC910136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b="1"/>
              <a:t>Površina: 21.506</a:t>
            </a:r>
            <a:r>
              <a:rPr lang="sl-SI" altLang="sl-SI" b="1" u="sng"/>
              <a:t>km</a:t>
            </a:r>
            <a:r>
              <a:rPr lang="sl-SI" altLang="sl-SI" b="1"/>
              <a:t>² ali ¼ Srbije,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Glavno mesto: Novi Sad,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45 občin,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Donava, Tisa in Sava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Banat vzhodno, Bačka zahodno ter Srem severno 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Velika obdelava zemlje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Velika gostota naseljenosti.</a:t>
            </a:r>
            <a:endParaRPr lang="sl-SI" altLang="sl-SI" sz="3600" b="1"/>
          </a:p>
          <a:p>
            <a:pPr>
              <a:lnSpc>
                <a:spcPct val="90000"/>
              </a:lnSpc>
            </a:pPr>
            <a:endParaRPr lang="sl-SI" altLang="sl-SI" sz="3600"/>
          </a:p>
        </p:txBody>
      </p:sp>
      <p:pic>
        <p:nvPicPr>
          <p:cNvPr id="8197" name="Picture 5" descr="Zastava Vojvodine">
            <a:extLst>
              <a:ext uri="{FF2B5EF4-FFF2-40B4-BE49-F238E27FC236}">
                <a16:creationId xmlns:a16="http://schemas.microsoft.com/office/drawing/2014/main" id="{BA77E851-CDD4-47D5-ACAD-EAB85F1D3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21163"/>
            <a:ext cx="4141787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Grb Vojvodine">
            <a:extLst>
              <a:ext uri="{FF2B5EF4-FFF2-40B4-BE49-F238E27FC236}">
                <a16:creationId xmlns:a16="http://schemas.microsoft.com/office/drawing/2014/main" id="{D2136143-8EE1-4CFE-9669-4ABB56A8C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37063"/>
            <a:ext cx="17113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8">
            <a:extLst>
              <a:ext uri="{FF2B5EF4-FFF2-40B4-BE49-F238E27FC236}">
                <a16:creationId xmlns:a16="http://schemas.microsoft.com/office/drawing/2014/main" id="{D030B01C-50A7-4469-9F2F-3DA549382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3375"/>
            <a:ext cx="85693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4400" b="1" u="sng"/>
              <a:t>Avtonomna država Vojvodina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7ED9249-20F9-4F4D-B378-2303511D7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u="sng"/>
              <a:t>Geografska lega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ED233EF-9AE1-47DC-8832-E6A1D941D3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chemeClr val="tx2"/>
                </a:solidFill>
              </a:rPr>
              <a:t>Jugovzhodna Evropa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chemeClr val="tx2"/>
                </a:solidFill>
              </a:rPr>
              <a:t>Balkanski polotok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chemeClr val="tx2"/>
                </a:solidFill>
              </a:rPr>
              <a:t>Meji na: Madžarsko, Romunijo, Bolgarijo, Makedonijo, Kosovo, Črno Goro, Hrvaško in Bosno in Hercegovino</a:t>
            </a:r>
            <a:r>
              <a:rPr lang="sl-SI" altLang="sl-SI" sz="3600" b="1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chemeClr val="tx2"/>
                </a:solidFill>
              </a:rPr>
              <a:t>Severni del: Ravnina,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chemeClr val="tx2"/>
                </a:solidFill>
              </a:rPr>
              <a:t>Južni deli: razgibani in gorati – Balkanko gorovje, na katerem je tudi najvišja gora: Đeravica – 2656m.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chemeClr val="tx2"/>
                </a:solidFill>
              </a:rPr>
              <a:t>Leži  v severnem zmerno toplem pasu.</a:t>
            </a:r>
          </a:p>
          <a:p>
            <a:pPr>
              <a:lnSpc>
                <a:spcPct val="90000"/>
              </a:lnSpc>
            </a:pPr>
            <a:endParaRPr lang="sl-SI" altLang="sl-SI" sz="36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3600"/>
          </a:p>
        </p:txBody>
      </p:sp>
      <p:pic>
        <p:nvPicPr>
          <p:cNvPr id="7175" name="Picture 7" descr="ANd9GcRjLhoEexaxcoH5m1u8iyEDDgp7H2YfwETCN4I13aVpky-kF1Ytuw">
            <a:extLst>
              <a:ext uri="{FF2B5EF4-FFF2-40B4-BE49-F238E27FC236}">
                <a16:creationId xmlns:a16="http://schemas.microsoft.com/office/drawing/2014/main" id="{F8D73D41-EEBB-4DD4-B697-E1FB41564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636838"/>
            <a:ext cx="42672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auto-mapa">
            <a:extLst>
              <a:ext uri="{FF2B5EF4-FFF2-40B4-BE49-F238E27FC236}">
                <a16:creationId xmlns:a16="http://schemas.microsoft.com/office/drawing/2014/main" id="{86C5CD2B-B32C-4755-A0E4-EFE331751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6250"/>
            <a:ext cx="4006850" cy="572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AF19AC2-1406-409C-A4CB-6D01B99D6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FE30724-E506-480A-818E-6AF595F050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b="1"/>
              <a:t>Celinska država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Na podnebje močno vpliva relief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Na severu: celinsko podnebje, 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Na jugu: gorsko podnebje,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Na vzhodu zmerno-celinsko podnebje. 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Zime: kratke, hladne in snežne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Poletja: topla in dolga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Najvišja izmerjena temperatura: 44,9°C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Najnižja izmerjena temperatura: -39,4°C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Povprečna letna temperatura: 10,9°C</a:t>
            </a:r>
          </a:p>
        </p:txBody>
      </p:sp>
      <p:sp>
        <p:nvSpPr>
          <p:cNvPr id="6148" name="Line 6">
            <a:extLst>
              <a:ext uri="{FF2B5EF4-FFF2-40B4-BE49-F238E27FC236}">
                <a16:creationId xmlns:a16="http://schemas.microsoft.com/office/drawing/2014/main" id="{E6E564F0-B777-40DF-AA15-DA06EFF32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1412875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49" name="Line 7">
            <a:extLst>
              <a:ext uri="{FF2B5EF4-FFF2-40B4-BE49-F238E27FC236}">
                <a16:creationId xmlns:a16="http://schemas.microsoft.com/office/drawing/2014/main" id="{7191155C-C79E-4A97-BB2F-D6FB13D4A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1412875"/>
            <a:ext cx="0" cy="518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0" name="Line 8">
            <a:extLst>
              <a:ext uri="{FF2B5EF4-FFF2-40B4-BE49-F238E27FC236}">
                <a16:creationId xmlns:a16="http://schemas.microsoft.com/office/drawing/2014/main" id="{3780DF04-4AD7-4B25-8463-ADA5AD43A2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" y="6597650"/>
            <a:ext cx="84963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1" name="Line 11">
            <a:extLst>
              <a:ext uri="{FF2B5EF4-FFF2-40B4-BE49-F238E27FC236}">
                <a16:creationId xmlns:a16="http://schemas.microsoft.com/office/drawing/2014/main" id="{DBB2E073-6CEF-472E-87E0-D0BF7AAC4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1412875"/>
            <a:ext cx="73025" cy="525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2" name="Rectangle 14">
            <a:extLst>
              <a:ext uri="{FF2B5EF4-FFF2-40B4-BE49-F238E27FC236}">
                <a16:creationId xmlns:a16="http://schemas.microsoft.com/office/drawing/2014/main" id="{F2F1ECC0-B9B2-4A9F-8566-566F8F720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60350"/>
            <a:ext cx="38163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4400" b="1" u="sng"/>
              <a:t>PODNEBJE</a:t>
            </a:r>
          </a:p>
        </p:txBody>
      </p:sp>
    </p:spTree>
  </p:cSld>
  <p:clrMapOvr>
    <a:masterClrMapping/>
  </p:clrMapOvr>
  <p:transition spd="slow"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84FF36-3724-479D-A9AB-DA12F209E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u="sng"/>
              <a:t>Gospodarstvo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ADE8A48-50AC-49BD-AC37-5138094731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800" b="1"/>
              <a:t>Kmetijstvo – Malina, Pšenica, koruza, </a:t>
            </a:r>
          </a:p>
          <a:p>
            <a:r>
              <a:rPr lang="sl-SI" altLang="sl-SI" sz="2800" b="1"/>
              <a:t>Rudarstvo</a:t>
            </a:r>
          </a:p>
          <a:p>
            <a:r>
              <a:rPr lang="sl-SI" altLang="sl-SI" sz="2800" b="1"/>
              <a:t>2000 – Država v krizi</a:t>
            </a:r>
          </a:p>
          <a:p>
            <a:r>
              <a:rPr lang="sl-SI" altLang="sl-SI" sz="2800" b="1"/>
              <a:t>Slobodan Milošević – Stanje se je dvigovalo</a:t>
            </a:r>
          </a:p>
          <a:p>
            <a:r>
              <a:rPr lang="sl-SI" altLang="sl-SI" sz="2800" b="1"/>
              <a:t>Leta 2005 je bilo brezposelnih 15% državljanov.</a:t>
            </a:r>
          </a:p>
          <a:p>
            <a:r>
              <a:rPr lang="sl-SI" altLang="sl-SI" sz="2800" b="1"/>
              <a:t>2011 – Država v velikih dolgovih</a:t>
            </a:r>
          </a:p>
          <a:p>
            <a:r>
              <a:rPr lang="sl-SI" altLang="sl-SI" sz="2800" b="1"/>
              <a:t>Je največja pobiralka malin, kar </a:t>
            </a:r>
            <a:r>
              <a:rPr lang="sl-SI" altLang="sl-SI" sz="2800"/>
              <a:t>1/3 </a:t>
            </a:r>
            <a:r>
              <a:rPr lang="sl-SI" altLang="sl-SI" sz="2800" b="1"/>
              <a:t>vseh malin na svetu za prodajo je iz Srbije.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EA1B71E-1C1D-49D1-B97A-3D572DE33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altLang="sl-SI"/>
              <a:t>   Znamenitosti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8BE6E10-6342-4C53-B3CC-580B08305DE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sl-SI" altLang="sl-SI" sz="2400" b="1"/>
              <a:t>Med znamenitejšimi ulicami so Knez Mihailova, ki povezuje Trg republike in Kalemegdan </a:t>
            </a:r>
          </a:p>
          <a:p>
            <a:r>
              <a:rPr lang="sl-SI" altLang="sl-SI" sz="2400" b="1"/>
              <a:t>Spomenik kneza Aleksandra Karađorđevića v Karađorđevem parku. Po njem je poimenovan tudi Karađorđev zrezek.</a:t>
            </a:r>
          </a:p>
          <a:p>
            <a:r>
              <a:rPr lang="sl-SI" altLang="sl-SI" sz="2400" b="1"/>
              <a:t>Nacionalni park Đerdap, ki je največji v Srbiji.</a:t>
            </a:r>
          </a:p>
          <a:p>
            <a:r>
              <a:rPr lang="sl-SI" altLang="sl-SI" sz="2400" b="1"/>
              <a:t>Hiša cvetja, kjer je pokopan Josip Broz Tito.</a:t>
            </a:r>
          </a:p>
        </p:txBody>
      </p:sp>
      <p:sp>
        <p:nvSpPr>
          <p:cNvPr id="8196" name="AutoShape 9" descr="9k=">
            <a:extLst>
              <a:ext uri="{FF2B5EF4-FFF2-40B4-BE49-F238E27FC236}">
                <a16:creationId xmlns:a16="http://schemas.microsoft.com/office/drawing/2014/main" id="{9032E874-F822-4286-951D-83125DA233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70713" y="296862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8197" name="AutoShape 11" descr="9k=">
            <a:extLst>
              <a:ext uri="{FF2B5EF4-FFF2-40B4-BE49-F238E27FC236}">
                <a16:creationId xmlns:a16="http://schemas.microsoft.com/office/drawing/2014/main" id="{AA379BEB-DBFD-4A45-A6EF-D481309932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7938" y="407193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sz="1800"/>
          </a:p>
        </p:txBody>
      </p:sp>
      <p:sp>
        <p:nvSpPr>
          <p:cNvPr id="8198" name="AutoShape 13" descr="9k=">
            <a:extLst>
              <a:ext uri="{FF2B5EF4-FFF2-40B4-BE49-F238E27FC236}">
                <a16:creationId xmlns:a16="http://schemas.microsoft.com/office/drawing/2014/main" id="{2620049C-0123-4E8D-9CD9-110199A96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8199" name="AutoShape 15" descr="9k=">
            <a:extLst>
              <a:ext uri="{FF2B5EF4-FFF2-40B4-BE49-F238E27FC236}">
                <a16:creationId xmlns:a16="http://schemas.microsoft.com/office/drawing/2014/main" id="{A012D36B-D0B7-498C-BE01-731F720631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9233" name="Picture 17" descr="ANd9GcTXAtNIAet-R-HSu20AEEpVBxexnjNytFo0GbtHyAUHztF1obE2">
            <a:extLst>
              <a:ext uri="{FF2B5EF4-FFF2-40B4-BE49-F238E27FC236}">
                <a16:creationId xmlns:a16="http://schemas.microsoft.com/office/drawing/2014/main" id="{F0A849D9-43DE-4A67-A9D4-861F49117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700213"/>
            <a:ext cx="3214687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9" descr="BEOGRAD KARADJORDJEV PARK - BELGRADE, BEOGRAD, MONUMENT, SERBIA">
            <a:extLst>
              <a:ext uri="{FF2B5EF4-FFF2-40B4-BE49-F238E27FC236}">
                <a16:creationId xmlns:a16="http://schemas.microsoft.com/office/drawing/2014/main" id="{97FD6ABD-774E-435B-AD5B-8D9BFACBE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997200"/>
            <a:ext cx="3635375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21" descr="ANd9GcSIyPyGFnxHl9qtR7bYYiLaqxmAZu-WtX15iz0R3a2nHHWVEjBBnA">
            <a:extLst>
              <a:ext uri="{FF2B5EF4-FFF2-40B4-BE49-F238E27FC236}">
                <a16:creationId xmlns:a16="http://schemas.microsoft.com/office/drawing/2014/main" id="{AF03A115-ABF6-42C5-AE52-EB75D7943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868863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23" descr="ANd9GcQIy9fQ-CfqmabxfouSV-GXqKiZLzQ7NZTDAJAd0mzb7UOW65lQog">
            <a:extLst>
              <a:ext uri="{FF2B5EF4-FFF2-40B4-BE49-F238E27FC236}">
                <a16:creationId xmlns:a16="http://schemas.microsoft.com/office/drawing/2014/main" id="{C4F2D59C-B56C-42F3-949D-2351EAACE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9237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Rectangle 27">
            <a:extLst>
              <a:ext uri="{FF2B5EF4-FFF2-40B4-BE49-F238E27FC236}">
                <a16:creationId xmlns:a16="http://schemas.microsoft.com/office/drawing/2014/main" id="{EEDAA929-0D41-46BA-A608-DB44F5279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33375"/>
            <a:ext cx="4824412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4400" b="1" u="sng"/>
              <a:t>ZNAMENITOSTI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3D5BEAC-6ABF-4697-AA22-39F2F0681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CF4F166-A569-4C08-8964-9901F2FF1C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7200">
                <a:solidFill>
                  <a:schemeClr val="bg1"/>
                </a:solidFill>
              </a:rPr>
              <a:t>HVALA, KER STE ME POSLUŠALI! </a:t>
            </a:r>
            <a:r>
              <a:rPr lang="sl-SI" altLang="sl-SI" sz="720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sl-SI" altLang="sl-SI" sz="7200">
              <a:solidFill>
                <a:schemeClr val="bg1"/>
              </a:solidFill>
            </a:endParaRPr>
          </a:p>
        </p:txBody>
      </p:sp>
      <p:pic>
        <p:nvPicPr>
          <p:cNvPr id="9220" name="Picture 5" descr="ANd9GcRphbhx6jNcDsJBdtsSMv-42n4BAkdOHw86NGkL44jNAeUqFidI">
            <a:extLst>
              <a:ext uri="{FF2B5EF4-FFF2-40B4-BE49-F238E27FC236}">
                <a16:creationId xmlns:a16="http://schemas.microsoft.com/office/drawing/2014/main" id="{40D3B18D-B70C-4844-AEC5-5AC5C919A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005263"/>
            <a:ext cx="4111625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B7EA864-1D61-4B60-92B2-7D539AC4F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72251EF-1A49-4935-8DDB-8175F41AC5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 b="1">
                <a:hlinkClick r:id="rId2"/>
              </a:rPr>
              <a:t>http://cs.wikipedia.org/wiki/Srbsko</a:t>
            </a:r>
            <a:r>
              <a:rPr lang="sl-SI" altLang="sl-SI" sz="2400"/>
              <a:t>  (</a:t>
            </a:r>
            <a:r>
              <a:rPr lang="sl-SI" altLang="sl-SI" sz="2400" b="1"/>
              <a:t>27. oktober)</a:t>
            </a:r>
          </a:p>
          <a:p>
            <a:r>
              <a:rPr lang="sl-SI" altLang="sl-SI" sz="2400" b="1">
                <a:hlinkClick r:id="rId3"/>
              </a:rPr>
              <a:t>http://cs.wikipedia.org/wiki/Marija_%C5%A0erifovi%C4%87ov%C3%A1</a:t>
            </a:r>
            <a:r>
              <a:rPr lang="sl-SI" altLang="sl-SI"/>
              <a:t> (</a:t>
            </a:r>
            <a:r>
              <a:rPr lang="sl-SI" altLang="sl-SI" sz="2400" b="1"/>
              <a:t>27. oktober)</a:t>
            </a:r>
          </a:p>
          <a:p>
            <a:r>
              <a:rPr lang="sl-SI" altLang="sl-SI" sz="2400" b="1"/>
              <a:t>Jugovzhodna in južna Evropa, založba Mladinska knjiga, Ljubljana 1995</a:t>
            </a:r>
          </a:p>
          <a:p>
            <a:r>
              <a:rPr lang="sl-SI" altLang="sl-SI" sz="2400" b="1"/>
              <a:t>Mala splošna enciklopedija držav, državna založba Slovenije, Ljubljana 1976</a:t>
            </a:r>
          </a:p>
          <a:p>
            <a:r>
              <a:rPr lang="sl-SI" altLang="sl-SI" sz="2400" b="1">
                <a:hlinkClick r:id="rId4"/>
              </a:rPr>
              <a:t>http://sl.wikipedia.org/wiki/Srbija</a:t>
            </a:r>
            <a:r>
              <a:rPr lang="sl-SI" altLang="sl-SI"/>
              <a:t>    </a:t>
            </a:r>
            <a:r>
              <a:rPr lang="sl-SI" altLang="sl-SI" sz="2400"/>
              <a:t>(27. oktober)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</vt:lpstr>
      <vt:lpstr>PowerPoint Presentation</vt:lpstr>
      <vt:lpstr>Avtonomna pokrajina Vojvodina</vt:lpstr>
      <vt:lpstr>Geografska lega</vt:lpstr>
      <vt:lpstr>PowerPoint Presentation</vt:lpstr>
      <vt:lpstr>Gospodarstvo</vt:lpstr>
      <vt:lpstr>   Znamenitosti</vt:lpstr>
      <vt:lpstr>PowerPoint Presentation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2019-05-31T08:41:10Z</dcterms:created>
  <dcterms:modified xsi:type="dcterms:W3CDTF">2019-05-31T08:41:10Z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