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9" r:id="rId4"/>
    <p:sldId id="268" r:id="rId5"/>
    <p:sldId id="258" r:id="rId6"/>
    <p:sldId id="261" r:id="rId7"/>
    <p:sldId id="262" r:id="rId8"/>
    <p:sldId id="267" r:id="rId9"/>
    <p:sldId id="260" r:id="rId10"/>
    <p:sldId id="265" r:id="rId11"/>
    <p:sldId id="266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0066"/>
    <a:srgbClr val="CC0099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7" autoAdjust="0"/>
    <p:restoredTop sz="94624" autoAdjust="0"/>
  </p:normalViewPr>
  <p:slideViewPr>
    <p:cSldViewPr>
      <p:cViewPr varScale="1">
        <p:scale>
          <a:sx n="154" d="100"/>
          <a:sy n="154" d="100"/>
        </p:scale>
        <p:origin x="163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B4AE93-3E6A-4CA3-90D2-5CD6A186C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6AC01-653E-4A29-9CA0-F413C171BD4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AA3DFF-32B4-4924-B5F6-D896E9000DE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56DC5F-895F-443F-959E-D73BFF98BD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5A8E17-0DAA-4789-8FE9-3A9389552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F9C12-0491-4D5A-85B0-E028E5158C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34FF9-A532-4BE5-93DA-010EFE646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979855-AFFC-482D-91A8-2B670440A2B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BAB7DA2-D027-4313-B871-22A5A39AD7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2DCF66B7-A9C8-4B54-91BB-898D2BCCA0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461D7B87-16B2-4A16-912D-0F015019D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DA5C15-3964-4130-8CFB-FFC71B37E765}" type="slidenum">
              <a:rPr lang="sl-SI" altLang="sl-SI" sz="1200"/>
              <a:pPr eaLnBrk="1" hangingPunct="1"/>
              <a:t>8</a:t>
            </a:fld>
            <a:endParaRPr lang="sl-SI" altLang="sl-SI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07467-8D8E-4A60-B269-C97F91AD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413F3-4A78-489C-8771-3EF564C6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60C83-153E-4796-B9A2-AEB53D20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178F2-DDB3-4F63-AC07-2323A20B44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301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3546F-BEFC-4EFC-B8F4-3B5E3177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CABD1-F7B9-4DE0-A243-7AA6590E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9C3B0-7C3F-4A09-9611-F189578D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A8C5D-A3B2-4D59-8DED-9C1BF6F18D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3512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30222-BE79-448E-A7C0-6135C818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F228D-E9FA-446A-B86C-0707274D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0E0ED-CEF9-4402-B097-D495312B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A764A-D1B7-4C29-9ADA-4968166E34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2732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11891-BA31-4CF8-AAA3-F510568A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B2559-7A95-4F76-BB72-0AE7D6C9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EAA2-9E08-4725-9ED6-AFDFC804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4CAA7-69FC-4840-8735-5940A9E1BC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756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F87D3-0965-4CB0-A795-62D2AF987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2C2C8-9252-4385-8ACF-A097CFBF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0B6BC-5E61-49C0-AC62-B9845704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88F65-7455-48BC-846D-276475600B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290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85EEE6-00B9-4FDE-B93B-B34B7730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E75F79-B29D-4CB8-928F-8B6A1477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978888-5531-476C-A7ED-E3B1373E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16376-D47E-4911-A106-F14454569F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6962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2A1DB0-4ED6-4E58-BE07-282234694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77F4A5-A069-49E3-BF9D-A8C0E18A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7204E0-C5EF-49B0-B147-2ACF68A9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0E40F-8E44-4431-B39F-6642EB7461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4998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35E22D-DB3A-4074-9A36-D87D9B6F6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345A96-4F31-4079-B0E8-5D20050C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010F7E-8C8A-4E65-8520-01C962BC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8AAE3-254A-4A0C-BEAB-C51F8387BA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256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1BCFCF-A8D1-4C9C-94C4-75D47697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F032E5-2F6D-485C-ABC6-9BBF8439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995A70-B292-4C29-A8B8-D99FE57D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A4D00-63AD-4C30-B332-7996E99472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687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47A5FC-09AE-443F-AB3A-3FEDFDF8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6A277C-429F-480D-AFD1-B3F348C91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6A29F9-6BC4-4F7A-93C8-A489B154F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54C35-6580-4DEE-8DFE-CADE7D9F1A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842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5F55E8-26AD-4753-A86B-76A1AD79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42C99B-A49C-4A02-ABFB-5C2C50E64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BC0AA4-2DED-4761-AFBE-8A0811DE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25714-6B28-41D1-9BDB-68B52BBB0E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530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8DF2800-CDF4-46AF-91A2-E42EC204ED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FF32282-86A4-40E7-99E7-4074552C02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7ED47-1BBF-4478-B571-6D7A55772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12F53-8C16-44D6-BF7C-4BA33FE8A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1F5A2-5481-4AC6-B5FC-61BE8F82C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1832F3F-EDFB-433B-91FA-D59B1C0984A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20C1286-452C-4ED0-91CC-199773D61E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470025"/>
          </a:xfrm>
        </p:spPr>
        <p:txBody>
          <a:bodyPr/>
          <a:lstStyle/>
          <a:p>
            <a:pPr eaLnBrk="1" hangingPunct="1"/>
            <a:r>
              <a:rPr lang="sl-SI" altLang="sl-SI" sz="3600">
                <a:solidFill>
                  <a:schemeClr val="bg1"/>
                </a:solidFill>
              </a:rPr>
              <a:t> </a:t>
            </a:r>
            <a:endParaRPr lang="sl-SI" altLang="sl-SI" sz="3600" dirty="0">
              <a:solidFill>
                <a:schemeClr val="bg1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5BE7369-8188-4468-BDDF-F15EED9E209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997200"/>
            <a:ext cx="9144000" cy="2971800"/>
          </a:xfrm>
        </p:spPr>
        <p:txBody>
          <a:bodyPr/>
          <a:lstStyle/>
          <a:p>
            <a:pPr eaLnBrk="1" hangingPunct="1"/>
            <a:endParaRPr lang="sl-SI" altLang="sl-SI">
              <a:solidFill>
                <a:schemeClr val="bg1"/>
              </a:solidFill>
            </a:endParaRPr>
          </a:p>
          <a:p>
            <a:pPr eaLnBrk="1" hangingPunct="1"/>
            <a:endParaRPr lang="sl-SI" altLang="sl-SI">
              <a:solidFill>
                <a:schemeClr val="bg1"/>
              </a:solidFill>
            </a:endParaRP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                        </a:t>
            </a:r>
          </a:p>
          <a:p>
            <a:pPr eaLnBrk="1" hangingPunct="1"/>
            <a:r>
              <a:rPr lang="sl-SI" altLang="sl-SI" sz="6000" b="1" u="sng">
                <a:solidFill>
                  <a:schemeClr val="bg1"/>
                </a:solidFill>
              </a:rPr>
              <a:t>SRBIJA</a:t>
            </a:r>
          </a:p>
          <a:p>
            <a:pPr eaLnBrk="1" hangingPunct="1"/>
            <a:endParaRPr lang="sl-SI" altLang="sl-SI" sz="6000">
              <a:solidFill>
                <a:schemeClr val="bg1"/>
              </a:solidFill>
            </a:endParaRPr>
          </a:p>
        </p:txBody>
      </p:sp>
      <p:pic>
        <p:nvPicPr>
          <p:cNvPr id="2052" name="Picture 7" descr="ANd9GcRz0XZOhr7BA5DXfJ7IhX3G6hLtjCjd2iqh7N7Jj0ywEYWKldHh">
            <a:extLst>
              <a:ext uri="{FF2B5EF4-FFF2-40B4-BE49-F238E27FC236}">
                <a16:creationId xmlns:a16="http://schemas.microsoft.com/office/drawing/2014/main" id="{347A7840-40C6-4B34-96E6-866455E5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628775"/>
            <a:ext cx="4491037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4406526-0F3F-4C8F-BAB5-1F4181C65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3575" y="274638"/>
            <a:ext cx="2232025" cy="92233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sl-SI" dirty="0"/>
              <a:t>Viri: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C294FE5-D1F0-4EE3-9393-D9F070F274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sl-SI" altLang="sl-SI" sz="2400" b="1"/>
          </a:p>
          <a:p>
            <a:pPr eaLnBrk="1" hangingPunct="1"/>
            <a:r>
              <a:rPr lang="sl-SI" altLang="sl-SI" sz="3600" i="1"/>
              <a:t>Google</a:t>
            </a:r>
          </a:p>
          <a:p>
            <a:pPr eaLnBrk="1" hangingPunct="1"/>
            <a:r>
              <a:rPr lang="sl-SI" altLang="sl-SI" sz="3600" i="1"/>
              <a:t>Wikipedia </a:t>
            </a:r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7EDBE9B-C569-4CF6-A7B5-A6D9875D7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737"/>
          </a:xfrm>
        </p:spPr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95EEBDE-7953-41E5-BB09-BD424B8E77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549275"/>
            <a:ext cx="8229600" cy="6119813"/>
          </a:xfrm>
        </p:spPr>
        <p:txBody>
          <a:bodyPr/>
          <a:lstStyle/>
          <a:p>
            <a:pPr eaLnBrk="1" hangingPunct="1"/>
            <a:r>
              <a:rPr lang="sl-SI" altLang="sl-SI" sz="8800">
                <a:solidFill>
                  <a:schemeClr val="bg1"/>
                </a:solidFill>
              </a:rPr>
              <a:t>HVALA ZA POZOROST!!</a:t>
            </a:r>
            <a:r>
              <a:rPr lang="sl-SI" altLang="sl-SI" sz="880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sl-SI" altLang="sl-SI" sz="8800">
              <a:solidFill>
                <a:schemeClr val="bg1"/>
              </a:solidFill>
            </a:endParaRPr>
          </a:p>
        </p:txBody>
      </p:sp>
      <p:pic>
        <p:nvPicPr>
          <p:cNvPr id="12292" name="Picture 3" descr="C:\Users\Ivek\Desktop\SVEN\imgres.jpg">
            <a:extLst>
              <a:ext uri="{FF2B5EF4-FFF2-40B4-BE49-F238E27FC236}">
                <a16:creationId xmlns:a16="http://schemas.microsoft.com/office/drawing/2014/main" id="{28172DB5-6AFC-4464-B4E6-DFCCF63C6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429000"/>
            <a:ext cx="45370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>
            <a:extLst>
              <a:ext uri="{FF2B5EF4-FFF2-40B4-BE49-F238E27FC236}">
                <a16:creationId xmlns:a16="http://schemas.microsoft.com/office/drawing/2014/main" id="{B201CA6A-55F2-4E9C-8BE5-756879945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1079500"/>
          </a:xfrm>
        </p:spPr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E13E900-164A-4708-A305-58A0354AC6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b="1"/>
              <a:t>Velikost: </a:t>
            </a:r>
            <a:r>
              <a:rPr lang="sl-SI" altLang="sl-SI" sz="2400" b="1"/>
              <a:t>88.361</a:t>
            </a:r>
            <a:r>
              <a:rPr lang="sl-SI" altLang="sl-SI" sz="2400" u="sng"/>
              <a:t>km</a:t>
            </a:r>
            <a:r>
              <a:rPr lang="sl-SI" altLang="sl-SI" sz="2400"/>
              <a:t>² </a:t>
            </a:r>
            <a:endParaRPr lang="sl-SI" altLang="sl-SI" sz="2400" b="1"/>
          </a:p>
          <a:p>
            <a:pPr eaLnBrk="1" hangingPunct="1">
              <a:lnSpc>
                <a:spcPct val="90000"/>
              </a:lnSpc>
            </a:pPr>
            <a:r>
              <a:rPr lang="sl-SI" altLang="sl-SI" b="1"/>
              <a:t>Število prebivalcev: </a:t>
            </a:r>
            <a:r>
              <a:rPr lang="sl-SI" altLang="sl-SI" sz="2400" b="1"/>
              <a:t> 10 milijonov  </a:t>
            </a:r>
            <a:r>
              <a:rPr lang="sl-SI" altLang="sl-SI" b="1"/>
              <a:t>Srbi, Madžari, Bosanci, Jugoslovani, Črnogorci, Albanci 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b="1"/>
              <a:t>Glavno mesto: </a:t>
            </a:r>
            <a:r>
              <a:rPr lang="sl-SI" altLang="sl-SI" sz="2400" b="1"/>
              <a:t>Beograd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b="1"/>
              <a:t>Grb: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b="1"/>
              <a:t>Valuta: </a:t>
            </a:r>
            <a:r>
              <a:rPr lang="sl-SI" altLang="sl-SI" sz="2400" b="1"/>
              <a:t>Srbki dinar (RSD)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b="1"/>
              <a:t>Himna: </a:t>
            </a:r>
            <a:r>
              <a:rPr lang="sl-SI" altLang="sl-SI" sz="2400"/>
              <a:t>Bože pravde</a:t>
            </a:r>
            <a:endParaRPr lang="sl-SI" altLang="sl-SI" b="1"/>
          </a:p>
          <a:p>
            <a:pPr eaLnBrk="1" hangingPunct="1">
              <a:lnSpc>
                <a:spcPct val="90000"/>
              </a:lnSpc>
            </a:pPr>
            <a:endParaRPr lang="sl-SI" altLang="sl-SI" b="1"/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id="{F6A9A170-B3D7-417B-A0F6-A0C2EBA56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33375"/>
            <a:ext cx="871378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4000" b="1" u="sng"/>
              <a:t>Republika Srbija – osnovni podatki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F97B652-2805-4CED-AC48-EE324CDB2F81}"/>
              </a:ext>
            </a:extLst>
          </p:cNvPr>
          <p:cNvSpPr/>
          <p:nvPr/>
        </p:nvSpPr>
        <p:spPr>
          <a:xfrm rot="203228">
            <a:off x="1855788" y="4213225"/>
            <a:ext cx="3959225" cy="576263"/>
          </a:xfrm>
          <a:prstGeom prst="rightArrow">
            <a:avLst>
              <a:gd name="adj1" fmla="val 50000"/>
              <a:gd name="adj2" fmla="val 167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3078" name="Picture 4" descr="C:\Users\Ivek\Desktop\SVEN\prenos.jpg">
            <a:extLst>
              <a:ext uri="{FF2B5EF4-FFF2-40B4-BE49-F238E27FC236}">
                <a16:creationId xmlns:a16="http://schemas.microsoft.com/office/drawing/2014/main" id="{FD4E475E-E219-43D7-8DC6-BB8138918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137">
            <a:off x="6121400" y="3530600"/>
            <a:ext cx="164147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1C6D131-8D06-48C6-97BE-CF9C47849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Avtonomna pokrajina Vojvodina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D08483B-9CA8-4256-A2CA-E7F0D656D8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b="1"/>
              <a:t>Na severu Srbije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b="1"/>
              <a:t>Površina: 21.506 </a:t>
            </a:r>
            <a:r>
              <a:rPr lang="sl-SI" altLang="sl-SI" b="1" u="sng"/>
              <a:t>km</a:t>
            </a:r>
            <a:r>
              <a:rPr lang="sl-SI" altLang="sl-SI" b="1"/>
              <a:t>² ali ¼ Srbije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b="1"/>
              <a:t>Glavno mesto: Novi Sad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b="1"/>
              <a:t>Srbi, Madžari, Slovaki, Hrvati, Črnogorci,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sl-SI" altLang="sl-SI" b="1"/>
              <a:t>Romuni</a:t>
            </a:r>
          </a:p>
        </p:txBody>
      </p:sp>
      <p:pic>
        <p:nvPicPr>
          <p:cNvPr id="8197" name="Picture 5" descr="Zastava Vojvodine">
            <a:extLst>
              <a:ext uri="{FF2B5EF4-FFF2-40B4-BE49-F238E27FC236}">
                <a16:creationId xmlns:a16="http://schemas.microsoft.com/office/drawing/2014/main" id="{3B75505D-4307-417B-862B-2001050E1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08500"/>
            <a:ext cx="33147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Grb Vojvodine">
            <a:extLst>
              <a:ext uri="{FF2B5EF4-FFF2-40B4-BE49-F238E27FC236}">
                <a16:creationId xmlns:a16="http://schemas.microsoft.com/office/drawing/2014/main" id="{6160DA96-96DC-4905-B25A-F3C09A471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08500"/>
            <a:ext cx="1728788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8">
            <a:extLst>
              <a:ext uri="{FF2B5EF4-FFF2-40B4-BE49-F238E27FC236}">
                <a16:creationId xmlns:a16="http://schemas.microsoft.com/office/drawing/2014/main" id="{00712C0E-1F5C-4E2C-B0E9-43C721DE0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5693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4400" b="1" u="sng"/>
              <a:t>Avtonomna pokrajina Vojvodina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B1DF9-9C3D-453F-8C84-AA616EB8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3823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sl-SI" b="1" u="sng" dirty="0">
                <a:latin typeface="Arial" pitchFamily="34" charset="0"/>
                <a:cs typeface="Arial" pitchFamily="34" charset="0"/>
              </a:rPr>
              <a:t>Avtonomna pokrajina Kosovo</a:t>
            </a:r>
            <a:endParaRPr lang="sl-SI" dirty="0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657D74E3-AABF-4E35-87CB-04721DBE1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260475" y="2349500"/>
            <a:ext cx="46037" cy="639763"/>
          </a:xfrm>
        </p:spPr>
        <p:txBody>
          <a:bodyPr/>
          <a:lstStyle/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</p:txBody>
      </p:sp>
      <p:pic>
        <p:nvPicPr>
          <p:cNvPr id="8" name="Content Placeholder 7" descr="Flag_of_Kosovo.svg.png">
            <a:extLst>
              <a:ext uri="{FF2B5EF4-FFF2-40B4-BE49-F238E27FC236}">
                <a16:creationId xmlns:a16="http://schemas.microsoft.com/office/drawing/2014/main" id="{224527AD-AE83-42C3-B793-941E2B747B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916113"/>
            <a:ext cx="2609850" cy="1858962"/>
          </a:xfrm>
        </p:spPr>
      </p:pic>
      <p:sp>
        <p:nvSpPr>
          <p:cNvPr id="5125" name="Text Placeholder 4">
            <a:extLst>
              <a:ext uri="{FF2B5EF4-FFF2-40B4-BE49-F238E27FC236}">
                <a16:creationId xmlns:a16="http://schemas.microsoft.com/office/drawing/2014/main" id="{8CF9E6EB-88D6-4132-9912-DC1AECE1E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850" y="1557338"/>
            <a:ext cx="5327650" cy="40322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3200"/>
              <a:t>Na jugu Srbije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3200"/>
              <a:t>Srbska pokrajina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3200"/>
              <a:t>Okoli 2 milijona prebivalcev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3200"/>
              <a:t>Glavno in največje mesto je Priština(okoli 550.000)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3200"/>
              <a:t>kosovska zastava: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3200"/>
              <a:t>kosovski grb:</a:t>
            </a:r>
          </a:p>
        </p:txBody>
      </p:sp>
      <p:pic>
        <p:nvPicPr>
          <p:cNvPr id="7" name="Content Placeholder 6" descr="85px-Coat_of_arms_of_Kosovo.svg.png">
            <a:extLst>
              <a:ext uri="{FF2B5EF4-FFF2-40B4-BE49-F238E27FC236}">
                <a16:creationId xmlns:a16="http://schemas.microsoft.com/office/drawing/2014/main" id="{EEBBB1B8-3166-42A1-89F8-B4825A9BC4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4221163"/>
            <a:ext cx="1655762" cy="1831975"/>
          </a:xfr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088B5901-70CB-45E0-A58D-DE74C566BC73}"/>
              </a:ext>
            </a:extLst>
          </p:cNvPr>
          <p:cNvSpPr/>
          <p:nvPr/>
        </p:nvSpPr>
        <p:spPr>
          <a:xfrm rot="21251728">
            <a:off x="2792413" y="4948238"/>
            <a:ext cx="3025775" cy="576262"/>
          </a:xfrm>
          <a:prstGeom prst="rightArrow">
            <a:avLst>
              <a:gd name="adj1" fmla="val 33777"/>
              <a:gd name="adj2" fmla="val 105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49C27EF8-6321-44CD-B297-78ACED869E2C}"/>
              </a:ext>
            </a:extLst>
          </p:cNvPr>
          <p:cNvSpPr/>
          <p:nvPr/>
        </p:nvSpPr>
        <p:spPr>
          <a:xfrm rot="20420469">
            <a:off x="3522663" y="3983038"/>
            <a:ext cx="2547937" cy="620712"/>
          </a:xfrm>
          <a:prstGeom prst="rightArrow">
            <a:avLst>
              <a:gd name="adj1" fmla="val 37075"/>
              <a:gd name="adj2" fmla="val 101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53BB284-10B3-4B38-A827-8C1852181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u="sng"/>
              <a:t>Geografska lega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32F6FD6-94D4-43D0-909D-9FC7532D58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8229600" cy="3240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400" b="1">
                <a:solidFill>
                  <a:schemeClr val="tx2"/>
                </a:solidFill>
              </a:rPr>
              <a:t>Severni del: Ravnina,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>
                <a:solidFill>
                  <a:schemeClr val="tx2"/>
                </a:solidFill>
              </a:rPr>
              <a:t>Južni del: razgiban in gorat - Balkanko gorovje-najvišja gora: Đeravica - 2656m.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>
                <a:solidFill>
                  <a:schemeClr val="tx2"/>
                </a:solidFill>
              </a:rPr>
              <a:t>Leži  v severnem zmerno toplem pasu.</a:t>
            </a:r>
          </a:p>
          <a:p>
            <a:pPr eaLnBrk="1" hangingPunct="1">
              <a:lnSpc>
                <a:spcPct val="90000"/>
              </a:lnSpc>
            </a:pPr>
            <a:endParaRPr lang="sl-SI" altLang="sl-SI" sz="3600" b="1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l-SI" altLang="sl-SI" sz="3600"/>
          </a:p>
        </p:txBody>
      </p:sp>
      <p:pic>
        <p:nvPicPr>
          <p:cNvPr id="7175" name="Picture 7" descr="ANd9GcRjLhoEexaxcoH5m1u8iyEDDgp7H2YfwETCN4I13aVpky-kF1Ytuw">
            <a:extLst>
              <a:ext uri="{FF2B5EF4-FFF2-40B4-BE49-F238E27FC236}">
                <a16:creationId xmlns:a16="http://schemas.microsoft.com/office/drawing/2014/main" id="{25BF86D1-608B-45F1-8E30-13E213864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367188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Ivek\Desktop\SVEN\442px-Serbia_relief_map.png">
            <a:extLst>
              <a:ext uri="{FF2B5EF4-FFF2-40B4-BE49-F238E27FC236}">
                <a16:creationId xmlns:a16="http://schemas.microsoft.com/office/drawing/2014/main" id="{FC24C667-AD83-4709-9BE8-6B6305434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349500"/>
            <a:ext cx="3097213" cy="420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DF6D8F4-DB10-417D-B7D6-E1C7298F7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33CE0B-0AF2-4059-A71C-EFE565300C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b="1"/>
              <a:t>na podnebje močno vpliva relief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b="1"/>
              <a:t>na severu: celinsko podnebje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b="1"/>
              <a:t>na jugu: gorsko podnebje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b="1"/>
              <a:t>Najhladnejši mesec-Januar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b="1"/>
              <a:t>Najtoplejši mesec-Julij</a:t>
            </a:r>
          </a:p>
        </p:txBody>
      </p:sp>
      <p:sp>
        <p:nvSpPr>
          <p:cNvPr id="7172" name="Line 6">
            <a:extLst>
              <a:ext uri="{FF2B5EF4-FFF2-40B4-BE49-F238E27FC236}">
                <a16:creationId xmlns:a16="http://schemas.microsoft.com/office/drawing/2014/main" id="{D488486A-CCD7-4791-97C3-DBEB86824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1412875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3" name="Line 7">
            <a:extLst>
              <a:ext uri="{FF2B5EF4-FFF2-40B4-BE49-F238E27FC236}">
                <a16:creationId xmlns:a16="http://schemas.microsoft.com/office/drawing/2014/main" id="{E7531C66-A627-455D-A38F-DA7A6BD20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0150" y="1412875"/>
            <a:ext cx="0" cy="518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4" name="Line 8">
            <a:extLst>
              <a:ext uri="{FF2B5EF4-FFF2-40B4-BE49-F238E27FC236}">
                <a16:creationId xmlns:a16="http://schemas.microsoft.com/office/drawing/2014/main" id="{240DA712-9253-4209-9DB0-F5C4C6D1EC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850" y="6597650"/>
            <a:ext cx="84963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5" name="Line 11">
            <a:extLst>
              <a:ext uri="{FF2B5EF4-FFF2-40B4-BE49-F238E27FC236}">
                <a16:creationId xmlns:a16="http://schemas.microsoft.com/office/drawing/2014/main" id="{E452DCFE-9D32-4776-8B0A-7D47CA82C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1412875"/>
            <a:ext cx="73025" cy="525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6" name="Rectangle 14">
            <a:extLst>
              <a:ext uri="{FF2B5EF4-FFF2-40B4-BE49-F238E27FC236}">
                <a16:creationId xmlns:a16="http://schemas.microsoft.com/office/drawing/2014/main" id="{D1145E27-014D-4B08-BB4C-3F5280F5C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60350"/>
            <a:ext cx="381635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4400" b="1" u="sng"/>
              <a:t>PODNEBJE</a:t>
            </a:r>
          </a:p>
        </p:txBody>
      </p:sp>
    </p:spTree>
  </p:cSld>
  <p:clrMapOvr>
    <a:masterClrMapping/>
  </p:clrMapOvr>
  <p:transition spd="slow">
    <p:cover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6422CC0-FD2C-4FC1-9A84-BAD5E3342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5400" u="sng"/>
              <a:t>Gospodarstvo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2868555-232C-4BD4-B291-E1A1331944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800" b="1"/>
              <a:t>Kmetijstvo - Malina, pšenica, koruza, </a:t>
            </a:r>
          </a:p>
          <a:p>
            <a:pPr eaLnBrk="1" hangingPunct="1"/>
            <a:r>
              <a:rPr lang="sl-SI" altLang="sl-SI" sz="2800" b="1"/>
              <a:t>Rudarstvo</a:t>
            </a:r>
          </a:p>
          <a:p>
            <a:pPr eaLnBrk="1" hangingPunct="1"/>
            <a:r>
              <a:rPr lang="sl-SI" altLang="sl-SI" sz="2800" b="1"/>
              <a:t>Srbija je ena izmed največjih pridelovalk malin na svetu.</a:t>
            </a:r>
          </a:p>
        </p:txBody>
      </p:sp>
      <p:pic>
        <p:nvPicPr>
          <p:cNvPr id="1026" name="Picture 2" descr="C:\Users\Ivek\Desktop\SVEN\malina.jpg">
            <a:extLst>
              <a:ext uri="{FF2B5EF4-FFF2-40B4-BE49-F238E27FC236}">
                <a16:creationId xmlns:a16="http://schemas.microsoft.com/office/drawing/2014/main" id="{E1252516-3843-4662-8F5B-62807E0BD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492500"/>
            <a:ext cx="38877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39BF-5A8B-4BEF-83EB-98012911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404813"/>
            <a:ext cx="5616575" cy="10128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sl-SI" u="sng" dirty="0"/>
              <a:t>ZNANI DRŽAVLJANI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CDA13485-2D1C-46ED-8C88-00AD2A975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Aleksandar Karađorđević - </a:t>
            </a:r>
            <a:r>
              <a:rPr lang="sl-SI" altLang="sl-SI" sz="2000"/>
              <a:t>1888-1934, poveljnik Srbske vojske v 1. svetovni vojni, po tem pa je postal kralj Jugoslavije, </a:t>
            </a:r>
          </a:p>
          <a:p>
            <a:pPr eaLnBrk="1" hangingPunct="1"/>
            <a:r>
              <a:rPr lang="sl-SI" altLang="sl-SI" b="1"/>
              <a:t>Miloš Obilić - </a:t>
            </a:r>
            <a:r>
              <a:rPr lang="sl-SI" altLang="sl-SI" sz="2000"/>
              <a:t>Srbski vitez, po bitki na Kosovskem polju ubil osomanskega sultana Murata 1.</a:t>
            </a:r>
          </a:p>
          <a:p>
            <a:pPr eaLnBrk="1" hangingPunct="1"/>
            <a:endParaRPr lang="sl-SI" altLang="sl-SI" sz="2000"/>
          </a:p>
          <a:p>
            <a:pPr eaLnBrk="1" hangingPunct="1"/>
            <a:endParaRPr lang="sl-SI" altLang="sl-SI" sz="2000"/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  <a:p>
            <a:pPr eaLnBrk="1" hangingPunct="1"/>
            <a:r>
              <a:rPr lang="sl-SI" altLang="sl-SI" b="1"/>
              <a:t>Vuk Stefanović Karadžić - </a:t>
            </a:r>
            <a:r>
              <a:rPr lang="sl-SI" altLang="sl-SI" sz="2000"/>
              <a:t>1787-1864, reformator srbskega jezika in srbski jezikoslovec,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2000"/>
              <a:t> </a:t>
            </a:r>
          </a:p>
          <a:p>
            <a:pPr eaLnBrk="1" hangingPunct="1"/>
            <a:endParaRPr lang="sl-SI" altLang="sl-SI" b="1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 b="1"/>
          </a:p>
        </p:txBody>
      </p:sp>
      <p:pic>
        <p:nvPicPr>
          <p:cNvPr id="9220" name="Picture 2" descr="C:\Users\Ivek\Desktop\SVEN\prenos (1).jpg">
            <a:extLst>
              <a:ext uri="{FF2B5EF4-FFF2-40B4-BE49-F238E27FC236}">
                <a16:creationId xmlns:a16="http://schemas.microsoft.com/office/drawing/2014/main" id="{6570FC46-0AFF-4F58-AA2D-97538EFCF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1525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C:\Users\Ivek\Desktop\SVEN\250px-Milos_Obilic_Hilandar.jpg">
            <a:extLst>
              <a:ext uri="{FF2B5EF4-FFF2-40B4-BE49-F238E27FC236}">
                <a16:creationId xmlns:a16="http://schemas.microsoft.com/office/drawing/2014/main" id="{4CB35475-51BF-4E5A-BF22-185B9F613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068638"/>
            <a:ext cx="1279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Users\Ivek\Desktop\SVEN\url.jpg">
            <a:extLst>
              <a:ext uri="{FF2B5EF4-FFF2-40B4-BE49-F238E27FC236}">
                <a16:creationId xmlns:a16="http://schemas.microsoft.com/office/drawing/2014/main" id="{62DF8843-242C-4FF0-BE73-C89078A1C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229225"/>
            <a:ext cx="1944687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3F1C7FE-1718-4246-9DD3-E4D004290F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/>
              <a:t>   Znamenitosti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3DE0299-213C-4BD8-A54E-E10E9268C51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5068888"/>
          </a:xfrm>
        </p:spPr>
        <p:txBody>
          <a:bodyPr/>
          <a:lstStyle/>
          <a:p>
            <a:pPr eaLnBrk="1" hangingPunct="1"/>
            <a:r>
              <a:rPr lang="sl-SI" altLang="sl-SI" sz="2400" b="1"/>
              <a:t>Med znamenitejšimi ulicami je Knez Mihailova, ki povezuje Trg republike in Kalemegdan </a:t>
            </a:r>
          </a:p>
          <a:p>
            <a:pPr eaLnBrk="1" hangingPunct="1"/>
            <a:r>
              <a:rPr lang="sl-SI" altLang="sl-SI" sz="2400" b="1"/>
              <a:t>Spomenik kneza Aleksandra Karađorđevića v Karađorđevem parku. Po njem je poimenovan tudi Karađorđev zrezek.</a:t>
            </a:r>
          </a:p>
          <a:p>
            <a:pPr eaLnBrk="1" hangingPunct="1"/>
            <a:r>
              <a:rPr lang="sl-SI" altLang="sl-SI" sz="2400" b="1"/>
              <a:t>Nacionalni park Đerdap, ki je največji v Srbiji.</a:t>
            </a:r>
          </a:p>
          <a:p>
            <a:pPr eaLnBrk="1" hangingPunct="1"/>
            <a:r>
              <a:rPr lang="sl-SI" altLang="sl-SI" sz="2400" b="1"/>
              <a:t>Hiša cvetja, kjer je pokopan Josip Broz Tito.</a:t>
            </a:r>
          </a:p>
          <a:p>
            <a:pPr eaLnBrk="1" hangingPunct="1"/>
            <a:r>
              <a:rPr lang="sl-SI" altLang="sl-SI" sz="2400" b="1"/>
              <a:t>Samostan Manasija</a:t>
            </a:r>
          </a:p>
          <a:p>
            <a:pPr eaLnBrk="1" hangingPunct="1"/>
            <a:r>
              <a:rPr lang="sl-SI" altLang="sl-SI" sz="2400" b="1"/>
              <a:t>Samostan Gračanica</a:t>
            </a:r>
          </a:p>
          <a:p>
            <a:pPr eaLnBrk="1" hangingPunct="1"/>
            <a:r>
              <a:rPr lang="sl-SI" altLang="sl-SI" sz="2400" b="1"/>
              <a:t>Samostan Ravanica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 sz="2400" b="1"/>
          </a:p>
        </p:txBody>
      </p:sp>
      <p:sp>
        <p:nvSpPr>
          <p:cNvPr id="10244" name="AutoShape 9" descr="9k=">
            <a:extLst>
              <a:ext uri="{FF2B5EF4-FFF2-40B4-BE49-F238E27FC236}">
                <a16:creationId xmlns:a16="http://schemas.microsoft.com/office/drawing/2014/main" id="{6C971892-5555-41ED-BFAB-A67EDC1F48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70713" y="29686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0245" name="AutoShape 11" descr="9k=">
            <a:extLst>
              <a:ext uri="{FF2B5EF4-FFF2-40B4-BE49-F238E27FC236}">
                <a16:creationId xmlns:a16="http://schemas.microsoft.com/office/drawing/2014/main" id="{FC1AED2C-1D1A-410E-A34A-DE609E6A3D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7938" y="40719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 sz="1800"/>
          </a:p>
        </p:txBody>
      </p:sp>
      <p:sp>
        <p:nvSpPr>
          <p:cNvPr id="10246" name="AutoShape 13" descr="9k=">
            <a:extLst>
              <a:ext uri="{FF2B5EF4-FFF2-40B4-BE49-F238E27FC236}">
                <a16:creationId xmlns:a16="http://schemas.microsoft.com/office/drawing/2014/main" id="{C871E2EE-36B9-4AC7-A089-7C82653A6D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0247" name="AutoShape 15" descr="9k=">
            <a:extLst>
              <a:ext uri="{FF2B5EF4-FFF2-40B4-BE49-F238E27FC236}">
                <a16:creationId xmlns:a16="http://schemas.microsoft.com/office/drawing/2014/main" id="{834261D3-F831-4A36-88AA-B1846685A7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pic>
        <p:nvPicPr>
          <p:cNvPr id="9233" name="Picture 17" descr="ANd9GcTXAtNIAet-R-HSu20AEEpVBxexnjNytFo0GbtHyAUHztF1obE2">
            <a:extLst>
              <a:ext uri="{FF2B5EF4-FFF2-40B4-BE49-F238E27FC236}">
                <a16:creationId xmlns:a16="http://schemas.microsoft.com/office/drawing/2014/main" id="{E8501AB4-B065-4C48-B102-9538F181E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852738"/>
            <a:ext cx="15128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BEOGRAD KARADJORDJEV PARK - BELGRADE, BEOGRAD, MONUMENT, SERBIA">
            <a:extLst>
              <a:ext uri="{FF2B5EF4-FFF2-40B4-BE49-F238E27FC236}">
                <a16:creationId xmlns:a16="http://schemas.microsoft.com/office/drawing/2014/main" id="{DEB52F6B-FC33-42BF-A1FC-8412FA5D0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76700"/>
            <a:ext cx="17256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 descr="ANd9GcSIyPyGFnxHl9qtR7bYYiLaqxmAZu-WtX15iz0R3a2nHHWVEjBBnA">
            <a:extLst>
              <a:ext uri="{FF2B5EF4-FFF2-40B4-BE49-F238E27FC236}">
                <a16:creationId xmlns:a16="http://schemas.microsoft.com/office/drawing/2014/main" id="{D0727424-ED89-4B8D-A9E4-D389B751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516563"/>
            <a:ext cx="15589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 descr="ANd9GcQIy9fQ-CfqmabxfouSV-GXqKiZLzQ7NZTDAJAd0mzb7UOW65lQog">
            <a:extLst>
              <a:ext uri="{FF2B5EF4-FFF2-40B4-BE49-F238E27FC236}">
                <a16:creationId xmlns:a16="http://schemas.microsoft.com/office/drawing/2014/main" id="{768E5259-216E-4653-B77D-ABA5E08FA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89588"/>
            <a:ext cx="165576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Rectangle 27">
            <a:extLst>
              <a:ext uri="{FF2B5EF4-FFF2-40B4-BE49-F238E27FC236}">
                <a16:creationId xmlns:a16="http://schemas.microsoft.com/office/drawing/2014/main" id="{3227854B-C1B8-471D-8867-E167DFAB0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33375"/>
            <a:ext cx="8713787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3600" b="1" u="sng"/>
              <a:t>NARAVNA IN KULTURNA DEDIŠČINA </a:t>
            </a:r>
          </a:p>
        </p:txBody>
      </p:sp>
      <p:pic>
        <p:nvPicPr>
          <p:cNvPr id="2050" name="Picture 2" descr="C:\Users\Ivek\Desktop\SVEN\Gracanica1.jpg">
            <a:extLst>
              <a:ext uri="{FF2B5EF4-FFF2-40B4-BE49-F238E27FC236}">
                <a16:creationId xmlns:a16="http://schemas.microsoft.com/office/drawing/2014/main" id="{F0D6F9D1-33B3-4549-B521-E492413F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15113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Ivek\Desktop\SVEN\SlikaManastir-manasija-despotovac-serbia-atipiks.jpg">
            <a:extLst>
              <a:ext uri="{FF2B5EF4-FFF2-40B4-BE49-F238E27FC236}">
                <a16:creationId xmlns:a16="http://schemas.microsoft.com/office/drawing/2014/main" id="{070EA132-0F80-4D72-B5F3-FE5DF4D6E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21163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Ivek\Desktop\SVEN\SlikaMonastery_Ravanica_.jpg">
            <a:extLst>
              <a:ext uri="{FF2B5EF4-FFF2-40B4-BE49-F238E27FC236}">
                <a16:creationId xmlns:a16="http://schemas.microsoft.com/office/drawing/2014/main" id="{3FD6E941-DB29-44FF-86C3-111C9F58F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440363"/>
            <a:ext cx="15843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</Words>
  <Application>Microsoft Office PowerPoint</Application>
  <PresentationFormat>On-screen Show (4:3)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 </vt:lpstr>
      <vt:lpstr>PowerPoint Presentation</vt:lpstr>
      <vt:lpstr>Avtonomna pokrajina Vojvodina</vt:lpstr>
      <vt:lpstr>Avtonomna pokrajina Kosovo</vt:lpstr>
      <vt:lpstr>Geografska lega</vt:lpstr>
      <vt:lpstr>PowerPoint Presentation</vt:lpstr>
      <vt:lpstr>Gospodarstvo</vt:lpstr>
      <vt:lpstr>ZNANI DRŽAVLJANI</vt:lpstr>
      <vt:lpstr>   Znamenitosti</vt:lpstr>
      <vt:lpstr>Viri: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2019-05-31T08:41:10Z</dcterms:created>
  <dcterms:modified xsi:type="dcterms:W3CDTF">2019-05-31T08:41:10Z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