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</p:sldMasterIdLst>
  <p:notesMasterIdLst>
    <p:notesMasterId r:id="rId13"/>
  </p:notesMasterIdLst>
  <p:sldIdLst>
    <p:sldId id="256" r:id="rId2"/>
    <p:sldId id="257" r:id="rId3"/>
    <p:sldId id="259" r:id="rId4"/>
    <p:sldId id="268" r:id="rId5"/>
    <p:sldId id="258" r:id="rId6"/>
    <p:sldId id="261" r:id="rId7"/>
    <p:sldId id="262" r:id="rId8"/>
    <p:sldId id="267" r:id="rId9"/>
    <p:sldId id="260" r:id="rId10"/>
    <p:sldId id="265" r:id="rId11"/>
    <p:sldId id="266" r:id="rId12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0066"/>
    <a:srgbClr val="CC0099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07" autoAdjust="0"/>
    <p:restoredTop sz="94624" autoAdjust="0"/>
  </p:normalViewPr>
  <p:slideViewPr>
    <p:cSldViewPr>
      <p:cViewPr varScale="1">
        <p:scale>
          <a:sx n="154" d="100"/>
          <a:sy n="154" d="100"/>
        </p:scale>
        <p:origin x="1632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A32F6FB-CA05-4499-A24D-1042BF42D4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B3F8E4-6858-438C-A237-734C3F6B9E7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D902241-ADB5-47D7-9737-5DA43AAA33F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09F846E-9724-4010-9DDC-A5B930E46E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3FBCF0E-39A7-4FA5-82EE-FA1341796A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l-S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363969-AB22-41CD-974E-F44D0482895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D7B70-33CA-4279-BBE3-7F5E89EDED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A9215B5-DEE2-4491-ABB3-CFC7841B4D30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86135840-D0CC-455C-B6B2-B6C6C73D65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4194A78E-C292-4FDF-A472-3846AD92A4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8EAB8498-4C83-4F1C-B3AC-B25CEBB3DC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B97939E-1EE1-4DD3-B888-98A41AF171DF}" type="slidenum">
              <a:rPr lang="sl-SI" altLang="sl-SI" sz="1200"/>
              <a:pPr eaLnBrk="1" hangingPunct="1"/>
              <a:t>8</a:t>
            </a:fld>
            <a:endParaRPr lang="sl-SI" altLang="sl-SI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99ED1-1BF2-4198-94C0-3621B587C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07514-B729-4546-A684-DB6E12488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49397-4465-4E76-92E8-C64A9AB4F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793C8-C4C8-4BE1-8B5C-56D78AAC9A2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24376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EDF5D-1EF6-4287-8C3A-5D342B6D7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8D1C9-EE95-4E62-954D-BFA0ED449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74F766-87FC-4434-861A-7272F9B65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1D3F1-B610-4186-8002-D0483F8F3E2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87973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F4110-8770-4A06-A279-9F96E632C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681C01-CEAA-4F84-9260-FFCC435C1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FF3F7-7DD3-451B-A75D-A1B8CF3A5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AACAE-0E50-4AA3-B338-F2101BC6FA8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78985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C6A78-0FD4-41C6-ACF2-411239D8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3371A-9F4E-4D0A-8C04-2C1F9A775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8FED3-CF23-4F5F-A006-398C02189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A9128-1EE6-4C37-807E-819E6F75A3A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49929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5A023B-3EA2-4F93-BF37-A31D9C147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8B506-F7BE-410E-803F-151151C4A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0A7C3-C4C0-44B6-8598-484E25626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063A3-563B-4758-8E09-0D9D955295A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91222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9CF2E61-8B05-424D-B263-C27AF5831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5E5EB07-B615-4E8E-84E3-746CE82D0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1734675-41F4-4937-B6EF-25112A676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D33FB-AB36-42A2-8657-9B13668F898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48237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AEEEDB7-6F53-4BCF-8B50-6BE704CF1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3802E31-1ECA-44B0-BE88-F50E52100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FB65502-1E65-4F99-A996-3596E768E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1625E-F989-45D7-94BB-F24B0A2DE5E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77585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BE52838-3C00-4B15-8373-1C251DA96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401459D-909E-4316-BADB-8828F3050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E0BFEFF-1A84-456F-9D71-F70391480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BFB3F-0492-4699-B5FF-FD4DD7D5B59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92709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7B9B111-52E3-48F2-9667-537A9602F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112AFE0-8DC0-4E71-864E-79D43F4E8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5C4C2A6-A08A-4CD4-AEB6-33BF7080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1404E-8262-4949-978D-633E7ADAA2C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88302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EBE90C5-B216-4B2C-A89F-0479CBA6F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0B80A53-F908-4EF9-A78F-272F2B0B2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8830755-D9FD-4E56-A80A-1431E45F8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F00F5-DE16-4E81-A64A-430871AB0A1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99600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D5FBD96-FF8D-46B3-A79A-F23AE6DB3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4075963-CD25-416F-A94B-1437BB254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D779875-C0F2-4623-BC44-A497A3EAA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56B6C6-6F95-4F0A-B20C-DE274E4A729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56813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FDBE9EA-B1AE-43A3-AD3E-A6B23F4ADE3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  <a:endParaRPr lang="sl-SI" altLang="sl-SI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8E29611-1754-4E11-9B3C-CEC3F7447C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  <a:endParaRPr lang="sl-SI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851C8-785F-4B87-B913-8BAA78F852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E3B9C-36D1-4FBE-B13D-43D1A12BBF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C7702-4628-4C25-9095-0F2D76E88D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1D5D41DF-D11C-4512-A71F-E2C5BE3E9D65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357C99A-9A75-40C7-A0D6-3C0CE3E33AE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2400" cy="1470025"/>
          </a:xfrm>
        </p:spPr>
        <p:txBody>
          <a:bodyPr/>
          <a:lstStyle/>
          <a:p>
            <a:pPr eaLnBrk="1" hangingPunct="1"/>
            <a:r>
              <a:rPr lang="sl-SI" altLang="sl-SI" sz="3600">
                <a:solidFill>
                  <a:schemeClr val="bg1"/>
                </a:solidFill>
              </a:rPr>
              <a:t> </a:t>
            </a:r>
            <a:endParaRPr lang="sl-SI" altLang="sl-SI" sz="3600" dirty="0">
              <a:solidFill>
                <a:schemeClr val="bg1"/>
              </a:solidFill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F9EF37C7-4D55-4091-AB45-88CE20FF232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2997200"/>
            <a:ext cx="9144000" cy="2971800"/>
          </a:xfrm>
        </p:spPr>
        <p:txBody>
          <a:bodyPr/>
          <a:lstStyle/>
          <a:p>
            <a:pPr eaLnBrk="1" hangingPunct="1"/>
            <a:endParaRPr lang="sl-SI" altLang="sl-SI">
              <a:solidFill>
                <a:schemeClr val="bg1"/>
              </a:solidFill>
            </a:endParaRPr>
          </a:p>
          <a:p>
            <a:pPr eaLnBrk="1" hangingPunct="1"/>
            <a:endParaRPr lang="sl-SI" altLang="sl-SI">
              <a:solidFill>
                <a:schemeClr val="bg1"/>
              </a:solidFill>
            </a:endParaRPr>
          </a:p>
          <a:p>
            <a:pPr eaLnBrk="1" hangingPunct="1"/>
            <a:r>
              <a:rPr lang="sl-SI" altLang="sl-SI">
                <a:solidFill>
                  <a:schemeClr val="bg1"/>
                </a:solidFill>
              </a:rPr>
              <a:t>                        </a:t>
            </a:r>
          </a:p>
          <a:p>
            <a:pPr eaLnBrk="1" hangingPunct="1"/>
            <a:r>
              <a:rPr lang="sl-SI" altLang="sl-SI" sz="6000" b="1" u="sng">
                <a:solidFill>
                  <a:schemeClr val="bg1"/>
                </a:solidFill>
              </a:rPr>
              <a:t>SRBIJA</a:t>
            </a:r>
          </a:p>
          <a:p>
            <a:pPr eaLnBrk="1" hangingPunct="1"/>
            <a:endParaRPr lang="sl-SI" altLang="sl-SI" sz="6000">
              <a:solidFill>
                <a:schemeClr val="bg1"/>
              </a:solidFill>
            </a:endParaRPr>
          </a:p>
        </p:txBody>
      </p:sp>
      <p:pic>
        <p:nvPicPr>
          <p:cNvPr id="2052" name="Picture 7" descr="ANd9GcRz0XZOhr7BA5DXfJ7IhX3G6hLtjCjd2iqh7N7Jj0ywEYWKldHh">
            <a:extLst>
              <a:ext uri="{FF2B5EF4-FFF2-40B4-BE49-F238E27FC236}">
                <a16:creationId xmlns:a16="http://schemas.microsoft.com/office/drawing/2014/main" id="{98638C3F-F0A4-4933-997F-0E9C63C12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628775"/>
            <a:ext cx="4491037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3AD4C249-F43C-4847-90FA-7EBB313EB1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03575" y="274638"/>
            <a:ext cx="2232025" cy="922337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sl-SI" dirty="0"/>
              <a:t>Viri: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FADBF59B-3D71-415E-9951-8426D0BFC0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sl-SI" altLang="sl-SI" sz="2400" b="1"/>
          </a:p>
          <a:p>
            <a:pPr eaLnBrk="1" hangingPunct="1"/>
            <a:r>
              <a:rPr lang="sl-SI" altLang="sl-SI" sz="3600" i="1"/>
              <a:t>Google</a:t>
            </a:r>
          </a:p>
          <a:p>
            <a:pPr eaLnBrk="1" hangingPunct="1"/>
            <a:r>
              <a:rPr lang="sl-SI" altLang="sl-SI" sz="3600" i="1"/>
              <a:t>Wikipedia </a:t>
            </a:r>
          </a:p>
        </p:txBody>
      </p:sp>
    </p:spTree>
  </p:cSld>
  <p:clrMapOvr>
    <a:masterClrMapping/>
  </p:clrMapOvr>
  <p:transition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13EE4166-D640-4493-9884-32BC7E298F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737"/>
          </a:xfrm>
        </p:spPr>
        <p:txBody>
          <a:bodyPr/>
          <a:lstStyle/>
          <a:p>
            <a:pPr eaLnBrk="1" hangingPunct="1"/>
            <a:endParaRPr lang="sl-SI" altLang="sl-SI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BD838A7A-B6FF-489F-96CD-D8B4AD8BE8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549275"/>
            <a:ext cx="8229600" cy="6119813"/>
          </a:xfrm>
        </p:spPr>
        <p:txBody>
          <a:bodyPr/>
          <a:lstStyle/>
          <a:p>
            <a:pPr eaLnBrk="1" hangingPunct="1"/>
            <a:r>
              <a:rPr lang="sl-SI" altLang="sl-SI" sz="8800">
                <a:solidFill>
                  <a:schemeClr val="bg1"/>
                </a:solidFill>
              </a:rPr>
              <a:t>HVALA ZA POZOROST!!</a:t>
            </a:r>
            <a:r>
              <a:rPr lang="sl-SI" altLang="sl-SI" sz="880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sl-SI" altLang="sl-SI" sz="8800">
              <a:solidFill>
                <a:schemeClr val="bg1"/>
              </a:solidFill>
            </a:endParaRPr>
          </a:p>
        </p:txBody>
      </p:sp>
      <p:pic>
        <p:nvPicPr>
          <p:cNvPr id="12292" name="Picture 3" descr="C:\Users\Ivek\Desktop\SVEN\imgres.jpg">
            <a:extLst>
              <a:ext uri="{FF2B5EF4-FFF2-40B4-BE49-F238E27FC236}">
                <a16:creationId xmlns:a16="http://schemas.microsoft.com/office/drawing/2014/main" id="{F7669D1C-6FC6-4D0B-9201-24E420AD1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429000"/>
            <a:ext cx="4537075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>
            <a:extLst>
              <a:ext uri="{FF2B5EF4-FFF2-40B4-BE49-F238E27FC236}">
                <a16:creationId xmlns:a16="http://schemas.microsoft.com/office/drawing/2014/main" id="{E4CEB88F-02CD-40B2-95EE-6A9A0EB7C3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785225" cy="1079500"/>
          </a:xfrm>
        </p:spPr>
        <p:txBody>
          <a:bodyPr/>
          <a:lstStyle/>
          <a:p>
            <a:pPr eaLnBrk="1" hangingPunct="1"/>
            <a:endParaRPr lang="sl-SI" altLang="sl-SI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6828441-ACCA-4610-AC70-9439971EF0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628775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altLang="sl-SI" b="1"/>
              <a:t>Velikost: </a:t>
            </a:r>
            <a:r>
              <a:rPr lang="sl-SI" altLang="sl-SI" sz="2400" b="1"/>
              <a:t>88.361</a:t>
            </a:r>
            <a:r>
              <a:rPr lang="sl-SI" altLang="sl-SI" sz="2400" u="sng"/>
              <a:t>km</a:t>
            </a:r>
            <a:r>
              <a:rPr lang="sl-SI" altLang="sl-SI" sz="2400"/>
              <a:t>² </a:t>
            </a:r>
            <a:endParaRPr lang="sl-SI" altLang="sl-SI" sz="2400" b="1"/>
          </a:p>
          <a:p>
            <a:pPr eaLnBrk="1" hangingPunct="1">
              <a:lnSpc>
                <a:spcPct val="90000"/>
              </a:lnSpc>
            </a:pPr>
            <a:r>
              <a:rPr lang="sl-SI" altLang="sl-SI" b="1"/>
              <a:t>Število prebivalcev: </a:t>
            </a:r>
            <a:r>
              <a:rPr lang="sl-SI" altLang="sl-SI" sz="2400" b="1"/>
              <a:t> 10 milijonov  </a:t>
            </a:r>
            <a:r>
              <a:rPr lang="sl-SI" altLang="sl-SI" b="1"/>
              <a:t>Srbi, Madžari, Bosanci, Jugoslovani, Črnogorci, Albanci 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b="1"/>
              <a:t>Glavno mesto: </a:t>
            </a:r>
            <a:r>
              <a:rPr lang="sl-SI" altLang="sl-SI" sz="2400" b="1"/>
              <a:t>Beograd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b="1"/>
              <a:t>Grb: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b="1"/>
              <a:t>Valuta: </a:t>
            </a:r>
            <a:r>
              <a:rPr lang="sl-SI" altLang="sl-SI" sz="2400" b="1"/>
              <a:t>Srbki dinar (RSD)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b="1"/>
              <a:t>Himna: </a:t>
            </a:r>
            <a:r>
              <a:rPr lang="sl-SI" altLang="sl-SI" sz="2400"/>
              <a:t>Bože pravde</a:t>
            </a:r>
            <a:endParaRPr lang="sl-SI" altLang="sl-SI" b="1"/>
          </a:p>
          <a:p>
            <a:pPr eaLnBrk="1" hangingPunct="1">
              <a:lnSpc>
                <a:spcPct val="90000"/>
              </a:lnSpc>
            </a:pPr>
            <a:endParaRPr lang="sl-SI" altLang="sl-SI" b="1"/>
          </a:p>
        </p:txBody>
      </p:sp>
      <p:sp>
        <p:nvSpPr>
          <p:cNvPr id="3076" name="Rectangle 6">
            <a:extLst>
              <a:ext uri="{FF2B5EF4-FFF2-40B4-BE49-F238E27FC236}">
                <a16:creationId xmlns:a16="http://schemas.microsoft.com/office/drawing/2014/main" id="{64850011-1211-47CF-B562-D30012B86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33375"/>
            <a:ext cx="8713787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 sz="4000" b="1" u="sng"/>
              <a:t>Republika Srbija – osnovni podatki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1030BE5B-27AE-42D3-84BE-7ACF522C6E10}"/>
              </a:ext>
            </a:extLst>
          </p:cNvPr>
          <p:cNvSpPr/>
          <p:nvPr/>
        </p:nvSpPr>
        <p:spPr>
          <a:xfrm rot="203228">
            <a:off x="1855788" y="4213225"/>
            <a:ext cx="3959225" cy="576263"/>
          </a:xfrm>
          <a:prstGeom prst="rightArrow">
            <a:avLst>
              <a:gd name="adj1" fmla="val 50000"/>
              <a:gd name="adj2" fmla="val 1675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 dirty="0">
              <a:solidFill>
                <a:schemeClr val="bg1"/>
              </a:solidFill>
            </a:endParaRPr>
          </a:p>
        </p:txBody>
      </p:sp>
      <p:pic>
        <p:nvPicPr>
          <p:cNvPr id="3078" name="Picture 4" descr="C:\Users\Ivek\Desktop\SVEN\prenos.jpg">
            <a:extLst>
              <a:ext uri="{FF2B5EF4-FFF2-40B4-BE49-F238E27FC236}">
                <a16:creationId xmlns:a16="http://schemas.microsoft.com/office/drawing/2014/main" id="{918C4896-5D87-460E-857A-B99CE18A7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6137">
            <a:off x="6121400" y="3530600"/>
            <a:ext cx="1641475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CDFBE2C-E6D3-4F1C-9D19-0108993030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Avtonomna pokrajina Vojvodina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948BA08-B8EB-4072-BA6C-E93D53379E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altLang="sl-SI" b="1"/>
              <a:t>Na severu Srbije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b="1"/>
              <a:t>Površina: 21.506 </a:t>
            </a:r>
            <a:r>
              <a:rPr lang="sl-SI" altLang="sl-SI" b="1" u="sng"/>
              <a:t>km</a:t>
            </a:r>
            <a:r>
              <a:rPr lang="sl-SI" altLang="sl-SI" b="1"/>
              <a:t>² ali ¼ Srbije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b="1"/>
              <a:t>Glavno mesto: Novi Sad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b="1"/>
              <a:t>Srbi, Madžari, Slovaki, Hrvati, Črnogorci,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sl-SI" altLang="sl-SI" b="1"/>
              <a:t>Romuni</a:t>
            </a:r>
          </a:p>
        </p:txBody>
      </p:sp>
      <p:pic>
        <p:nvPicPr>
          <p:cNvPr id="8197" name="Picture 5" descr="Zastava Vojvodine">
            <a:extLst>
              <a:ext uri="{FF2B5EF4-FFF2-40B4-BE49-F238E27FC236}">
                <a16:creationId xmlns:a16="http://schemas.microsoft.com/office/drawing/2014/main" id="{F3FCC370-4222-4EB3-BDA5-3519B6A9F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508500"/>
            <a:ext cx="3314700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Grb Vojvodine">
            <a:extLst>
              <a:ext uri="{FF2B5EF4-FFF2-40B4-BE49-F238E27FC236}">
                <a16:creationId xmlns:a16="http://schemas.microsoft.com/office/drawing/2014/main" id="{A326EA10-9763-406C-B9A0-2A98EC1DD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508500"/>
            <a:ext cx="1728788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8">
            <a:extLst>
              <a:ext uri="{FF2B5EF4-FFF2-40B4-BE49-F238E27FC236}">
                <a16:creationId xmlns:a16="http://schemas.microsoft.com/office/drawing/2014/main" id="{DE111AF5-01D0-4827-A7F7-99B8B5F5A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33375"/>
            <a:ext cx="8569325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 sz="4400" b="1" u="sng"/>
              <a:t>Avtonomna pokrajina Vojvodina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FD176-864B-4E4F-8907-F3126E6F0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74638"/>
            <a:ext cx="8362950" cy="1138237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sl-SI" b="1" u="sng" dirty="0">
                <a:latin typeface="Arial" pitchFamily="34" charset="0"/>
                <a:cs typeface="Arial" pitchFamily="34" charset="0"/>
              </a:rPr>
              <a:t>Avtonomna pokrajina Kosovo</a:t>
            </a:r>
            <a:endParaRPr lang="sl-SI" dirty="0"/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49E1F014-3158-448F-9E60-02797F038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260475" y="2349500"/>
            <a:ext cx="46037" cy="639763"/>
          </a:xfrm>
        </p:spPr>
        <p:txBody>
          <a:bodyPr/>
          <a:lstStyle/>
          <a:p>
            <a:pPr eaLnBrk="1" hangingPunct="1"/>
            <a:endParaRPr lang="sl-SI" altLang="sl-SI"/>
          </a:p>
          <a:p>
            <a:pPr eaLnBrk="1" hangingPunct="1"/>
            <a:endParaRPr lang="sl-SI" altLang="sl-SI"/>
          </a:p>
          <a:p>
            <a:pPr eaLnBrk="1" hangingPunct="1"/>
            <a:endParaRPr lang="sl-SI" altLang="sl-SI"/>
          </a:p>
          <a:p>
            <a:pPr eaLnBrk="1" hangingPunct="1"/>
            <a:endParaRPr lang="sl-SI" altLang="sl-SI"/>
          </a:p>
          <a:p>
            <a:pPr eaLnBrk="1" hangingPunct="1"/>
            <a:endParaRPr lang="sl-SI" altLang="sl-SI"/>
          </a:p>
        </p:txBody>
      </p:sp>
      <p:pic>
        <p:nvPicPr>
          <p:cNvPr id="8" name="Content Placeholder 7" descr="Flag_of_Kosovo.svg.png">
            <a:extLst>
              <a:ext uri="{FF2B5EF4-FFF2-40B4-BE49-F238E27FC236}">
                <a16:creationId xmlns:a16="http://schemas.microsoft.com/office/drawing/2014/main" id="{DAA4AFE9-BD38-4D5C-94A8-C3B7DDE8B3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6325" y="1916113"/>
            <a:ext cx="2609850" cy="1858962"/>
          </a:xfrm>
        </p:spPr>
      </p:pic>
      <p:sp>
        <p:nvSpPr>
          <p:cNvPr id="5125" name="Text Placeholder 4">
            <a:extLst>
              <a:ext uri="{FF2B5EF4-FFF2-40B4-BE49-F238E27FC236}">
                <a16:creationId xmlns:a16="http://schemas.microsoft.com/office/drawing/2014/main" id="{C08BD677-2262-4EF1-BE31-A6A254E1D7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23850" y="1557338"/>
            <a:ext cx="5327650" cy="403225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 sz="3200"/>
              <a:t>Na jugu Srbije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 sz="3200"/>
              <a:t>Srbska pokrajina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 sz="3200"/>
              <a:t>Okoli 2 milijona prebivalcev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 sz="3200"/>
              <a:t>Glavno in največje mesto je Priština(okoli 550.000)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 sz="3200"/>
              <a:t>kosovska zastava: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 sz="3200"/>
              <a:t>kosovski grb:</a:t>
            </a:r>
          </a:p>
        </p:txBody>
      </p:sp>
      <p:pic>
        <p:nvPicPr>
          <p:cNvPr id="7" name="Content Placeholder 6" descr="85px-Coat_of_arms_of_Kosovo.svg.png">
            <a:extLst>
              <a:ext uri="{FF2B5EF4-FFF2-40B4-BE49-F238E27FC236}">
                <a16:creationId xmlns:a16="http://schemas.microsoft.com/office/drawing/2014/main" id="{95D68117-C046-48DF-8E52-297B3378EDA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0788" y="4221163"/>
            <a:ext cx="1655762" cy="1831975"/>
          </a:xfrm>
        </p:spPr>
      </p:pic>
      <p:sp>
        <p:nvSpPr>
          <p:cNvPr id="13" name="Right Arrow 12">
            <a:extLst>
              <a:ext uri="{FF2B5EF4-FFF2-40B4-BE49-F238E27FC236}">
                <a16:creationId xmlns:a16="http://schemas.microsoft.com/office/drawing/2014/main" id="{D08BA9A3-568C-4C47-8FBD-B4D1EDF787A1}"/>
              </a:ext>
            </a:extLst>
          </p:cNvPr>
          <p:cNvSpPr/>
          <p:nvPr/>
        </p:nvSpPr>
        <p:spPr>
          <a:xfrm rot="21251728">
            <a:off x="2792413" y="4948238"/>
            <a:ext cx="3025775" cy="576262"/>
          </a:xfrm>
          <a:prstGeom prst="rightArrow">
            <a:avLst>
              <a:gd name="adj1" fmla="val 33777"/>
              <a:gd name="adj2" fmla="val 1051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495D63A6-D2BB-4C38-90F0-9C42559DCE83}"/>
              </a:ext>
            </a:extLst>
          </p:cNvPr>
          <p:cNvSpPr/>
          <p:nvPr/>
        </p:nvSpPr>
        <p:spPr>
          <a:xfrm rot="20420469">
            <a:off x="3522663" y="3983038"/>
            <a:ext cx="2547937" cy="620712"/>
          </a:xfrm>
          <a:prstGeom prst="rightArrow">
            <a:avLst>
              <a:gd name="adj1" fmla="val 37075"/>
              <a:gd name="adj2" fmla="val 1018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8A40B3DA-2667-48F8-8824-79A0DC9D8B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u="sng"/>
              <a:t>Geografska lega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2465583C-8AF1-4383-90B7-1ABCA34B91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0" y="1341438"/>
            <a:ext cx="8229600" cy="32400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altLang="sl-SI" sz="2400" b="1">
                <a:solidFill>
                  <a:schemeClr val="tx2"/>
                </a:solidFill>
              </a:rPr>
              <a:t>Severni del: Ravnina, 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400" b="1">
                <a:solidFill>
                  <a:schemeClr val="tx2"/>
                </a:solidFill>
              </a:rPr>
              <a:t>Južni del: razgiban in gorat - Balkanko gorovje-najvišja gora: Đeravica - 2656m.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400" b="1">
                <a:solidFill>
                  <a:schemeClr val="tx2"/>
                </a:solidFill>
              </a:rPr>
              <a:t>Leži  v severnem zmerno toplem pasu.</a:t>
            </a:r>
          </a:p>
          <a:p>
            <a:pPr eaLnBrk="1" hangingPunct="1">
              <a:lnSpc>
                <a:spcPct val="90000"/>
              </a:lnSpc>
            </a:pPr>
            <a:endParaRPr lang="sl-SI" altLang="sl-SI" sz="3600" b="1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sl-SI" altLang="sl-SI" sz="3600"/>
          </a:p>
        </p:txBody>
      </p:sp>
      <p:pic>
        <p:nvPicPr>
          <p:cNvPr id="7175" name="Picture 7" descr="ANd9GcRjLhoEexaxcoH5m1u8iyEDDgp7H2YfwETCN4I13aVpky-kF1Ytuw">
            <a:extLst>
              <a:ext uri="{FF2B5EF4-FFF2-40B4-BE49-F238E27FC236}">
                <a16:creationId xmlns:a16="http://schemas.microsoft.com/office/drawing/2014/main" id="{23DD2A4A-7F72-4A5F-AB32-78E2E3B60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500438"/>
            <a:ext cx="3671887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Ivek\Desktop\SVEN\442px-Serbia_relief_map.png">
            <a:extLst>
              <a:ext uri="{FF2B5EF4-FFF2-40B4-BE49-F238E27FC236}">
                <a16:creationId xmlns:a16="http://schemas.microsoft.com/office/drawing/2014/main" id="{0FE7CDA4-F7AE-47DA-9EEE-DEC21E17F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349500"/>
            <a:ext cx="3097213" cy="4202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9F7ED40-11D7-4A27-97BB-3CBFC48FA4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E69E9CE8-46F6-4F2A-95AD-AAAC26BFB5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l-SI" altLang="sl-SI" b="1"/>
              <a:t>na podnebje močno vpliva relief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b="1"/>
              <a:t>na severu: celinsko podnebje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b="1"/>
              <a:t>na jugu: gorsko podnebje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b="1"/>
              <a:t>Najhladnejši mesec-Januar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b="1"/>
              <a:t>Najtoplejši mesec-Julij</a:t>
            </a:r>
          </a:p>
        </p:txBody>
      </p:sp>
      <p:sp>
        <p:nvSpPr>
          <p:cNvPr id="7172" name="Line 6">
            <a:extLst>
              <a:ext uri="{FF2B5EF4-FFF2-40B4-BE49-F238E27FC236}">
                <a16:creationId xmlns:a16="http://schemas.microsoft.com/office/drawing/2014/main" id="{5C59D7F9-78B1-4CB7-8BDD-5EC7825B5EF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25" y="1412875"/>
            <a:ext cx="8569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173" name="Line 7">
            <a:extLst>
              <a:ext uri="{FF2B5EF4-FFF2-40B4-BE49-F238E27FC236}">
                <a16:creationId xmlns:a16="http://schemas.microsoft.com/office/drawing/2014/main" id="{A1E2DCDC-EAAA-43F3-AA67-5CCE57523EF5}"/>
              </a:ext>
            </a:extLst>
          </p:cNvPr>
          <p:cNvSpPr>
            <a:spLocks noChangeShapeType="1"/>
          </p:cNvSpPr>
          <p:nvPr/>
        </p:nvSpPr>
        <p:spPr bwMode="auto">
          <a:xfrm>
            <a:off x="8820150" y="1412875"/>
            <a:ext cx="0" cy="518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174" name="Line 8">
            <a:extLst>
              <a:ext uri="{FF2B5EF4-FFF2-40B4-BE49-F238E27FC236}">
                <a16:creationId xmlns:a16="http://schemas.microsoft.com/office/drawing/2014/main" id="{5CF03DA1-103A-42E5-B41C-7A7798E582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3850" y="6597650"/>
            <a:ext cx="849630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175" name="Line 11">
            <a:extLst>
              <a:ext uri="{FF2B5EF4-FFF2-40B4-BE49-F238E27FC236}">
                <a16:creationId xmlns:a16="http://schemas.microsoft.com/office/drawing/2014/main" id="{1F7E557A-A16E-46C8-A6FC-ED1A2227ED2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25" y="1412875"/>
            <a:ext cx="73025" cy="5256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176" name="Rectangle 14">
            <a:extLst>
              <a:ext uri="{FF2B5EF4-FFF2-40B4-BE49-F238E27FC236}">
                <a16:creationId xmlns:a16="http://schemas.microsoft.com/office/drawing/2014/main" id="{977EE51C-F5BB-438B-9F0E-21289B793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260350"/>
            <a:ext cx="3816350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 sz="4400" b="1" u="sng"/>
              <a:t>PODNEBJE</a:t>
            </a:r>
          </a:p>
        </p:txBody>
      </p:sp>
    </p:spTree>
  </p:cSld>
  <p:clrMapOvr>
    <a:masterClrMapping/>
  </p:clrMapOvr>
  <p:transition spd="slow">
    <p:cover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A39CE3D-AE68-4980-824C-7DA17E1E35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5400" u="sng"/>
              <a:t>Gospodarstvo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A385CCDD-F8F3-4D19-9FF8-53E2AC8589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sz="2800" b="1"/>
              <a:t>Kmetijstvo - Malina, pšenica, koruza, </a:t>
            </a:r>
          </a:p>
          <a:p>
            <a:pPr eaLnBrk="1" hangingPunct="1"/>
            <a:r>
              <a:rPr lang="sl-SI" altLang="sl-SI" sz="2800" b="1"/>
              <a:t>Rudarstvo</a:t>
            </a:r>
          </a:p>
          <a:p>
            <a:pPr eaLnBrk="1" hangingPunct="1"/>
            <a:r>
              <a:rPr lang="sl-SI" altLang="sl-SI" sz="2800" b="1"/>
              <a:t>Srbija je ena izmed največjih pridelovalk malin na svetu.</a:t>
            </a:r>
          </a:p>
        </p:txBody>
      </p:sp>
      <p:pic>
        <p:nvPicPr>
          <p:cNvPr id="1026" name="Picture 2" descr="C:\Users\Ivek\Desktop\SVEN\malina.jpg">
            <a:extLst>
              <a:ext uri="{FF2B5EF4-FFF2-40B4-BE49-F238E27FC236}">
                <a16:creationId xmlns:a16="http://schemas.microsoft.com/office/drawing/2014/main" id="{B1C7809F-653B-43BD-81A7-C8838330A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492500"/>
            <a:ext cx="3887788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AD2DF-BFF8-4314-ACB6-25F63BD3A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350" y="404813"/>
            <a:ext cx="5616575" cy="1012825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sl-SI" u="sng" dirty="0"/>
              <a:t>ZNANI DRŽAVLJANI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C9D6B272-B30E-4ACA-A88B-7DA2E4F89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b="1"/>
              <a:t>Aleksandar Karađorđević - </a:t>
            </a:r>
            <a:r>
              <a:rPr lang="sl-SI" altLang="sl-SI" sz="2000"/>
              <a:t>1888-1934, poveljnik Srbske vojske v 1. svetovni vojni, po tem pa je postal kralj Jugoslavije, </a:t>
            </a:r>
          </a:p>
          <a:p>
            <a:pPr eaLnBrk="1" hangingPunct="1"/>
            <a:r>
              <a:rPr lang="sl-SI" altLang="sl-SI" b="1"/>
              <a:t>Miloš Obilić - </a:t>
            </a:r>
            <a:r>
              <a:rPr lang="sl-SI" altLang="sl-SI" sz="2000"/>
              <a:t>Srbski vitez, po bitki na Kosovskem polju ubil osomanskega sultana Murata 1.</a:t>
            </a:r>
          </a:p>
          <a:p>
            <a:pPr eaLnBrk="1" hangingPunct="1"/>
            <a:endParaRPr lang="sl-SI" altLang="sl-SI" sz="2000"/>
          </a:p>
          <a:p>
            <a:pPr eaLnBrk="1" hangingPunct="1"/>
            <a:endParaRPr lang="sl-SI" altLang="sl-SI" sz="2000"/>
          </a:p>
          <a:p>
            <a:pPr eaLnBrk="1" hangingPunct="1">
              <a:buFont typeface="Arial" panose="020B0604020202020204" pitchFamily="34" charset="0"/>
              <a:buNone/>
            </a:pPr>
            <a:endParaRPr lang="sl-SI" altLang="sl-SI"/>
          </a:p>
          <a:p>
            <a:pPr eaLnBrk="1" hangingPunct="1"/>
            <a:r>
              <a:rPr lang="sl-SI" altLang="sl-SI" b="1"/>
              <a:t>Vuk Stefanović Karadžić - </a:t>
            </a:r>
            <a:r>
              <a:rPr lang="sl-SI" altLang="sl-SI" sz="2000"/>
              <a:t>1787-1864, reformator srbskega jezika in srbski jezikoslovec,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sl-SI" altLang="sl-SI" sz="2000"/>
              <a:t> </a:t>
            </a:r>
          </a:p>
          <a:p>
            <a:pPr eaLnBrk="1" hangingPunct="1"/>
            <a:endParaRPr lang="sl-SI" altLang="sl-SI" b="1"/>
          </a:p>
          <a:p>
            <a:pPr eaLnBrk="1" hangingPunct="1"/>
            <a:endParaRPr lang="sl-SI" altLang="sl-SI"/>
          </a:p>
          <a:p>
            <a:pPr eaLnBrk="1" hangingPunct="1"/>
            <a:endParaRPr lang="sl-SI" altLang="sl-SI" b="1"/>
          </a:p>
        </p:txBody>
      </p:sp>
      <p:pic>
        <p:nvPicPr>
          <p:cNvPr id="9220" name="Picture 2" descr="C:\Users\Ivek\Desktop\SVEN\prenos (1).jpg">
            <a:extLst>
              <a:ext uri="{FF2B5EF4-FFF2-40B4-BE49-F238E27FC236}">
                <a16:creationId xmlns:a16="http://schemas.microsoft.com/office/drawing/2014/main" id="{10C1AA1E-D82E-43D6-9166-26FE4AAF6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88913"/>
            <a:ext cx="115252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 descr="C:\Users\Ivek\Desktop\SVEN\250px-Milos_Obilic_Hilandar.jpg">
            <a:extLst>
              <a:ext uri="{FF2B5EF4-FFF2-40B4-BE49-F238E27FC236}">
                <a16:creationId xmlns:a16="http://schemas.microsoft.com/office/drawing/2014/main" id="{D9D1D081-A523-4A97-AD21-85D3E931C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068638"/>
            <a:ext cx="12795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" descr="C:\Users\Ivek\Desktop\SVEN\url.jpg">
            <a:extLst>
              <a:ext uri="{FF2B5EF4-FFF2-40B4-BE49-F238E27FC236}">
                <a16:creationId xmlns:a16="http://schemas.microsoft.com/office/drawing/2014/main" id="{11E13A97-8AC5-4D53-968E-7F270D052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229225"/>
            <a:ext cx="1944687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B7742C7D-2FA9-485E-A99D-D08284AE339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sl-SI" altLang="sl-SI"/>
              <a:t>   Znamenitosti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0F446DE-B709-45D1-93FB-065D9A96508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5068888"/>
          </a:xfrm>
        </p:spPr>
        <p:txBody>
          <a:bodyPr/>
          <a:lstStyle/>
          <a:p>
            <a:pPr eaLnBrk="1" hangingPunct="1"/>
            <a:r>
              <a:rPr lang="sl-SI" altLang="sl-SI" sz="2400" b="1"/>
              <a:t>Med znamenitejšimi ulicami je Knez Mihailova, ki povezuje Trg republike in Kalemegdan </a:t>
            </a:r>
          </a:p>
          <a:p>
            <a:pPr eaLnBrk="1" hangingPunct="1"/>
            <a:r>
              <a:rPr lang="sl-SI" altLang="sl-SI" sz="2400" b="1"/>
              <a:t>Spomenik kneza Aleksandra Karađorđevića v Karađorđevem parku. Po njem je poimenovan tudi Karađorđev zrezek.</a:t>
            </a:r>
          </a:p>
          <a:p>
            <a:pPr eaLnBrk="1" hangingPunct="1"/>
            <a:r>
              <a:rPr lang="sl-SI" altLang="sl-SI" sz="2400" b="1"/>
              <a:t>Nacionalni park Đerdap, ki je največji v Srbiji.</a:t>
            </a:r>
          </a:p>
          <a:p>
            <a:pPr eaLnBrk="1" hangingPunct="1"/>
            <a:r>
              <a:rPr lang="sl-SI" altLang="sl-SI" sz="2400" b="1"/>
              <a:t>Hiša cvetja, kjer je pokopan Josip Broz Tito.</a:t>
            </a:r>
          </a:p>
          <a:p>
            <a:pPr eaLnBrk="1" hangingPunct="1"/>
            <a:r>
              <a:rPr lang="sl-SI" altLang="sl-SI" sz="2400" b="1"/>
              <a:t>Samostan Manasija</a:t>
            </a:r>
          </a:p>
          <a:p>
            <a:pPr eaLnBrk="1" hangingPunct="1"/>
            <a:r>
              <a:rPr lang="sl-SI" altLang="sl-SI" sz="2400" b="1"/>
              <a:t>Samostan Gračanica</a:t>
            </a:r>
          </a:p>
          <a:p>
            <a:pPr eaLnBrk="1" hangingPunct="1"/>
            <a:r>
              <a:rPr lang="sl-SI" altLang="sl-SI" sz="2400" b="1"/>
              <a:t>Samostan Ravanica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sl-SI" altLang="sl-SI" sz="2400" b="1"/>
          </a:p>
        </p:txBody>
      </p:sp>
      <p:sp>
        <p:nvSpPr>
          <p:cNvPr id="10244" name="AutoShape 9" descr="9k=">
            <a:extLst>
              <a:ext uri="{FF2B5EF4-FFF2-40B4-BE49-F238E27FC236}">
                <a16:creationId xmlns:a16="http://schemas.microsoft.com/office/drawing/2014/main" id="{D0F79267-9626-4FB4-B3C9-395DDC0636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70713" y="296862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10245" name="AutoShape 11" descr="9k=">
            <a:extLst>
              <a:ext uri="{FF2B5EF4-FFF2-40B4-BE49-F238E27FC236}">
                <a16:creationId xmlns:a16="http://schemas.microsoft.com/office/drawing/2014/main" id="{CCED7A08-59A9-4092-9E48-E08522DCC9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17938" y="407193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 sz="1800"/>
          </a:p>
        </p:txBody>
      </p:sp>
      <p:sp>
        <p:nvSpPr>
          <p:cNvPr id="10246" name="AutoShape 13" descr="9k=">
            <a:extLst>
              <a:ext uri="{FF2B5EF4-FFF2-40B4-BE49-F238E27FC236}">
                <a16:creationId xmlns:a16="http://schemas.microsoft.com/office/drawing/2014/main" id="{77B231C2-3C2B-47F0-B753-7FD26F697D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10247" name="AutoShape 15" descr="9k=">
            <a:extLst>
              <a:ext uri="{FF2B5EF4-FFF2-40B4-BE49-F238E27FC236}">
                <a16:creationId xmlns:a16="http://schemas.microsoft.com/office/drawing/2014/main" id="{0B3246BD-A582-4960-BA30-BE27AE9296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pic>
        <p:nvPicPr>
          <p:cNvPr id="9233" name="Picture 17" descr="ANd9GcTXAtNIAet-R-HSu20AEEpVBxexnjNytFo0GbtHyAUHztF1obE2">
            <a:extLst>
              <a:ext uri="{FF2B5EF4-FFF2-40B4-BE49-F238E27FC236}">
                <a16:creationId xmlns:a16="http://schemas.microsoft.com/office/drawing/2014/main" id="{06ECE8D5-5DC3-4E5C-8AAC-147F60128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852738"/>
            <a:ext cx="1512888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19" descr="BEOGRAD KARADJORDJEV PARK - BELGRADE, BEOGRAD, MONUMENT, SERBIA">
            <a:extLst>
              <a:ext uri="{FF2B5EF4-FFF2-40B4-BE49-F238E27FC236}">
                <a16:creationId xmlns:a16="http://schemas.microsoft.com/office/drawing/2014/main" id="{B01D0EEA-81CE-404C-BD76-B4B148267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076700"/>
            <a:ext cx="1725613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7" name="Picture 21" descr="ANd9GcSIyPyGFnxHl9qtR7bYYiLaqxmAZu-WtX15iz0R3a2nHHWVEjBBnA">
            <a:extLst>
              <a:ext uri="{FF2B5EF4-FFF2-40B4-BE49-F238E27FC236}">
                <a16:creationId xmlns:a16="http://schemas.microsoft.com/office/drawing/2014/main" id="{A52DDE4D-49E2-47C7-B7D2-81053E407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516563"/>
            <a:ext cx="1558925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9" name="Picture 23" descr="ANd9GcQIy9fQ-CfqmabxfouSV-GXqKiZLzQ7NZTDAJAd0mzb7UOW65lQog">
            <a:extLst>
              <a:ext uri="{FF2B5EF4-FFF2-40B4-BE49-F238E27FC236}">
                <a16:creationId xmlns:a16="http://schemas.microsoft.com/office/drawing/2014/main" id="{FFB4EC88-F655-478F-8BD0-0419839B8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589588"/>
            <a:ext cx="1655762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Rectangle 27">
            <a:extLst>
              <a:ext uri="{FF2B5EF4-FFF2-40B4-BE49-F238E27FC236}">
                <a16:creationId xmlns:a16="http://schemas.microsoft.com/office/drawing/2014/main" id="{40FE6D09-A9B7-4E08-BF22-2FAE78C85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33375"/>
            <a:ext cx="8713787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 sz="3600" b="1" u="sng"/>
              <a:t>NARAVNA IN KULTURNA DEDIŠČINA </a:t>
            </a:r>
          </a:p>
        </p:txBody>
      </p:sp>
      <p:pic>
        <p:nvPicPr>
          <p:cNvPr id="2050" name="Picture 2" descr="C:\Users\Ivek\Desktop\SVEN\Gracanica1.jpg">
            <a:extLst>
              <a:ext uri="{FF2B5EF4-FFF2-40B4-BE49-F238E27FC236}">
                <a16:creationId xmlns:a16="http://schemas.microsoft.com/office/drawing/2014/main" id="{F5B5C637-F5C8-4EF1-A0D9-F3DD91176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149725"/>
            <a:ext cx="15113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Ivek\Desktop\SVEN\SlikaManastir-manasija-despotovac-serbia-atipiks.jpg">
            <a:extLst>
              <a:ext uri="{FF2B5EF4-FFF2-40B4-BE49-F238E27FC236}">
                <a16:creationId xmlns:a16="http://schemas.microsoft.com/office/drawing/2014/main" id="{28008639-EE06-4217-83AD-DA0141FDC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221163"/>
            <a:ext cx="1371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Ivek\Desktop\SVEN\SlikaMonastery_Ravanica_.jpg">
            <a:extLst>
              <a:ext uri="{FF2B5EF4-FFF2-40B4-BE49-F238E27FC236}">
                <a16:creationId xmlns:a16="http://schemas.microsoft.com/office/drawing/2014/main" id="{30269ECF-63EC-4ACF-9F93-5A62E1239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5440363"/>
            <a:ext cx="158432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224</Words>
  <Application>Microsoft Office PowerPoint</Application>
  <PresentationFormat>On-screen Show (4:3)</PresentationFormat>
  <Paragraphs>67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 </vt:lpstr>
      <vt:lpstr>PowerPoint Presentation</vt:lpstr>
      <vt:lpstr>Avtonomna pokrajina Vojvodina</vt:lpstr>
      <vt:lpstr>Avtonomna pokrajina Kosovo</vt:lpstr>
      <vt:lpstr>Geografska lega</vt:lpstr>
      <vt:lpstr>PowerPoint Presentation</vt:lpstr>
      <vt:lpstr>Gospodarstvo</vt:lpstr>
      <vt:lpstr>ZNANI DRŽAVLJANI</vt:lpstr>
      <vt:lpstr>   Znamenitosti</vt:lpstr>
      <vt:lpstr>Viri: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2019-05-31T08:41:10Z</dcterms:created>
  <dcterms:modified xsi:type="dcterms:W3CDTF">2019-05-31T08:41:10Z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