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8" r:id="rId9"/>
    <p:sldId id="264" r:id="rId10"/>
    <p:sldId id="269" r:id="rId11"/>
    <p:sldId id="265" r:id="rId12"/>
    <p:sldId id="270" r:id="rId13"/>
    <p:sldId id="266" r:id="rId14"/>
    <p:sldId id="271" r:id="rId15"/>
    <p:sldId id="267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B4CA12"/>
    <a:srgbClr val="A03CA0"/>
    <a:srgbClr val="47EF4F"/>
    <a:srgbClr val="0DB715"/>
    <a:srgbClr val="00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7" autoAdjust="0"/>
    <p:restoredTop sz="94660"/>
  </p:normalViewPr>
  <p:slideViewPr>
    <p:cSldViewPr>
      <p:cViewPr varScale="1">
        <p:scale>
          <a:sx n="53" d="100"/>
          <a:sy n="53" d="100"/>
        </p:scale>
        <p:origin x="-59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5C31C9-65D9-4F1E-AF9C-F0A0F4720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4AFA9A-C627-4B19-AD6B-0547C18B4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CD3DE4-7F78-4A75-93DE-81F7F0D753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2000E-5CB3-4CDC-8580-79AA2C6F8F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79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956B89-94AC-491F-B026-619D35FDA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A11BB-FD25-4C19-B146-779C595387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7BE085-34F1-403E-BB17-5B7F2EE3C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55550-B2FD-4A9E-A3D0-F5230AFFE4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197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F15379-E75A-4DAF-AACA-0F7F2EF05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74716B-27BF-4281-8829-C6C99F2A6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7F2A7-6117-4D33-8701-F3E51E8DA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0FEF8-3711-4E02-9DE3-B56D879542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182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A4D40-F455-4DC8-BE6E-C3B515854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A2FB9E-E8F0-44A8-8670-B593553A7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75858-4FA2-4F61-B1A3-FB80811E7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0E69D-39D3-4508-B689-5974D16B09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981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6467C6-010A-40EE-97B0-B2CF4C50E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FF4766C-C084-4397-AB9C-33739A320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3D8252A-FD6E-4999-ADFB-1F0E39B39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ED77C-210B-4D15-9E96-721F79C839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945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9F60D2-0379-4EA3-AD01-BE88C9CFB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AC343E-FE2B-469D-952D-28C952704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4066C9-8BF6-4AE0-8847-A09DBE94D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BA836-1407-4E79-B1D5-679AB36979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874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9FB29B-EB8C-4097-88F6-CB8FFA18F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C78D2B-A079-4DB8-8D52-61AD408C1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F0A0E4-626A-4789-95D0-7359D288D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EAF89-39D8-48D3-8CA1-BDF1984E2D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F8466-C48F-47F9-B327-67D085AFF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8A291-FC1D-4A5D-AAB9-11C6287B5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72E3D-C06C-4B1C-A586-91B7E2B9E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67E71-F582-464A-AB7E-CFF5076166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60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478F41-DD70-4813-96EA-503FEDACE3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CF7AEB-87C1-45AE-B706-94CD3609F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5523EA-68F9-4359-A9FE-00D3C62D9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E1015-13C8-4219-9BC9-7FB5F5BA34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356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3EC8EA-A49D-4BDD-9F73-D8265CA65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FC674-4F69-4704-92B6-B94F55430A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91B75A-FB04-4E69-AC84-4054C1308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23879-FE9C-4B4C-8306-C1DD4B6C19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626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D6B4D0-6D28-48E4-87F1-12C624C03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BC8EC3-84EA-4C99-AAD3-79973D8B6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19006E-010C-417A-8379-412C62F72C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35F8-4119-49C0-AE85-E14A90F108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157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3E0E4-D9B1-4970-9D7A-5E882DF3D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E88766-F007-4EE0-8D0D-B06B24751C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5F85D6-CEC9-46DA-A8D7-B95C561620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66486-C219-4DE4-A5E1-1ADE9988F0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282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87AAA8-458D-4BEE-8600-639464E52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9E38E-6D90-40F5-8938-E38A5109D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972F0-CFA5-4A29-899E-29EF87348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96EB9-67C7-49FA-A480-C5F9F5AA3B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796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08E"/>
            </a:gs>
            <a:gs pos="100000">
              <a:srgbClr val="00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6624BB-5736-4471-8615-EFDDD14CB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7B9CB4-287A-4190-B7D5-D524F9286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41F1A7-F83E-4609-A207-863C1B4E5E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6DC4B0-E3EA-44F2-8433-F5540CA088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C3E6CE9-1C95-4DFE-80CC-7AE89958C2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D3362B-DC05-4439-A212-33F817CBBD1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ECE3AF-154B-4CFA-A31C-205B71F50B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349500"/>
            <a:ext cx="9144000" cy="1470025"/>
          </a:xfrm>
          <a:noFill/>
        </p:spPr>
        <p:txBody>
          <a:bodyPr/>
          <a:lstStyle/>
          <a:p>
            <a:pPr eaLnBrk="1" hangingPunct="1"/>
            <a:r>
              <a:rPr lang="sl-SI" altLang="sl-SI" sz="5000">
                <a:solidFill>
                  <a:srgbClr val="0720D5"/>
                </a:solidFill>
                <a:latin typeface="Ghostwriter" pitchFamily="2" charset="0"/>
              </a:rPr>
              <a:t>DRUZBENOGEOGRAFSKI PROBLEMI SREDNJE AMERIKE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A900525-2A53-4BBE-BB20-36A81152E9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2052" name="WordArt 5">
            <a:extLst>
              <a:ext uri="{FF2B5EF4-FFF2-40B4-BE49-F238E27FC236}">
                <a16:creationId xmlns:a16="http://schemas.microsoft.com/office/drawing/2014/main" id="{3D775976-3C3F-40E9-9CC4-FA96725285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2349500"/>
            <a:ext cx="288925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400" b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Ghostwriter"/>
              </a:rPr>
              <a:t>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A97F003-1EA4-443E-AFCE-768FC56F2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47EF4F"/>
                </a:solidFill>
                <a:latin typeface="Batang" panose="02030600000101010101" pitchFamily="18" charset="-127"/>
              </a:rPr>
              <a:t>MASOVNI TURIZEM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17A10BB-DA2B-40B7-B6EF-610AA72C92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79914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000" u="sng">
                <a:latin typeface="Batang" panose="02030600000101010101" pitchFamily="18" charset="-127"/>
              </a:rPr>
              <a:t>posledice: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zadolžitev za prebivalce (izgradjna infrastrukture)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nezadovolstvo med domačini (primerjajo z razkošjem)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okrnjeno naravno okolje</a:t>
            </a:r>
          </a:p>
          <a:p>
            <a:pPr lvl="1" eaLnBrk="1" hangingPunct="1">
              <a:lnSpc>
                <a:spcPct val="90000"/>
              </a:lnSpc>
            </a:pPr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>
              <a:lnSpc>
                <a:spcPct val="90000"/>
              </a:lnSpc>
            </a:pPr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>
              <a:lnSpc>
                <a:spcPct val="90000"/>
              </a:lnSpc>
            </a:pPr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>
              <a:lnSpc>
                <a:spcPct val="90000"/>
              </a:lnSpc>
            </a:pPr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>
              <a:lnSpc>
                <a:spcPct val="90000"/>
              </a:lnSpc>
            </a:pPr>
            <a:endParaRPr lang="sl-SI" altLang="sl-SI" sz="2000">
              <a:latin typeface="Batang" panose="02030600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turisti </a:t>
            </a:r>
            <a:r>
              <a:rPr lang="sl-SI" altLang="sl-SI" sz="2000" b="1">
                <a:latin typeface="Batang" panose="02030600000101010101" pitchFamily="18" charset="-127"/>
              </a:rPr>
              <a:t>ne</a:t>
            </a:r>
            <a:r>
              <a:rPr lang="sl-SI" altLang="sl-SI" sz="2000">
                <a:latin typeface="Batang" panose="02030600000101010101" pitchFamily="18" charset="-127"/>
              </a:rPr>
              <a:t> spoštujejo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000">
                <a:latin typeface="Batang" panose="02030600000101010101" pitchFamily="18" charset="-127"/>
              </a:rPr>
              <a:t>    kulture in tradicije domačinov</a:t>
            </a:r>
          </a:p>
        </p:txBody>
      </p:sp>
      <p:pic>
        <p:nvPicPr>
          <p:cNvPr id="15364" name="Picture 4" descr="64637545_sioux_burial_ground_show">
            <a:extLst>
              <a:ext uri="{FF2B5EF4-FFF2-40B4-BE49-F238E27FC236}">
                <a16:creationId xmlns:a16="http://schemas.microsoft.com/office/drawing/2014/main" id="{2BB28534-4072-40E8-896A-49BA3BC4DD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57346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B343059-16B1-4BF4-8FD1-8E42EF295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0720D5"/>
                </a:solidFill>
                <a:latin typeface="Batang" panose="02030600000101010101" pitchFamily="18" charset="-127"/>
              </a:rPr>
              <a:t>SEVERNA MEHIKA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122BD8C-1322-47DF-BC77-2C1895CFDC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v Latinski Ameriki na 2. mestu po št. prebivalcev, gospodarski moči in velikosti</a:t>
            </a:r>
          </a:p>
          <a:p>
            <a:pPr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želja: </a:t>
            </a:r>
            <a:r>
              <a:rPr lang="sl-SI" altLang="sl-SI" sz="2000" b="1">
                <a:latin typeface="Batang" panose="02030600000101010101" pitchFamily="18" charset="-127"/>
              </a:rPr>
              <a:t>industrijska država</a:t>
            </a:r>
            <a:r>
              <a:rPr lang="sl-SI" altLang="sl-SI" sz="2000">
                <a:latin typeface="Batang" panose="02030600000101010101" pitchFamily="18" charset="-127"/>
              </a:rPr>
              <a:t> (zato jo je razvijala)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posledice: prekomerna rast prestolnice</a:t>
            </a:r>
          </a:p>
          <a:p>
            <a:pPr lvl="3" eaLnBrk="1" hangingPunct="1">
              <a:buFontTx/>
              <a:buNone/>
            </a:pPr>
            <a:r>
              <a:rPr lang="sl-SI" altLang="sl-SI">
                <a:latin typeface="Batang" panose="02030600000101010101" pitchFamily="18" charset="-127"/>
              </a:rPr>
              <a:t>         zapostavljanje podeželja 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C458B32-135A-49AF-8389-E85112ACD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0720D5"/>
                </a:solidFill>
                <a:latin typeface="Batang" panose="02030600000101010101" pitchFamily="18" charset="-127"/>
              </a:rPr>
              <a:t>SEVERNA MEHIKA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186FB2-4C94-409D-A1CE-39AF1CA9F5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000" b="1">
                <a:latin typeface="Batang" panose="02030600000101010101" pitchFamily="18" charset="-127"/>
              </a:rPr>
              <a:t>program industrializacije severa: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obmejni pas ZDA 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 posebne </a:t>
            </a:r>
            <a:r>
              <a:rPr lang="sl-SI" altLang="sl-SI" sz="2000" b="1">
                <a:latin typeface="Batang" panose="02030600000101010101" pitchFamily="18" charset="-127"/>
                <a:sym typeface="Wingdings" panose="05000000000000000000" pitchFamily="2" charset="2"/>
              </a:rPr>
              <a:t>gospodarske cone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 (davčne olajšave)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tuja podjetja, industriske obrate (maquiladore)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proizvodnja: tuja podjetja priskrbijo vse potrebno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80% izvozijo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nova delovna mesta</a:t>
            </a:r>
          </a:p>
        </p:txBody>
      </p:sp>
      <p:pic>
        <p:nvPicPr>
          <p:cNvPr id="16388" name="Picture 4" descr="Picture1">
            <a:extLst>
              <a:ext uri="{FF2B5EF4-FFF2-40B4-BE49-F238E27FC236}">
                <a16:creationId xmlns:a16="http://schemas.microsoft.com/office/drawing/2014/main" id="{0093BB63-3B99-412A-9C7A-F4C0C7100B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213100"/>
            <a:ext cx="4067175" cy="3241675"/>
          </a:xfrm>
          <a:noFill/>
        </p:spPr>
      </p:pic>
      <p:sp>
        <p:nvSpPr>
          <p:cNvPr id="16390" name="Rectangle 6">
            <a:extLst>
              <a:ext uri="{FF2B5EF4-FFF2-40B4-BE49-F238E27FC236}">
                <a16:creationId xmlns:a16="http://schemas.microsoft.com/office/drawing/2014/main" id="{C4B40EAC-83EC-4E62-B07F-55EA78DC3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6381750"/>
            <a:ext cx="3930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400">
                <a:latin typeface="Batang" panose="02030600000101010101" pitchFamily="18" charset="-127"/>
              </a:rPr>
              <a:t>Število zaposlenih v maquiladorah leta 1994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137B663-0A3E-4601-A28B-0E0F1F9D5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A03CA0"/>
                </a:solidFill>
                <a:latin typeface="Batang" panose="02030600000101010101" pitchFamily="18" charset="-127"/>
              </a:rPr>
              <a:t>MAQUILADORE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5F1162C-DF3F-4518-BB59-55057BDCFA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000" u="sng">
                <a:solidFill>
                  <a:srgbClr val="A03CA0"/>
                </a:solidFill>
                <a:latin typeface="Batang" panose="02030600000101010101" pitchFamily="18" charset="-127"/>
              </a:rPr>
              <a:t>Američani: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prednosti: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cenejša delovna sila in zemljišča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malo davkov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oproščene carine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cenejši stroški zaščite, varnosti delavcev, okolja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dobiček ostane (v večini) vlagateljem</a:t>
            </a: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slabosti :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ZDA izgubile številna delovna mesta</a:t>
            </a:r>
          </a:p>
        </p:txBody>
      </p:sp>
      <p:pic>
        <p:nvPicPr>
          <p:cNvPr id="12295" name="Picture 7" descr="Picture2">
            <a:extLst>
              <a:ext uri="{FF2B5EF4-FFF2-40B4-BE49-F238E27FC236}">
                <a16:creationId xmlns:a16="http://schemas.microsoft.com/office/drawing/2014/main" id="{BCAA79D4-1087-4173-8C73-AE116EA71E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6563" y="-1071563"/>
            <a:ext cx="6157912" cy="4678363"/>
          </a:xfrm>
          <a:noFill/>
        </p:spPr>
      </p:pic>
      <p:sp>
        <p:nvSpPr>
          <p:cNvPr id="12297" name="Rectangle 9">
            <a:extLst>
              <a:ext uri="{FF2B5EF4-FFF2-40B4-BE49-F238E27FC236}">
                <a16:creationId xmlns:a16="http://schemas.microsoft.com/office/drawing/2014/main" id="{99DEE74E-E8B0-4600-9271-3448E6CEA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6237288"/>
            <a:ext cx="6107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sl-SI" altLang="sl-SI" sz="1400">
                <a:latin typeface="Batang" panose="02030600000101010101" pitchFamily="18" charset="-127"/>
              </a:rPr>
              <a:t>Zaposleni v maquiladorah glede na proizvodnjo različnih artiklov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21C270A-07B8-421B-B541-86A7035A1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A03CA0"/>
                </a:solidFill>
                <a:latin typeface="Batang" panose="02030600000101010101" pitchFamily="18" charset="-127"/>
              </a:rPr>
              <a:t>MAQUILADORE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A9BF919-2A58-4697-B348-1DD847DA4C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 u="sng">
                <a:solidFill>
                  <a:srgbClr val="A03CA0"/>
                </a:solidFill>
                <a:latin typeface="Batang" panose="02030600000101010101" pitchFamily="18" charset="-127"/>
              </a:rPr>
              <a:t>Mehičani: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prednosti: 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večje zaposlitvene možnosti (predvsem mlade ženske)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tuja vlaganja</a:t>
            </a:r>
          </a:p>
          <a:p>
            <a:pPr lvl="1" eaLnBrk="1" hangingPunct="1">
              <a:lnSpc>
                <a:spcPct val="80000"/>
              </a:lnSpc>
            </a:pPr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preliv znanja in nove tehnologije</a:t>
            </a:r>
          </a:p>
          <a:p>
            <a:pPr lvl="1" eaLnBrk="1" hangingPunct="1">
              <a:lnSpc>
                <a:spcPct val="80000"/>
              </a:lnSpc>
            </a:pPr>
            <a:endParaRPr lang="sl-SI" altLang="sl-SI" sz="2000">
              <a:latin typeface="Batang" panose="02030600000101010101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slabosti: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novi delavci 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 slabe bivalne razmere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nova marginalna naselja (se širijo)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onesnaženje</a:t>
            </a:r>
          </a:p>
          <a:p>
            <a:pPr lvl="1" eaLnBrk="1" hangingPunct="1">
              <a:lnSpc>
                <a:spcPct val="80000"/>
              </a:lnSpc>
            </a:pPr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>
              <a:lnSpc>
                <a:spcPct val="80000"/>
              </a:lnSpc>
            </a:pPr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>
              <a:lnSpc>
                <a:spcPct val="80000"/>
              </a:lnSpc>
            </a:pPr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tuja podjetja plačujejo malo davkov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borne plače (slabe)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sl-SI" altLang="sl-SI" sz="1800">
              <a:latin typeface="Batang" panose="02030600000101010101" pitchFamily="18" charset="-127"/>
            </a:endParaRPr>
          </a:p>
        </p:txBody>
      </p:sp>
      <p:pic>
        <p:nvPicPr>
          <p:cNvPr id="17412" name="Picture 4" descr="air pollution_focus_0">
            <a:extLst>
              <a:ext uri="{FF2B5EF4-FFF2-40B4-BE49-F238E27FC236}">
                <a16:creationId xmlns:a16="http://schemas.microsoft.com/office/drawing/2014/main" id="{92F67F49-B3F9-4C6C-8236-64102BDB2B8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541812">
            <a:off x="2771775" y="4797425"/>
            <a:ext cx="1485900" cy="1152525"/>
          </a:xfrm>
          <a:noFill/>
        </p:spPr>
      </p:pic>
      <p:pic>
        <p:nvPicPr>
          <p:cNvPr id="17414" name="Picture 6" descr="Fist of Money">
            <a:extLst>
              <a:ext uri="{FF2B5EF4-FFF2-40B4-BE49-F238E27FC236}">
                <a16:creationId xmlns:a16="http://schemas.microsoft.com/office/drawing/2014/main" id="{B95B7171-BD8A-47B2-9A21-71C622BC27C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492375"/>
            <a:ext cx="682625" cy="719138"/>
          </a:xfrm>
          <a:noFill/>
        </p:spPr>
      </p:pic>
      <p:pic>
        <p:nvPicPr>
          <p:cNvPr id="17417" name="Picture 9" descr="Picture3">
            <a:extLst>
              <a:ext uri="{FF2B5EF4-FFF2-40B4-BE49-F238E27FC236}">
                <a16:creationId xmlns:a16="http://schemas.microsoft.com/office/drawing/2014/main" id="{0379CAF9-1B7C-426F-88A6-B2707795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500188"/>
            <a:ext cx="56689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0">
            <a:extLst>
              <a:ext uri="{FF2B5EF4-FFF2-40B4-BE49-F238E27FC236}">
                <a16:creationId xmlns:a16="http://schemas.microsoft.com/office/drawing/2014/main" id="{D1E497AF-2CEC-40C0-A9CD-362340770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6021388"/>
            <a:ext cx="6035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400">
                <a:latin typeface="Batang" panose="02030600000101010101" pitchFamily="18" charset="-127"/>
              </a:rPr>
              <a:t>Plačilo delavcem za uro dela v Mehiki in ZdA v obdobju 1980 - 1988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189FF9C-8B4F-4E75-9993-016976A29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0720D5"/>
                </a:solidFill>
                <a:latin typeface="Batang" panose="02030600000101010101" pitchFamily="18" charset="-127"/>
              </a:rPr>
              <a:t>Ciudad de Mexico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8B1DA15-7543-4FA4-AF38-4EF1333947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obdajajo visoka gorstva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v dolini</a:t>
            </a:r>
          </a:p>
          <a:p>
            <a:pPr eaLnBrk="1" hangingPunct="1"/>
            <a:r>
              <a:rPr lang="sl-SI" altLang="sl-SI" sz="2000" b="1">
                <a:latin typeface="Batang" panose="02030600000101010101" pitchFamily="18" charset="-127"/>
              </a:rPr>
              <a:t>včasih:</a:t>
            </a:r>
            <a:r>
              <a:rPr lang="sl-SI" altLang="sl-SI" sz="2000">
                <a:latin typeface="Batang" panose="02030600000101010101" pitchFamily="18" charset="-127"/>
              </a:rPr>
              <a:t> središče Aztekov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gradili okoli jezera (tudi izsuševali)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model razvoja latinsko ameriškega mesta</a:t>
            </a:r>
          </a:p>
          <a:p>
            <a:pPr eaLnBrk="1" hangingPunct="1"/>
            <a:r>
              <a:rPr lang="sl-SI" altLang="sl-SI" sz="2000" b="1">
                <a:latin typeface="Batang" panose="02030600000101010101" pitchFamily="18" charset="-127"/>
              </a:rPr>
              <a:t>danes:</a:t>
            </a:r>
            <a:r>
              <a:rPr lang="sl-SI" altLang="sl-SI" sz="2000">
                <a:latin typeface="Batang" panose="02030600000101010101" pitchFamily="18" charset="-127"/>
              </a:rPr>
              <a:t> osrednji trg prestolnice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JZ: premožnejši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glavna avenija 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 poslovna pot, ...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Z del mesta: četrti srednjih slojev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S in V: revnejši sloj, barakarska naselja,..</a:t>
            </a:r>
          </a:p>
        </p:txBody>
      </p:sp>
      <p:pic>
        <p:nvPicPr>
          <p:cNvPr id="13316" name="Picture 4" descr="Mehika (210)">
            <a:extLst>
              <a:ext uri="{FF2B5EF4-FFF2-40B4-BE49-F238E27FC236}">
                <a16:creationId xmlns:a16="http://schemas.microsoft.com/office/drawing/2014/main" id="{399C6B8C-BDC9-406A-AE7E-4B46DCA4A25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268413"/>
            <a:ext cx="3846512" cy="2878137"/>
          </a:xfrm>
          <a:noFill/>
        </p:spPr>
      </p:pic>
      <p:pic>
        <p:nvPicPr>
          <p:cNvPr id="13318" name="Picture 6" descr="mexico-city-s">
            <a:extLst>
              <a:ext uri="{FF2B5EF4-FFF2-40B4-BE49-F238E27FC236}">
                <a16:creationId xmlns:a16="http://schemas.microsoft.com/office/drawing/2014/main" id="{0C4D9CA3-B220-409D-A217-14006D281CF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852738"/>
            <a:ext cx="3149600" cy="2519362"/>
          </a:xfrm>
          <a:noFill/>
        </p:spPr>
      </p:pic>
      <p:pic>
        <p:nvPicPr>
          <p:cNvPr id="13320" name="Picture 8" descr="caracas_show">
            <a:extLst>
              <a:ext uri="{FF2B5EF4-FFF2-40B4-BE49-F238E27FC236}">
                <a16:creationId xmlns:a16="http://schemas.microsoft.com/office/drawing/2014/main" id="{D338F85C-3D64-4DAC-B8EA-6CFBE82A7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5625"/>
            <a:ext cx="2882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caracas_show">
            <a:extLst>
              <a:ext uri="{FF2B5EF4-FFF2-40B4-BE49-F238E27FC236}">
                <a16:creationId xmlns:a16="http://schemas.microsoft.com/office/drawing/2014/main" id="{36200B56-271F-4A94-B198-06BBA9D3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967">
            <a:off x="6516688" y="4941888"/>
            <a:ext cx="2162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mexico-city-s">
            <a:extLst>
              <a:ext uri="{FF2B5EF4-FFF2-40B4-BE49-F238E27FC236}">
                <a16:creationId xmlns:a16="http://schemas.microsoft.com/office/drawing/2014/main" id="{2893E9F8-34D9-4843-A200-9DE5E2C49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6522">
            <a:off x="6084888" y="3068638"/>
            <a:ext cx="26987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Mehika (210)">
            <a:extLst>
              <a:ext uri="{FF2B5EF4-FFF2-40B4-BE49-F238E27FC236}">
                <a16:creationId xmlns:a16="http://schemas.microsoft.com/office/drawing/2014/main" id="{F87B68F9-5E50-400B-B17A-C6F976BB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217">
            <a:off x="5795963" y="1628775"/>
            <a:ext cx="2408237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CFE2DBC-4A6B-40CC-B3B6-71A31C802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0720D5"/>
                </a:solidFill>
                <a:latin typeface="Batang" panose="02030600000101010101" pitchFamily="18" charset="-127"/>
              </a:rPr>
              <a:t>Ciudad de Mexico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A78E755-B1EC-4413-9515-96EE836DB5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20. st. - rast mesta, prebivalstva 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okoli 30 M ljudi</a:t>
            </a:r>
          </a:p>
          <a:p>
            <a:pPr eaLnBrk="1" hangingPunct="1"/>
            <a:r>
              <a:rPr lang="sl-SI" altLang="sl-SI" sz="2000" b="1">
                <a:latin typeface="Batang" panose="02030600000101010101" pitchFamily="18" charset="-127"/>
              </a:rPr>
              <a:t>problemi:</a:t>
            </a:r>
            <a:r>
              <a:rPr lang="sl-SI" altLang="sl-SI" sz="2000">
                <a:latin typeface="Batang" panose="02030600000101010101" pitchFamily="18" charset="-127"/>
              </a:rPr>
              <a:t> 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primanjkuje delovnih mest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siva ekonomija (na ulicah)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kriminal (eno nevarnejših na svetu)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prašni delci z jezera 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 blatna brozga  ugrezanje hiš</a:t>
            </a:r>
          </a:p>
          <a:p>
            <a:pPr eaLnBrk="1" hangingPunct="1"/>
            <a:r>
              <a:rPr lang="sl-SI" altLang="sl-SI" sz="2000" b="1">
                <a:latin typeface="Batang" panose="02030600000101010101" pitchFamily="18" charset="-127"/>
                <a:sym typeface="Wingdings" panose="05000000000000000000" pitchFamily="2" charset="2"/>
              </a:rPr>
              <a:t>barakarska naselja: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pomankanje vode, elektrike, povezave s kanalizacijo</a:t>
            </a:r>
          </a:p>
        </p:txBody>
      </p:sp>
      <p:pic>
        <p:nvPicPr>
          <p:cNvPr id="18436" name="Picture 4" descr="untitled99">
            <a:extLst>
              <a:ext uri="{FF2B5EF4-FFF2-40B4-BE49-F238E27FC236}">
                <a16:creationId xmlns:a16="http://schemas.microsoft.com/office/drawing/2014/main" id="{826FD33C-014A-4138-A98B-2B3FBE5BF29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133600"/>
            <a:ext cx="4826000" cy="3165475"/>
          </a:xfrm>
          <a:noFill/>
        </p:spPr>
      </p:pic>
      <p:sp>
        <p:nvSpPr>
          <p:cNvPr id="18438" name="Rectangle 6">
            <a:extLst>
              <a:ext uri="{FF2B5EF4-FFF2-40B4-BE49-F238E27FC236}">
                <a16:creationId xmlns:a16="http://schemas.microsoft.com/office/drawing/2014/main" id="{8EF7B103-8202-4E06-8CE4-081717E66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300663"/>
            <a:ext cx="60356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sl-SI" altLang="sl-SI" sz="1400">
                <a:latin typeface="Batang" panose="02030600000101010101" pitchFamily="18" charset="-127"/>
              </a:rPr>
              <a:t>Rast števila prebivalcev mehiške prestolnice med 1900 in 2000</a:t>
            </a:r>
          </a:p>
        </p:txBody>
      </p:sp>
      <p:pic>
        <p:nvPicPr>
          <p:cNvPr id="18439" name="Picture 7" descr="violent_crime">
            <a:extLst>
              <a:ext uri="{FF2B5EF4-FFF2-40B4-BE49-F238E27FC236}">
                <a16:creationId xmlns:a16="http://schemas.microsoft.com/office/drawing/2014/main" id="{F30B47CB-FA57-4C54-933C-5F8B5CADF05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276475"/>
            <a:ext cx="1658937" cy="1438275"/>
          </a:xfrm>
          <a:noFill/>
        </p:spPr>
      </p:pic>
      <p:pic>
        <p:nvPicPr>
          <p:cNvPr id="18441" name="Picture 9" descr="caracas_show">
            <a:extLst>
              <a:ext uri="{FF2B5EF4-FFF2-40B4-BE49-F238E27FC236}">
                <a16:creationId xmlns:a16="http://schemas.microsoft.com/office/drawing/2014/main" id="{361AB764-6A00-4F87-BA15-04B7C6B8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941888"/>
            <a:ext cx="23066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2008-12-08-srilanka-colombo-barakarsko_naselje">
            <a:extLst>
              <a:ext uri="{FF2B5EF4-FFF2-40B4-BE49-F238E27FC236}">
                <a16:creationId xmlns:a16="http://schemas.microsoft.com/office/drawing/2014/main" id="{4F2C7CAA-CEC1-469B-A284-318EF9D4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956">
            <a:off x="6227763" y="5300663"/>
            <a:ext cx="18240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EA9A9D6-213D-4B80-8A17-93219E03B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0720D5"/>
                </a:solidFill>
                <a:latin typeface="Batang" panose="02030600000101010101" pitchFamily="18" charset="-127"/>
              </a:rPr>
              <a:t>Ciudad de Mexico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0C71C05-69BC-416E-9E59-79A064D819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7127875" cy="4525963"/>
          </a:xfrm>
        </p:spPr>
        <p:txBody>
          <a:bodyPr/>
          <a:lstStyle/>
          <a:p>
            <a:pPr eaLnBrk="1" hangingPunct="1"/>
            <a:r>
              <a:rPr lang="sl-SI" altLang="sl-SI" sz="2000" b="1">
                <a:latin typeface="Batang" panose="02030600000101010101" pitchFamily="18" charset="-127"/>
              </a:rPr>
              <a:t>onesnaženje zraka</a:t>
            </a:r>
            <a:r>
              <a:rPr lang="sl-SI" altLang="sl-SI" sz="2000">
                <a:latin typeface="Batang" panose="02030600000101010101" pitchFamily="18" charset="-127"/>
              </a:rPr>
              <a:t> (bogata naselja):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visoka nadmorska višina 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 manj kisika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lega v dolini 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 toplotni obrat (200 dni)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izpušni plini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pozimi nadpovprečno smoga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nalezljivi mikroorganizmi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nebogljena vlada</a:t>
            </a:r>
          </a:p>
        </p:txBody>
      </p:sp>
      <p:pic>
        <p:nvPicPr>
          <p:cNvPr id="19462" name="Picture 6" descr="dusik">
            <a:extLst>
              <a:ext uri="{FF2B5EF4-FFF2-40B4-BE49-F238E27FC236}">
                <a16:creationId xmlns:a16="http://schemas.microsoft.com/office/drawing/2014/main" id="{F44B021E-F588-4F0C-A1CF-A3061ED5E0A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65075">
            <a:off x="2555875" y="4292600"/>
            <a:ext cx="2954338" cy="1979613"/>
          </a:xfrm>
          <a:noFill/>
        </p:spPr>
      </p:pic>
      <p:pic>
        <p:nvPicPr>
          <p:cNvPr id="19460" name="Picture 4" descr="beijing_pollution">
            <a:extLst>
              <a:ext uri="{FF2B5EF4-FFF2-40B4-BE49-F238E27FC236}">
                <a16:creationId xmlns:a16="http://schemas.microsoft.com/office/drawing/2014/main" id="{1B78943B-EF3D-4A1C-90CE-D4E87B17C03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86342">
            <a:off x="4572000" y="3213100"/>
            <a:ext cx="3851275" cy="2881313"/>
          </a:xfrm>
          <a:noFill/>
        </p:spPr>
      </p:pic>
      <p:pic>
        <p:nvPicPr>
          <p:cNvPr id="19464" name="Picture 8" descr="summersmog">
            <a:extLst>
              <a:ext uri="{FF2B5EF4-FFF2-40B4-BE49-F238E27FC236}">
                <a16:creationId xmlns:a16="http://schemas.microsoft.com/office/drawing/2014/main" id="{7DCBE390-10B5-4B03-80AF-ABABC5629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3672">
            <a:off x="6227763" y="2060575"/>
            <a:ext cx="27066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C1F9EF4-C389-42D1-AA63-C0A2CF10F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sz="3600">
              <a:latin typeface="Batang" panose="02030600000101010101" pitchFamily="18" charset="-127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08ADBBA-113C-41BB-8665-5FC616871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997200"/>
            <a:ext cx="9144000" cy="8207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l-SI" altLang="sl-SI" sz="4400" b="1">
                <a:solidFill>
                  <a:srgbClr val="FFFF00"/>
                </a:solidFill>
                <a:latin typeface="Batang" panose="02030600000101010101" pitchFamily="18" charset="-127"/>
              </a:rPr>
              <a:t>HVALA ZA VAŠO POZORNOST!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B6D5ECD-E572-4FAD-A817-3EC980D7C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FFFF00"/>
                </a:solidFill>
                <a:latin typeface="Batang" panose="02030600000101010101" pitchFamily="18" charset="-127"/>
              </a:rPr>
              <a:t>DVA KULTURNO - GOSPODARSKA OBMOČJA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5782C20-4120-49E0-B287-1882FC5D7B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1397000"/>
          </a:xfrm>
        </p:spPr>
        <p:txBody>
          <a:bodyPr/>
          <a:lstStyle/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posledica</a:t>
            </a:r>
            <a:r>
              <a:rPr lang="sl-SI" altLang="sl-SI" sz="2000" b="1">
                <a:latin typeface="Batang" panose="02030600000101010101" pitchFamily="18" charset="-127"/>
              </a:rPr>
              <a:t> naravnih razmer</a:t>
            </a:r>
            <a:r>
              <a:rPr lang="sl-SI" altLang="sl-SI" sz="2000">
                <a:latin typeface="Batang" panose="02030600000101010101" pitchFamily="18" charset="-127"/>
              </a:rPr>
              <a:t> in </a:t>
            </a:r>
            <a:r>
              <a:rPr lang="sl-SI" altLang="sl-SI" sz="2000" b="1">
                <a:latin typeface="Batang" panose="02030600000101010101" pitchFamily="18" charset="-127"/>
              </a:rPr>
              <a:t>zgodovinskega razvoja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1. srednjeameriška celina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2. Karibsko otočje</a:t>
            </a:r>
          </a:p>
        </p:txBody>
      </p:sp>
      <p:pic>
        <p:nvPicPr>
          <p:cNvPr id="3076" name="Picture 4" descr="central_america_B&amp;W">
            <a:extLst>
              <a:ext uri="{FF2B5EF4-FFF2-40B4-BE49-F238E27FC236}">
                <a16:creationId xmlns:a16="http://schemas.microsoft.com/office/drawing/2014/main" id="{AD141CA1-A0F0-40ED-9BB8-7791C22135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565400"/>
            <a:ext cx="4991100" cy="3778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1">
            <a:extLst>
              <a:ext uri="{FF2B5EF4-FFF2-40B4-BE49-F238E27FC236}">
                <a16:creationId xmlns:a16="http://schemas.microsoft.com/office/drawing/2014/main" id="{F67B4095-F3E9-4C99-8D08-CB78634B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036">
            <a:off x="5435600" y="4292600"/>
            <a:ext cx="33940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8">
            <a:extLst>
              <a:ext uri="{FF2B5EF4-FFF2-40B4-BE49-F238E27FC236}">
                <a16:creationId xmlns:a16="http://schemas.microsoft.com/office/drawing/2014/main" id="{246F0B4B-3C6E-4F3B-B26A-8B9826316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2747988-3BC1-49B4-A4CD-3BE10F98A6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8507413" cy="4525963"/>
          </a:xfrm>
        </p:spPr>
        <p:txBody>
          <a:bodyPr/>
          <a:lstStyle/>
          <a:p>
            <a:pPr eaLnBrk="1" hangingPunct="1"/>
            <a:r>
              <a:rPr lang="sl-SI" altLang="sl-SI" sz="2000" u="sng">
                <a:solidFill>
                  <a:srgbClr val="FFFF00"/>
                </a:solidFill>
                <a:latin typeface="Batang" panose="02030600000101010101" pitchFamily="18" charset="-127"/>
              </a:rPr>
              <a:t>srednjeameriška celina:</a:t>
            </a:r>
          </a:p>
          <a:p>
            <a:pPr lvl="1" eaLnBrk="1" hangingPunct="1"/>
            <a:r>
              <a:rPr lang="sl-SI" altLang="sl-SI" sz="2000" b="1">
                <a:latin typeface="Batang" panose="02030600000101010101" pitchFamily="18" charset="-127"/>
              </a:rPr>
              <a:t>vpliv</a:t>
            </a:r>
            <a:r>
              <a:rPr lang="sl-SI" altLang="sl-SI" sz="2000">
                <a:latin typeface="Batang" panose="02030600000101010101" pitchFamily="18" charset="-127"/>
              </a:rPr>
              <a:t>: indijanska dediščina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prebivalci: mestici</a:t>
            </a: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gospodarska oblika: </a:t>
            </a:r>
            <a:r>
              <a:rPr lang="sl-SI" altLang="sl-SI" sz="2000" b="1">
                <a:latin typeface="Batang" panose="02030600000101010101" pitchFamily="18" charset="-127"/>
              </a:rPr>
              <a:t>haciende</a:t>
            </a:r>
            <a:r>
              <a:rPr lang="sl-SI" altLang="sl-SI" sz="2000">
                <a:latin typeface="Batang" panose="02030600000101010101" pitchFamily="18" charset="-127"/>
              </a:rPr>
              <a:t> (</a:t>
            </a:r>
            <a:r>
              <a:rPr lang="sl-SI" altLang="sl-SI" sz="2000">
                <a:solidFill>
                  <a:schemeClr val="bg1"/>
                </a:solidFill>
                <a:latin typeface="Batang" panose="02030600000101010101" pitchFamily="18" charset="-127"/>
              </a:rPr>
              <a:t>samooskrba)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haciende nadomeščene 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 druge </a:t>
            </a:r>
            <a:r>
              <a:rPr lang="sl-SI" altLang="sl-SI" sz="2000">
                <a:solidFill>
                  <a:schemeClr val="bg1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oblike kmetijskega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 gospodarstva</a:t>
            </a:r>
          </a:p>
        </p:txBody>
      </p:sp>
      <p:pic>
        <p:nvPicPr>
          <p:cNvPr id="4103" name="Picture 7" descr="140317">
            <a:extLst>
              <a:ext uri="{FF2B5EF4-FFF2-40B4-BE49-F238E27FC236}">
                <a16:creationId xmlns:a16="http://schemas.microsoft.com/office/drawing/2014/main" id="{6AEDA3D9-1F5B-4873-BF23-326229096D0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10132">
            <a:off x="6011863" y="549275"/>
            <a:ext cx="1747837" cy="2187575"/>
          </a:xfrm>
          <a:noFill/>
        </p:spPr>
      </p:pic>
      <p:pic>
        <p:nvPicPr>
          <p:cNvPr id="4100" name="Picture 4" descr="ref2">
            <a:extLst>
              <a:ext uri="{FF2B5EF4-FFF2-40B4-BE49-F238E27FC236}">
                <a16:creationId xmlns:a16="http://schemas.microsoft.com/office/drawing/2014/main" id="{9327B9B8-070C-4E9C-B555-598DC4D8BD5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22141">
            <a:off x="4572000" y="476250"/>
            <a:ext cx="1485900" cy="1800225"/>
          </a:xfrm>
          <a:noFill/>
        </p:spPr>
      </p:pic>
      <p:pic>
        <p:nvPicPr>
          <p:cNvPr id="4107" name="Picture 11" descr="mestizo">
            <a:extLst>
              <a:ext uri="{FF2B5EF4-FFF2-40B4-BE49-F238E27FC236}">
                <a16:creationId xmlns:a16="http://schemas.microsoft.com/office/drawing/2014/main" id="{1FE2FCD4-507A-4F25-9D05-5D2E2ECFD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025">
            <a:off x="3492500" y="2636838"/>
            <a:ext cx="14541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mestizo-manta">
            <a:extLst>
              <a:ext uri="{FF2B5EF4-FFF2-40B4-BE49-F238E27FC236}">
                <a16:creationId xmlns:a16="http://schemas.microsoft.com/office/drawing/2014/main" id="{82E7DD55-AF59-4D6C-9F7F-79820AAF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4341">
            <a:off x="4859338" y="2492375"/>
            <a:ext cx="194468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DSC_5787 (Small)">
            <a:extLst>
              <a:ext uri="{FF2B5EF4-FFF2-40B4-BE49-F238E27FC236}">
                <a16:creationId xmlns:a16="http://schemas.microsoft.com/office/drawing/2014/main" id="{52D0BD4C-2592-4970-BD20-1EA651A7343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4692">
            <a:off x="5148263" y="1989138"/>
            <a:ext cx="1443037" cy="2157412"/>
          </a:xfrm>
          <a:noFill/>
        </p:spPr>
      </p:pic>
      <p:sp>
        <p:nvSpPr>
          <p:cNvPr id="5123" name="Rectangle 8">
            <a:extLst>
              <a:ext uri="{FF2B5EF4-FFF2-40B4-BE49-F238E27FC236}">
                <a16:creationId xmlns:a16="http://schemas.microsoft.com/office/drawing/2014/main" id="{8829D64A-A8D3-4496-B2C7-C168B07EE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4FEEA86-0C12-401B-A268-23806677EE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sl-SI" altLang="sl-SI" sz="2000" u="sng">
                <a:solidFill>
                  <a:srgbClr val="FFFF00"/>
                </a:solidFill>
                <a:latin typeface="Batang" panose="02030600000101010101" pitchFamily="18" charset="-127"/>
              </a:rPr>
              <a:t>Medmorska Amerika:</a:t>
            </a:r>
            <a:r>
              <a:rPr lang="sl-SI" altLang="sl-SI" sz="2000">
                <a:latin typeface="Batang" panose="02030600000101010101" pitchFamily="18" charset="-127"/>
              </a:rPr>
              <a:t> 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samooskrbne kmetije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sezonsko delo na plantažah</a:t>
            </a: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najemanje zemlje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vpliv: amerška družba (vlaga kapital, izgradnja infrastrukture 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 izvoz)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“</a:t>
            </a:r>
            <a:r>
              <a:rPr lang="sl-SI" altLang="sl-SI" sz="2000" b="1">
                <a:latin typeface="Batang" panose="02030600000101010101" pitchFamily="18" charset="-127"/>
                <a:sym typeface="Wingdings" panose="05000000000000000000" pitchFamily="2" charset="2"/>
              </a:rPr>
              <a:t>Bananska republika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”  čeprav je večji izvoz kave</a:t>
            </a:r>
            <a:endParaRPr lang="sl-SI" altLang="sl-SI" sz="2000">
              <a:latin typeface="Batang" panose="02030600000101010101" pitchFamily="18" charset="-127"/>
            </a:endParaRPr>
          </a:p>
        </p:txBody>
      </p:sp>
      <p:pic>
        <p:nvPicPr>
          <p:cNvPr id="6148" name="Picture 4" descr="M zoo May 09 164">
            <a:extLst>
              <a:ext uri="{FF2B5EF4-FFF2-40B4-BE49-F238E27FC236}">
                <a16:creationId xmlns:a16="http://schemas.microsoft.com/office/drawing/2014/main" id="{D0DD898F-D7EE-417F-A197-2E136BF815E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10999">
            <a:off x="4356100" y="549275"/>
            <a:ext cx="2638425" cy="1978025"/>
          </a:xfrm>
          <a:noFill/>
        </p:spPr>
      </p:pic>
      <p:pic>
        <p:nvPicPr>
          <p:cNvPr id="6154" name="Picture 10" descr="1-banane">
            <a:extLst>
              <a:ext uri="{FF2B5EF4-FFF2-40B4-BE49-F238E27FC236}">
                <a16:creationId xmlns:a16="http://schemas.microsoft.com/office/drawing/2014/main" id="{1AF805D6-91EF-48CC-A97F-FC4074CBD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7892">
            <a:off x="6659563" y="1700213"/>
            <a:ext cx="18891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kava">
            <a:extLst>
              <a:ext uri="{FF2B5EF4-FFF2-40B4-BE49-F238E27FC236}">
                <a16:creationId xmlns:a16="http://schemas.microsoft.com/office/drawing/2014/main" id="{20128384-FC20-4DCE-AF09-F18A312DD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9197">
            <a:off x="7667625" y="5516563"/>
            <a:ext cx="12049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DSCF1832">
            <a:extLst>
              <a:ext uri="{FF2B5EF4-FFF2-40B4-BE49-F238E27FC236}">
                <a16:creationId xmlns:a16="http://schemas.microsoft.com/office/drawing/2014/main" id="{F2124810-F462-4300-9CC9-6BA9BC66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550">
            <a:off x="6372225" y="4868863"/>
            <a:ext cx="19177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>
            <a:extLst>
              <a:ext uri="{FF2B5EF4-FFF2-40B4-BE49-F238E27FC236}">
                <a16:creationId xmlns:a16="http://schemas.microsoft.com/office/drawing/2014/main" id="{82AD0B9D-112D-4DEE-9DEE-C38A5A0DA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C4181AE-F608-43A7-AD12-CAA23A2E6D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7643813" cy="4525962"/>
          </a:xfrm>
        </p:spPr>
        <p:txBody>
          <a:bodyPr/>
          <a:lstStyle/>
          <a:p>
            <a:pPr eaLnBrk="1" hangingPunct="1"/>
            <a:r>
              <a:rPr lang="sl-SI" altLang="sl-SI" sz="2000" u="sng">
                <a:solidFill>
                  <a:srgbClr val="FFFF00"/>
                </a:solidFill>
                <a:latin typeface="Batang" panose="02030600000101010101" pitchFamily="18" charset="-127"/>
              </a:rPr>
              <a:t>Karibsko otočje: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odprto v svet (pomorske poti)</a:t>
            </a: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rasno, kulturno mešanje 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prevlada: mešanci (mulati)</a:t>
            </a: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gospodarska oblika: </a:t>
            </a:r>
            <a:r>
              <a:rPr lang="sl-SI" altLang="sl-SI" sz="2000" b="1">
                <a:latin typeface="Batang" panose="02030600000101010101" pitchFamily="18" charset="-127"/>
              </a:rPr>
              <a:t>plantaže</a:t>
            </a:r>
            <a:r>
              <a:rPr lang="sl-SI" altLang="sl-SI" sz="2000">
                <a:latin typeface="Batang" panose="02030600000101010101" pitchFamily="18" charset="-127"/>
              </a:rPr>
              <a:t> (trg, izvor, </a:t>
            </a:r>
          </a:p>
          <a:p>
            <a:pPr lvl="1" eaLnBrk="1" hangingPunct="1">
              <a:buFontTx/>
              <a:buNone/>
            </a:pPr>
            <a:r>
              <a:rPr lang="sl-SI" altLang="sl-SI" sz="2000">
                <a:latin typeface="Batang" panose="02030600000101010101" pitchFamily="18" charset="-127"/>
              </a:rPr>
              <a:t>   dobiček 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 tuji lastnik)</a:t>
            </a:r>
            <a:endParaRPr lang="sl-SI" altLang="sl-SI" sz="2000">
              <a:latin typeface="Batang" panose="02030600000101010101" pitchFamily="18" charset="-127"/>
            </a:endParaRPr>
          </a:p>
        </p:txBody>
      </p:sp>
      <p:pic>
        <p:nvPicPr>
          <p:cNvPr id="7172" name="Picture 4" descr="1224162460_kolumbija">
            <a:extLst>
              <a:ext uri="{FF2B5EF4-FFF2-40B4-BE49-F238E27FC236}">
                <a16:creationId xmlns:a16="http://schemas.microsoft.com/office/drawing/2014/main" id="{48735D2E-A3C3-433F-963E-4937D480EA7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76823">
            <a:off x="5219700" y="476250"/>
            <a:ext cx="2638425" cy="1978025"/>
          </a:xfrm>
          <a:noFill/>
        </p:spPr>
      </p:pic>
      <p:pic>
        <p:nvPicPr>
          <p:cNvPr id="7178" name="Picture 10" descr="indian_ocean_rastafarians">
            <a:extLst>
              <a:ext uri="{FF2B5EF4-FFF2-40B4-BE49-F238E27FC236}">
                <a16:creationId xmlns:a16="http://schemas.microsoft.com/office/drawing/2014/main" id="{B0936BAD-C142-4BE0-A199-A7673970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7845">
            <a:off x="4643438" y="2349500"/>
            <a:ext cx="2317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SC_8828 (Small)">
            <a:extLst>
              <a:ext uri="{FF2B5EF4-FFF2-40B4-BE49-F238E27FC236}">
                <a16:creationId xmlns:a16="http://schemas.microsoft.com/office/drawing/2014/main" id="{D6D2FBD4-9043-4B58-B8B2-75A24F6C94F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31884">
            <a:off x="6588125" y="3284538"/>
            <a:ext cx="2260600" cy="1512887"/>
          </a:xfrm>
          <a:noFill/>
        </p:spPr>
      </p:pic>
      <p:pic>
        <p:nvPicPr>
          <p:cNvPr id="7180" name="Picture 12" descr="ManHoldingMoney">
            <a:extLst>
              <a:ext uri="{FF2B5EF4-FFF2-40B4-BE49-F238E27FC236}">
                <a16:creationId xmlns:a16="http://schemas.microsoft.com/office/drawing/2014/main" id="{8EB54540-EE38-4A10-AED8-200D32C83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8884">
            <a:off x="3635375" y="5157788"/>
            <a:ext cx="14208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967767-C64A-442D-B368-34C1BBF28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D62906"/>
                </a:solidFill>
                <a:latin typeface="Batang" panose="02030600000101010101" pitchFamily="18" charset="-127"/>
              </a:rPr>
              <a:t>PLANTAŽNO GOSPODARSTVO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0BC9BC9-3D73-4DF6-84AA-3E0B916928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4781550"/>
          </a:xfrm>
        </p:spPr>
        <p:txBody>
          <a:bodyPr/>
          <a:lstStyle/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trg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izvoz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dobiček 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 tuji lastnik</a:t>
            </a:r>
          </a:p>
          <a:p>
            <a:pPr eaLnBrk="1" hangingPunct="1"/>
            <a:endParaRPr lang="sl-SI" altLang="sl-SI" sz="2000">
              <a:latin typeface="Batang" panose="02030600000101010101" pitchFamily="18" charset="-127"/>
              <a:sym typeface="Wingdings" panose="05000000000000000000" pitchFamily="2" charset="2"/>
            </a:endParaRP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Velike Antile: sladkorni trst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Male Antile: banane, ..</a:t>
            </a:r>
          </a:p>
          <a:p>
            <a:pPr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usmerjenost v en pridelek  </a:t>
            </a:r>
            <a:r>
              <a:rPr lang="sl-SI" altLang="sl-SI" sz="2000" b="1">
                <a:latin typeface="Batang" panose="02030600000101010101" pitchFamily="18" charset="-127"/>
                <a:sym typeface="Wingdings" panose="05000000000000000000" pitchFamily="2" charset="2"/>
              </a:rPr>
              <a:t>DVOREZEN MEČ </a:t>
            </a:r>
          </a:p>
          <a:p>
            <a:pPr eaLnBrk="1" hangingPunct="1"/>
            <a:endParaRPr lang="sl-SI" altLang="sl-SI" sz="2000" b="1">
              <a:latin typeface="Batang" panose="02030600000101010101" pitchFamily="18" charset="-127"/>
              <a:sym typeface="Wingdings" panose="05000000000000000000" pitchFamily="2" charset="2"/>
            </a:endParaRP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posledica / prihodnost  turizem in druge dejavnosti</a:t>
            </a:r>
          </a:p>
        </p:txBody>
      </p:sp>
      <p:pic>
        <p:nvPicPr>
          <p:cNvPr id="8196" name="Picture 4" descr="dhl">
            <a:extLst>
              <a:ext uri="{FF2B5EF4-FFF2-40B4-BE49-F238E27FC236}">
                <a16:creationId xmlns:a16="http://schemas.microsoft.com/office/drawing/2014/main" id="{C9B34B6F-49C5-4F61-98DF-210809EE59E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24692">
            <a:off x="4211638" y="1628775"/>
            <a:ext cx="2155825" cy="1439863"/>
          </a:xfrm>
          <a:noFill/>
        </p:spPr>
      </p:pic>
      <p:pic>
        <p:nvPicPr>
          <p:cNvPr id="8203" name="Picture 11" descr="man-in-suit">
            <a:extLst>
              <a:ext uri="{FF2B5EF4-FFF2-40B4-BE49-F238E27FC236}">
                <a16:creationId xmlns:a16="http://schemas.microsoft.com/office/drawing/2014/main" id="{C9F3E7CA-B9C6-496A-ADC8-58DAA2B2B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3585">
            <a:off x="6156325" y="1268413"/>
            <a:ext cx="13525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etanol_show">
            <a:extLst>
              <a:ext uri="{FF2B5EF4-FFF2-40B4-BE49-F238E27FC236}">
                <a16:creationId xmlns:a16="http://schemas.microsoft.com/office/drawing/2014/main" id="{1D53B1CF-B8B2-4F3A-A15F-29497C12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32">
            <a:off x="4572000" y="3213100"/>
            <a:ext cx="19177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suriname_2202">
            <a:extLst>
              <a:ext uri="{FF2B5EF4-FFF2-40B4-BE49-F238E27FC236}">
                <a16:creationId xmlns:a16="http://schemas.microsoft.com/office/drawing/2014/main" id="{79EDB5E7-7F29-46D9-B155-6BCD855F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383">
            <a:off x="5651500" y="3789363"/>
            <a:ext cx="4794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banane">
            <a:extLst>
              <a:ext uri="{FF2B5EF4-FFF2-40B4-BE49-F238E27FC236}">
                <a16:creationId xmlns:a16="http://schemas.microsoft.com/office/drawing/2014/main" id="{B7678629-192E-45EC-B5CE-020315E0833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20414">
            <a:off x="6948488" y="3284538"/>
            <a:ext cx="1636712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2BF3F42-4222-42AD-8689-785EDF8E4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0720D5"/>
                </a:solidFill>
                <a:latin typeface="Batang" panose="02030600000101010101" pitchFamily="18" charset="-127"/>
              </a:rPr>
              <a:t>KUBA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A1BE2AC-E51C-4C40-8CA6-0EA290E257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9010650" cy="4525963"/>
          </a:xfrm>
        </p:spPr>
        <p:txBody>
          <a:bodyPr/>
          <a:lstStyle/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kriza monokulturnega gospodarstva 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negativne posledice 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 monokulturna usmerjenost (sladkorni trst)</a:t>
            </a:r>
            <a:endParaRPr lang="sl-SI" altLang="sl-SI" sz="2000">
              <a:latin typeface="Batang" panose="02030600000101010101" pitchFamily="18" charset="-127"/>
            </a:endParaRPr>
          </a:p>
        </p:txBody>
      </p:sp>
      <p:pic>
        <p:nvPicPr>
          <p:cNvPr id="9220" name="Picture 4" descr="kuba_zemljevid">
            <a:extLst>
              <a:ext uri="{FF2B5EF4-FFF2-40B4-BE49-F238E27FC236}">
                <a16:creationId xmlns:a16="http://schemas.microsoft.com/office/drawing/2014/main" id="{EC402BFF-11D9-46FC-BBC4-862CAD8DF17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357563"/>
            <a:ext cx="4621212" cy="3240087"/>
          </a:xfrm>
          <a:noFill/>
        </p:spPr>
      </p:pic>
      <p:pic>
        <p:nvPicPr>
          <p:cNvPr id="9222" name="Picture 6" descr="kuba_plaza">
            <a:extLst>
              <a:ext uri="{FF2B5EF4-FFF2-40B4-BE49-F238E27FC236}">
                <a16:creationId xmlns:a16="http://schemas.microsoft.com/office/drawing/2014/main" id="{55600A2D-41A8-44D0-B6FC-22EFB528A83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420938"/>
            <a:ext cx="2698750" cy="360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E6DEF3E-0098-4C3B-A81C-94A06B4B3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0720D5"/>
                </a:solidFill>
                <a:latin typeface="Batang" panose="02030600000101010101" pitchFamily="18" charset="-127"/>
              </a:rPr>
              <a:t>KUBA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46DD2A0-1177-4A97-B11B-8C9F921982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8677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000" b="1" u="sng">
                <a:latin typeface="Batang" panose="02030600000101010101" pitchFamily="18" charset="-127"/>
                <a:sym typeface="Wingdings" panose="05000000000000000000" pitchFamily="2" charset="2"/>
              </a:rPr>
              <a:t>režim:</a:t>
            </a: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dolgo vezan na ZDA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Fidel Castro (Sovjetska zveza)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         izvažanja v Evropo</a:t>
            </a:r>
          </a:p>
          <a:p>
            <a:pPr lvl="1" eaLnBrk="1" hangingPunct="1">
              <a:lnSpc>
                <a:spcPct val="80000"/>
              </a:lnSpc>
            </a:pPr>
            <a:endParaRPr lang="sl-SI" altLang="sl-SI" sz="2000">
              <a:latin typeface="Batang" panose="02030600000101010101" pitchFamily="18" charset="-127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endParaRPr lang="sl-SI" altLang="sl-SI" sz="2000">
              <a:latin typeface="Batang" panose="02030600000101010101" pitchFamily="18" charset="-127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obdržali obliko družbene ureditve, izgubili trg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</a:rPr>
              <a:t>znižan življenski standard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 posledica: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     previdne tržne reforme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     preusmeritev gospodarstva (delna)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000">
              <a:latin typeface="Batang" panose="02030600000101010101" pitchFamily="18" charset="-127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sl-SI" altLang="sl-SI" sz="2000">
                <a:latin typeface="Batang" panose="02030600000101010101" pitchFamily="18" charset="-127"/>
                <a:sym typeface="Wingdings" panose="05000000000000000000" pitchFamily="2" charset="2"/>
              </a:rPr>
              <a:t>odpro vrata tujim vlagateljem (razen ZDA)</a:t>
            </a:r>
          </a:p>
        </p:txBody>
      </p:sp>
      <p:pic>
        <p:nvPicPr>
          <p:cNvPr id="14342" name="Picture 6" descr="Fidel">
            <a:extLst>
              <a:ext uri="{FF2B5EF4-FFF2-40B4-BE49-F238E27FC236}">
                <a16:creationId xmlns:a16="http://schemas.microsoft.com/office/drawing/2014/main" id="{16DFDF3A-8C16-4AA5-BCB5-67BB38B73BA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981075"/>
            <a:ext cx="1487487" cy="2187575"/>
          </a:xfrm>
          <a:noFill/>
        </p:spPr>
      </p:pic>
      <p:pic>
        <p:nvPicPr>
          <p:cNvPr id="14340" name="Picture 4" descr="castro2">
            <a:extLst>
              <a:ext uri="{FF2B5EF4-FFF2-40B4-BE49-F238E27FC236}">
                <a16:creationId xmlns:a16="http://schemas.microsoft.com/office/drawing/2014/main" id="{807AEB27-1C86-4B57-87B9-4AB8912B222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92413">
            <a:off x="5292725" y="1412875"/>
            <a:ext cx="1892300" cy="1439863"/>
          </a:xfrm>
          <a:noFill/>
        </p:spPr>
      </p:pic>
      <p:pic>
        <p:nvPicPr>
          <p:cNvPr id="14345" name="Picture 9" descr="Picture4">
            <a:extLst>
              <a:ext uri="{FF2B5EF4-FFF2-40B4-BE49-F238E27FC236}">
                <a16:creationId xmlns:a16="http://schemas.microsoft.com/office/drawing/2014/main" id="{A270EB58-5F30-46B0-B981-0C91A468A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81300"/>
            <a:ext cx="553878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0">
            <a:extLst>
              <a:ext uri="{FF2B5EF4-FFF2-40B4-BE49-F238E27FC236}">
                <a16:creationId xmlns:a16="http://schemas.microsoft.com/office/drawing/2014/main" id="{664CBE92-3EC1-4149-ACDF-2C518B953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6237288"/>
            <a:ext cx="5165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sl-SI" altLang="sl-SI" sz="1400">
                <a:latin typeface="Batang" panose="02030600000101010101" pitchFamily="18" charset="-127"/>
                <a:sym typeface="Wingdings" panose="05000000000000000000" pitchFamily="2" charset="2"/>
              </a:rPr>
              <a:t>Gibanje izvoza sladkorja na Kubi v obdobju 1970 - 95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D31338F-76E3-46FF-A711-FB7F22759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47EF4F"/>
                </a:solidFill>
                <a:latin typeface="Batang" panose="02030600000101010101" pitchFamily="18" charset="-127"/>
              </a:rPr>
              <a:t>MASOVNI TURIZEM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74BE604-D34B-4C1B-951C-68A9A6188A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sl-SI" altLang="sl-SI" sz="2000" b="1">
                <a:latin typeface="Batang" panose="02030600000101010101" pitchFamily="18" charset="-127"/>
              </a:rPr>
              <a:t>karibski otoki</a:t>
            </a:r>
            <a:r>
              <a:rPr lang="sl-SI" altLang="sl-SI" sz="2000">
                <a:latin typeface="Batang" panose="02030600000101010101" pitchFamily="18" charset="-127"/>
              </a:rPr>
              <a:t> (konec 20. st.)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spremeni kulturo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najpomembnejša dejavnost (številni otoki)</a:t>
            </a:r>
          </a:p>
          <a:p>
            <a:pPr lvl="1" eaLnBrk="1" hangingPunct="1"/>
            <a:r>
              <a:rPr lang="sl-SI" altLang="sl-SI" sz="2000">
                <a:latin typeface="Batang" panose="02030600000101010101" pitchFamily="18" charset="-127"/>
              </a:rPr>
              <a:t>nova delovna mesta</a:t>
            </a:r>
          </a:p>
          <a:p>
            <a:pPr lvl="1" eaLnBrk="1" hangingPunct="1"/>
            <a:endParaRPr lang="sl-SI" altLang="sl-SI" sz="2000">
              <a:latin typeface="Batang" panose="02030600000101010101" pitchFamily="18" charset="-127"/>
            </a:endParaRP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množično obiskovanje Jamajke in drugih (manjših) otokov</a:t>
            </a:r>
          </a:p>
          <a:p>
            <a:pPr eaLnBrk="1" hangingPunct="1"/>
            <a:r>
              <a:rPr lang="sl-SI" altLang="sl-SI" sz="2000">
                <a:latin typeface="Batang" panose="02030600000101010101" pitchFamily="18" charset="-127"/>
              </a:rPr>
              <a:t>najpogostejša oblika: </a:t>
            </a:r>
            <a:r>
              <a:rPr lang="sl-SI" altLang="sl-SI" sz="2000" b="1">
                <a:latin typeface="Batang" panose="02030600000101010101" pitchFamily="18" charset="-127"/>
              </a:rPr>
              <a:t>križarjenje</a:t>
            </a:r>
          </a:p>
        </p:txBody>
      </p:sp>
      <p:pic>
        <p:nvPicPr>
          <p:cNvPr id="10244" name="Picture 4" descr="freedomoftheseas">
            <a:extLst>
              <a:ext uri="{FF2B5EF4-FFF2-40B4-BE49-F238E27FC236}">
                <a16:creationId xmlns:a16="http://schemas.microsoft.com/office/drawing/2014/main" id="{E9883C0B-FD7B-4981-8457-BB92033809F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14373">
            <a:off x="684213" y="4437063"/>
            <a:ext cx="2914650" cy="2185987"/>
          </a:xfrm>
          <a:noFill/>
        </p:spPr>
      </p:pic>
      <p:pic>
        <p:nvPicPr>
          <p:cNvPr id="10248" name="Picture 8" descr="karibi">
            <a:extLst>
              <a:ext uri="{FF2B5EF4-FFF2-40B4-BE49-F238E27FC236}">
                <a16:creationId xmlns:a16="http://schemas.microsoft.com/office/drawing/2014/main" id="{C138452C-6A02-4E80-9FFE-EC336DD1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68863"/>
            <a:ext cx="26987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CaribbeanIslands">
            <a:extLst>
              <a:ext uri="{FF2B5EF4-FFF2-40B4-BE49-F238E27FC236}">
                <a16:creationId xmlns:a16="http://schemas.microsoft.com/office/drawing/2014/main" id="{764FEFB8-CEC8-4558-BF07-BEB1407B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81300"/>
            <a:ext cx="47974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karibijpg">
            <a:extLst>
              <a:ext uri="{FF2B5EF4-FFF2-40B4-BE49-F238E27FC236}">
                <a16:creationId xmlns:a16="http://schemas.microsoft.com/office/drawing/2014/main" id="{A3C15F39-6F68-41C4-AF4F-09BE1483A4F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546198">
            <a:off x="5580063" y="4149725"/>
            <a:ext cx="3284537" cy="2187575"/>
          </a:xfrm>
          <a:noFill/>
        </p:spPr>
      </p:pic>
      <p:pic>
        <p:nvPicPr>
          <p:cNvPr id="10250" name="Picture 10" descr="CaribbeanIslands">
            <a:extLst>
              <a:ext uri="{FF2B5EF4-FFF2-40B4-BE49-F238E27FC236}">
                <a16:creationId xmlns:a16="http://schemas.microsoft.com/office/drawing/2014/main" id="{AE9BE0BF-B772-46B2-B3A8-4FB5E92D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24003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On-screen Show (4:3)</PresentationFormat>
  <Paragraphs>163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Batang</vt:lpstr>
      <vt:lpstr>Arial</vt:lpstr>
      <vt:lpstr>Ghostwriter</vt:lpstr>
      <vt:lpstr>Wingdings</vt:lpstr>
      <vt:lpstr>Default Design</vt:lpstr>
      <vt:lpstr>DRUZBENOGEOGRAFSKI PROBLEMI SREDNJE AMERIKE</vt:lpstr>
      <vt:lpstr>DVA KULTURNO - GOSPODARSKA OBMOČJA</vt:lpstr>
      <vt:lpstr>PowerPoint Presentation</vt:lpstr>
      <vt:lpstr>PowerPoint Presentation</vt:lpstr>
      <vt:lpstr>PowerPoint Presentation</vt:lpstr>
      <vt:lpstr>PLANTAŽNO GOSPODARSTVO</vt:lpstr>
      <vt:lpstr>KUBA</vt:lpstr>
      <vt:lpstr>KUBA</vt:lpstr>
      <vt:lpstr>MASOVNI TURIZEM </vt:lpstr>
      <vt:lpstr>MASOVNI TURIZEM</vt:lpstr>
      <vt:lpstr>SEVERNA MEHIKA</vt:lpstr>
      <vt:lpstr>SEVERNA MEHIKA</vt:lpstr>
      <vt:lpstr>MAQUILADORE</vt:lpstr>
      <vt:lpstr>MAQUILADORE</vt:lpstr>
      <vt:lpstr>Ciudad de Mexico</vt:lpstr>
      <vt:lpstr>Ciudad de Mexico</vt:lpstr>
      <vt:lpstr>Ciudad de Mexico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2019-05-31T08:41:11Z</dcterms:created>
  <dcterms:modified xsi:type="dcterms:W3CDTF">2019-05-31T08:41:11Z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