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DB0E4BBF-FC29-4C20-B695-A3D165E85D0B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1075" name="Freeform 3">
              <a:extLst>
                <a:ext uri="{FF2B5EF4-FFF2-40B4-BE49-F238E27FC236}">
                  <a16:creationId xmlns:a16="http://schemas.microsoft.com/office/drawing/2014/main" id="{A6592DB4-1B1D-4BEC-97D9-DACB22B2FFE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076" name="Freeform 4">
              <a:extLst>
                <a:ext uri="{FF2B5EF4-FFF2-40B4-BE49-F238E27FC236}">
                  <a16:creationId xmlns:a16="http://schemas.microsoft.com/office/drawing/2014/main" id="{1A8A441D-A9DC-4CCE-8E4B-EA7926BFFD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077" name="Freeform 5">
              <a:extLst>
                <a:ext uri="{FF2B5EF4-FFF2-40B4-BE49-F238E27FC236}">
                  <a16:creationId xmlns:a16="http://schemas.microsoft.com/office/drawing/2014/main" id="{8AB56628-0073-48C3-9517-FFF49E02E29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078" name="Freeform 6">
              <a:extLst>
                <a:ext uri="{FF2B5EF4-FFF2-40B4-BE49-F238E27FC236}">
                  <a16:creationId xmlns:a16="http://schemas.microsoft.com/office/drawing/2014/main" id="{6A464C81-6072-4516-93CA-4CF44109954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079" name="Oval 7">
              <a:extLst>
                <a:ext uri="{FF2B5EF4-FFF2-40B4-BE49-F238E27FC236}">
                  <a16:creationId xmlns:a16="http://schemas.microsoft.com/office/drawing/2014/main" id="{E9902B1D-2A12-4EEB-9CA3-217F7D90C88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080" name="Oval 8">
              <a:extLst>
                <a:ext uri="{FF2B5EF4-FFF2-40B4-BE49-F238E27FC236}">
                  <a16:creationId xmlns:a16="http://schemas.microsoft.com/office/drawing/2014/main" id="{87D993F1-5E2E-4E50-92BF-014BA6E35D2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1081" name="Oval 9">
              <a:extLst>
                <a:ext uri="{FF2B5EF4-FFF2-40B4-BE49-F238E27FC236}">
                  <a16:creationId xmlns:a16="http://schemas.microsoft.com/office/drawing/2014/main" id="{B619E1BE-A83E-4E76-BDF5-E5F869737EE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31082" name="Rectangle 10">
            <a:extLst>
              <a:ext uri="{FF2B5EF4-FFF2-40B4-BE49-F238E27FC236}">
                <a16:creationId xmlns:a16="http://schemas.microsoft.com/office/drawing/2014/main" id="{B382452B-7C76-4B28-A9A9-FE461AF5EDA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131083" name="Rectangle 11">
            <a:extLst>
              <a:ext uri="{FF2B5EF4-FFF2-40B4-BE49-F238E27FC236}">
                <a16:creationId xmlns:a16="http://schemas.microsoft.com/office/drawing/2014/main" id="{5E9D178C-AA42-4737-8889-257D2EB29C7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131084" name="Rectangle 12">
            <a:extLst>
              <a:ext uri="{FF2B5EF4-FFF2-40B4-BE49-F238E27FC236}">
                <a16:creationId xmlns:a16="http://schemas.microsoft.com/office/drawing/2014/main" id="{9D39D1EA-2A80-4754-97E0-D89DA4702DA4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31085" name="Rectangle 13">
            <a:extLst>
              <a:ext uri="{FF2B5EF4-FFF2-40B4-BE49-F238E27FC236}">
                <a16:creationId xmlns:a16="http://schemas.microsoft.com/office/drawing/2014/main" id="{FA63C8C3-A1EA-466E-B311-7CFE17FFE2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31086" name="Rectangle 14">
            <a:extLst>
              <a:ext uri="{FF2B5EF4-FFF2-40B4-BE49-F238E27FC236}">
                <a16:creationId xmlns:a16="http://schemas.microsoft.com/office/drawing/2014/main" id="{D03FEC09-73B5-425E-B1C7-CCD1C30C27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7D9593D-04DE-4BFA-968A-3034E1C0E24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5075-9B3D-4329-B743-898A2BD2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FF9A6-E028-4D3A-8EDC-423582ACC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DDD12-A59D-409B-B9E8-81B78B84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4E579-A0FA-4D7C-973F-D152154F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719A5-26BF-41CA-99F0-34DA0AF7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B0FB7-BE02-4133-B7F4-73DB0CF093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627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8AB095-BCF0-47F2-A2AF-2EE1E2E56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4AED8-7133-4B43-8682-5E49FCFB1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46938-25BF-4944-9D02-414D3BEE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31DA8-50BB-4F86-8940-AD0DAE00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35D7F-44DE-42AB-8896-7961E0D7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40560-22A8-476A-B380-E23F1E38FC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1633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622A-22FF-49A9-85C0-972F3003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B30B2-3919-4FF6-B384-6C9C70A8F0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53768-8BCC-4A19-894C-A9A03FD2F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CC93C-5F2B-48B8-B853-0C4FFB44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6A6DE-490C-481A-AC07-E916CD38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D4DD8-7638-488E-8F9E-7CAB0112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369807E-106E-49E6-801F-77855C7D1E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5049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9544-38D7-4D3A-8FEA-31A35332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FFE9A-4B1A-4D6C-AD4C-ADE66F2F1E0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50E0B-2EE0-4F0D-99CB-E3D745D3B5C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B8FED8-5D85-4022-A005-D4714C24D5E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43C3D3-DD3D-4192-98AE-2D6003CF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E2A91E-C72D-437C-BA41-9A26A394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106DB3-79E3-4649-8955-EFA582F9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3D2740D-9C47-4BAF-89DB-0CDC87EF54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967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B8BA-4165-47F0-91C3-AEC29201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FA498-4FB9-4FE0-A1EF-8050CD28AC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3216F-491C-4891-B5D4-7F582EB0B94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71C86-FD6F-4A2F-B8FB-2D14950D5939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31D168-EAA3-451D-83B7-60CF61D0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9F4D2A-BB51-4612-92F5-6F4C9B6E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357236-B4BD-45F7-AD2E-55C4C40B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6F94A9D-2187-4AF2-9DA1-4D8AFB7FC4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0075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25C7C-C860-41ED-9339-3F3B09B0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08B61-12DA-4B1D-8D27-2B28C3F1DF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436C4-E0D4-460E-AC57-557C33B7BA3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D1FE8-290A-42F9-BD7D-BC3E29C833BF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C9BE8E-E0A3-45AD-B4F5-74B4FEFD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0F70F2-3EC7-4C19-B2A1-D526B316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7BE63F-8CCF-425D-949F-5C3824D5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A58877-855C-42E8-8CD2-7441F34BF6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015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F9DC-3038-4646-B5E9-3AE1BECE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85CED-3E84-4CC8-9EFE-9AC1DD338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2AE05-3DB0-4F69-9604-BFB7F81579E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7D91FD-A9DF-45EF-972F-C1791DA2A4D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B01001-26A1-49EE-96AF-C9A027F4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DCA0F2-782A-4231-9D6B-FEC57D5C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CDCCA4-4613-4013-A0BC-3D62F4BB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3E7105-DA3E-4C01-81A2-BABE58AAD9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8139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6D72-69EF-4888-A8BD-260F450D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7175-4BEC-40BD-9F79-CC31B1435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1702E-E584-4197-91A6-DAE7AC957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AB4B4-0ED3-4DA9-9B0C-9D9287E7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5E495-FE70-4706-BE66-E7F5401C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E1148-8DB2-492D-B468-B83D23BB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62970ED-7653-4834-89EB-5C7D301C1E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944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225C-C4AA-44D7-9A56-DDCFCC83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66B1F-AA39-4BDB-9B1D-8DB9F3670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9365F-BA21-4868-899D-278F41BB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37D1C-539F-4C73-AE52-A78A95FA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15577-7C07-428E-BFF2-0AE3A30D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0AC-8E5E-4C6B-86AD-1CD1752743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361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5D759-D5C0-4CBB-B64A-052F6E209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0F0E3-4490-4799-8545-8B43C6549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4D869-2AED-4A21-A5C3-DFA3397B2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660D6-6E65-4F40-82EA-9475A252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A570F-B6DD-4335-8853-2D5C019C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8B73A-64EA-4EE0-8DEA-C84249C7C8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9433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76D6-EEC4-4514-9CDC-BD0CEFEA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DAF03-AC5D-422C-A010-5AE0A6577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BAEF1-9CCE-49DC-9690-45E191773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121E9-4015-49DA-90CB-14357567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7633F-91B2-4FA7-9BCE-362408A9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28843-5B60-4C57-A2FC-8C480A5B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58830-532F-4785-8821-9467DAC62A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025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9220-952E-4B54-A92F-3EB89756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4222F-ABA7-495A-8780-56A983AD9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80C9B-F88A-4032-BB66-E31370C93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A5686-4A3C-43C8-9CB6-72FC5578A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59F74-0DAB-4F0D-A4C3-53A7A869C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702033-714A-4E65-AE9A-987D2A6B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E2F53-B9A7-477B-95A5-37123F8F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F3630-80F9-4AB2-97ED-BE2C7A98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474D9-B3D6-4C2D-87EA-2A78A3420E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308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88B6-9ADF-431C-80FB-161879B4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CB53B-C835-4FEC-B325-385D58BB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90820-10E2-4E73-B472-EF55ED72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89031-7765-42C8-AE82-8DFB19F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56942-11F2-4291-A71A-C0CC12C11E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415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472FE-5D66-455B-9EB9-8362522E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53F27-8D89-4BF9-BBB6-3742A41B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62E21-AB81-442F-A7E8-36A8DF80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4214F-3AA8-4051-A2DD-0DB330DB5A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225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6FD7-A8FB-49F2-92C6-DD05F2A9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95549-AA6E-416C-A019-AC6360011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2A188-085D-4C83-AE0E-B9561776E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DD24F-61C0-4054-8A00-D2084623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7BE97-D1F5-467B-B448-9F29E682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20378-67B0-4C8C-BCEE-7C03D62F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46DB0-EC06-44C8-9D6B-E968D35670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307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80F6F-0947-4EA1-8237-F090E07E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38624-391A-4684-983C-7DDB60EEE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43C15-E68C-427B-A21C-A4ACDD829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87A95-23D4-4B56-8B3E-6F530E27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21D37-4064-4E9E-8659-F31E3E37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AE603-CAF0-4907-A2C4-DB61B863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AD859-3B05-4943-A946-D1436A0F19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208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>
            <a:extLst>
              <a:ext uri="{FF2B5EF4-FFF2-40B4-BE49-F238E27FC236}">
                <a16:creationId xmlns:a16="http://schemas.microsoft.com/office/drawing/2014/main" id="{28BB538F-711C-4BC5-B801-B5DB4231A4AB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0051" name="Freeform 3">
              <a:extLst>
                <a:ext uri="{FF2B5EF4-FFF2-40B4-BE49-F238E27FC236}">
                  <a16:creationId xmlns:a16="http://schemas.microsoft.com/office/drawing/2014/main" id="{B2D5B6B3-92F2-4B9B-995A-8004261841C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0052" name="Freeform 4">
              <a:extLst>
                <a:ext uri="{FF2B5EF4-FFF2-40B4-BE49-F238E27FC236}">
                  <a16:creationId xmlns:a16="http://schemas.microsoft.com/office/drawing/2014/main" id="{4EC2C7D0-EF97-4039-8276-6778E66CCD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0053" name="Freeform 5">
              <a:extLst>
                <a:ext uri="{FF2B5EF4-FFF2-40B4-BE49-F238E27FC236}">
                  <a16:creationId xmlns:a16="http://schemas.microsoft.com/office/drawing/2014/main" id="{BD70BF8E-AFF0-4F82-833E-A5CB60A34B5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0054" name="Freeform 6">
              <a:extLst>
                <a:ext uri="{FF2B5EF4-FFF2-40B4-BE49-F238E27FC236}">
                  <a16:creationId xmlns:a16="http://schemas.microsoft.com/office/drawing/2014/main" id="{237189A9-6EB0-4F07-BCFB-67FF1890C34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0055" name="Oval 7">
              <a:extLst>
                <a:ext uri="{FF2B5EF4-FFF2-40B4-BE49-F238E27FC236}">
                  <a16:creationId xmlns:a16="http://schemas.microsoft.com/office/drawing/2014/main" id="{6BA0F7E8-0315-4D06-A187-5CFBDC9ABE0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0056" name="Oval 8">
              <a:extLst>
                <a:ext uri="{FF2B5EF4-FFF2-40B4-BE49-F238E27FC236}">
                  <a16:creationId xmlns:a16="http://schemas.microsoft.com/office/drawing/2014/main" id="{E45754E7-0EBC-47DD-9FB6-4083576E23F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0057" name="Oval 9">
              <a:extLst>
                <a:ext uri="{FF2B5EF4-FFF2-40B4-BE49-F238E27FC236}">
                  <a16:creationId xmlns:a16="http://schemas.microsoft.com/office/drawing/2014/main" id="{24180DB5-FE7F-4314-BDBF-C2FDD22ACF5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30058" name="Rectangle 10">
            <a:extLst>
              <a:ext uri="{FF2B5EF4-FFF2-40B4-BE49-F238E27FC236}">
                <a16:creationId xmlns:a16="http://schemas.microsoft.com/office/drawing/2014/main" id="{4A632480-65FB-457D-A411-715B3F318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30059" name="Rectangle 11">
            <a:extLst>
              <a:ext uri="{FF2B5EF4-FFF2-40B4-BE49-F238E27FC236}">
                <a16:creationId xmlns:a16="http://schemas.microsoft.com/office/drawing/2014/main" id="{9F30A8F4-FCB7-45E5-9B22-B1CFE6837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30060" name="Rectangle 12">
            <a:extLst>
              <a:ext uri="{FF2B5EF4-FFF2-40B4-BE49-F238E27FC236}">
                <a16:creationId xmlns:a16="http://schemas.microsoft.com/office/drawing/2014/main" id="{FAAFECC9-A136-4A9D-8EC8-B3A57585A6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30061" name="Rectangle 13">
            <a:extLst>
              <a:ext uri="{FF2B5EF4-FFF2-40B4-BE49-F238E27FC236}">
                <a16:creationId xmlns:a16="http://schemas.microsoft.com/office/drawing/2014/main" id="{CB19A243-C805-4A48-8A3C-45D94F00DD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30062" name="Rectangle 14">
            <a:extLst>
              <a:ext uri="{FF2B5EF4-FFF2-40B4-BE49-F238E27FC236}">
                <a16:creationId xmlns:a16="http://schemas.microsoft.com/office/drawing/2014/main" id="{A7C0490C-ECD2-45C5-9A8B-D76E3A90EB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8A44B875-B7F9-45DD-AC79-6FF97418465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si/imgres?imgurl=http://www.o-4os.ce.edus.si/gradiva/geo/azija/foto/tea_plantation.jpg&amp;imgrefurl=http://www.o-4os.ce.edus.si/gradiva/geo/azija/gospodarstvo/kmetijstvo.html&amp;usg=__SNyi7HSy4v7_LI0miAk9fTHvi0g=&amp;h=404&amp;w=607&amp;sz=111&amp;hl=sl&amp;start=8&amp;tbnid=9TfGA_mbOzrwlM:&amp;tbnh=91&amp;tbnw=136&amp;prev=/images%3Fq%3D%25C5%25A1rilanka-%2Bkmetijstvo%26gbv%3D2%26hl%3Dsl%26sa%3D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://upload.wikimedia.org/wikipedia/en/f/fc/Flag_of_the_Uva_Province.PNG" TargetMode="External"/><Relationship Id="rId18" Type="http://schemas.openxmlformats.org/officeDocument/2006/relationships/image" Target="../media/image26.jpeg"/><Relationship Id="rId3" Type="http://schemas.openxmlformats.org/officeDocument/2006/relationships/hyperlink" Target="http://upload.wikimedia.org/wikipedia/en/7/78/Flag_of_the_Northern_Province.gif" TargetMode="External"/><Relationship Id="rId7" Type="http://schemas.openxmlformats.org/officeDocument/2006/relationships/hyperlink" Target="http://upload.wikimedia.org/wikipedia/en/d/dc/Flag_of_the_North_Central_Province.PNG" TargetMode="External"/><Relationship Id="rId12" Type="http://schemas.openxmlformats.org/officeDocument/2006/relationships/image" Target="../media/image23.png"/><Relationship Id="rId17" Type="http://schemas.openxmlformats.org/officeDocument/2006/relationships/hyperlink" Target="http://upload.wikimedia.org/wikipedia/en/8/81/Western_prov_flag.jpg" TargetMode="External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hyperlink" Target="http://upload.wikimedia.org/wikipedia/en/9/9a/Flag_of_the_Central_Province.PNG" TargetMode="External"/><Relationship Id="rId5" Type="http://schemas.openxmlformats.org/officeDocument/2006/relationships/hyperlink" Target="http://upload.wikimedia.org/wikipedia/en/e/ee/Flag_of_the_North_Western_Province.PNG" TargetMode="External"/><Relationship Id="rId15" Type="http://schemas.openxmlformats.org/officeDocument/2006/relationships/hyperlink" Target="http://upload.wikimedia.org/wikipedia/en/0/09/Flag_of_the_Sabaragamuwa_Province.PNG" TargetMode="External"/><Relationship Id="rId10" Type="http://schemas.openxmlformats.org/officeDocument/2006/relationships/image" Target="../media/image22.png"/><Relationship Id="rId19" Type="http://schemas.openxmlformats.org/officeDocument/2006/relationships/hyperlink" Target="http://upload.wikimedia.org/wikipedia/en/d/d2/Flag_of_the_Southern_Province.PNG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://upload.wikimedia.org/wikipedia/en/3/32/Flag_of_the_Eastern_Province.PNG" TargetMode="External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si/imgres?imgurl=http://www.gimvic.org/projekti/timko/indijskapodcelina/Animation1.gif&amp;imgrefurl=http://www.gimvic.org/projekti/timko/indijskapodcelina/podnebje.html&amp;usg=__cW3o7nVJVO3FOVBVIflBDiF_HT8=&amp;h=162&amp;w=256&amp;sz=54&amp;hl=sl&amp;start=8&amp;um=1&amp;tbnid=UCC_SGloydNO0M:&amp;tbnh=70&amp;tbnw=111&amp;prev=/images%3Fq%3Dmonsuni%26hl%3Dsl%26rlz%3D1T4ADBS_enSI296SI296%26um%3D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186720C-24A5-48A5-BCDA-823DF31942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3913" y="2246313"/>
            <a:ext cx="7100887" cy="1169987"/>
          </a:xfrm>
        </p:spPr>
        <p:txBody>
          <a:bodyPr/>
          <a:lstStyle/>
          <a:p>
            <a:br>
              <a:rPr lang="sl-SI" altLang="sl-SI" sz="2000" b="1" i="1"/>
            </a:br>
            <a:r>
              <a:rPr lang="sl-SI" altLang="sl-SI" sz="6600" b="1">
                <a:latin typeface="Comic Sans MS" panose="030F0702030302020204" pitchFamily="66" charset="0"/>
              </a:rPr>
              <a:t>ŠRILANKA 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EF3A5C-5E60-4B38-8EB6-446E0467C6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055" name="Picture 7" descr="large_flag_of_sri_lanka">
            <a:extLst>
              <a:ext uri="{FF2B5EF4-FFF2-40B4-BE49-F238E27FC236}">
                <a16:creationId xmlns:a16="http://schemas.microsoft.com/office/drawing/2014/main" id="{5EC47329-4147-4731-A17E-77C24A35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00438"/>
            <a:ext cx="4995863" cy="25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9">
            <a:extLst>
              <a:ext uri="{FF2B5EF4-FFF2-40B4-BE49-F238E27FC236}">
                <a16:creationId xmlns:a16="http://schemas.microsoft.com/office/drawing/2014/main" id="{9FC424C5-1969-42F6-820E-412521CF0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33375"/>
            <a:ext cx="8964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 altLang="sl-SI" sz="2400" b="1">
              <a:solidFill>
                <a:schemeClr val="tx2"/>
              </a:solidFill>
            </a:endParaRP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38ED98D2-A9CB-4863-8CDA-D5BD673AA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2875"/>
            <a:ext cx="953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l-SI" altLang="sl-SI" sz="2400" b="1"/>
              <a:t>இலங்கை ஜனநாயக சமத்துவ குடியரசு</a:t>
            </a:r>
            <a:r>
              <a:rPr lang="sl-SI" altLang="sl-SI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Rectangle 21">
            <a:extLst>
              <a:ext uri="{FF2B5EF4-FFF2-40B4-BE49-F238E27FC236}">
                <a16:creationId xmlns:a16="http://schemas.microsoft.com/office/drawing/2014/main" id="{647A6C77-7FB9-4BD0-BD73-CDBA40833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 </a:t>
            </a:r>
            <a:r>
              <a:rPr lang="sl-SI" altLang="sl-SI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NEVARNOST MONSUNOV-    POPLAVE</a:t>
            </a:r>
          </a:p>
        </p:txBody>
      </p:sp>
      <p:sp>
        <p:nvSpPr>
          <p:cNvPr id="37914" name="Rectangle 26">
            <a:extLst>
              <a:ext uri="{FF2B5EF4-FFF2-40B4-BE49-F238E27FC236}">
                <a16:creationId xmlns:a16="http://schemas.microsoft.com/office/drawing/2014/main" id="{A7CAC628-419C-46DA-858D-F6D83B5F2719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sl-SI" altLang="sl-SI" sz="2400"/>
          </a:p>
        </p:txBody>
      </p:sp>
      <p:sp>
        <p:nvSpPr>
          <p:cNvPr id="37915" name="Rectangle 27">
            <a:extLst>
              <a:ext uri="{FF2B5EF4-FFF2-40B4-BE49-F238E27FC236}">
                <a16:creationId xmlns:a16="http://schemas.microsoft.com/office/drawing/2014/main" id="{23F98450-5EFF-4DCE-8B70-B05E5524947F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sl-SI" altLang="sl-SI" sz="2400"/>
          </a:p>
        </p:txBody>
      </p:sp>
      <p:pic>
        <p:nvPicPr>
          <p:cNvPr id="37917" name="Picture 29" descr="indija_zbog_poplava_stanovnici_postali_beskucnici_tabfull">
            <a:extLst>
              <a:ext uri="{FF2B5EF4-FFF2-40B4-BE49-F238E27FC236}">
                <a16:creationId xmlns:a16="http://schemas.microsoft.com/office/drawing/2014/main" id="{32EC3BE8-B473-4EAC-8FAF-5AA48C776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5772150" cy="38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6" name="Picture 38" descr="monsoon-poplave2">
            <a:extLst>
              <a:ext uri="{FF2B5EF4-FFF2-40B4-BE49-F238E27FC236}">
                <a16:creationId xmlns:a16="http://schemas.microsoft.com/office/drawing/2014/main" id="{85C4E7B1-A768-4CEB-B66E-0A17F9F78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6734175" cy="5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30" name="Picture 42" descr="srilankafloods">
            <a:extLst>
              <a:ext uri="{FF2B5EF4-FFF2-40B4-BE49-F238E27FC236}">
                <a16:creationId xmlns:a16="http://schemas.microsoft.com/office/drawing/2014/main" id="{73A74148-9C20-4890-B98D-75E714300D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2708275"/>
            <a:ext cx="5819775" cy="3879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3D4B0F8C-12C2-4091-B2B9-0B704CAF0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 </a:t>
            </a:r>
            <a:br>
              <a:rPr lang="sl-SI" altLang="sl-SI" sz="4000"/>
            </a:br>
            <a:r>
              <a:rPr lang="sl-SI" altLang="sl-SI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MONSUNSKO DEŽEVJE PA IMA TUDI DOBRO STRAN</a:t>
            </a:r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C7E0122F-C82C-4808-AE20-A82165C7CAE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365625"/>
            <a:ext cx="8229600" cy="21891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l-SI" altLang="sl-SI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000"/>
          </a:p>
          <a:p>
            <a:pPr>
              <a:lnSpc>
                <a:spcPct val="90000"/>
              </a:lnSpc>
            </a:pPr>
            <a:endParaRPr lang="sl-SI" altLang="sl-SI" sz="2000"/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 sz="2000"/>
              <a:t>nekateri pa začetke monsunskega deževja proslavljajo saj to pomeni konec sušnega obdobja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 sz="2000"/>
              <a:t>poplave njiv izkoristijo da v tem času nasadijo kulturne rastline</a:t>
            </a:r>
          </a:p>
        </p:txBody>
      </p:sp>
      <p:pic>
        <p:nvPicPr>
          <p:cNvPr id="138247" name="Picture 7" descr="poplave3">
            <a:extLst>
              <a:ext uri="{FF2B5EF4-FFF2-40B4-BE49-F238E27FC236}">
                <a16:creationId xmlns:a16="http://schemas.microsoft.com/office/drawing/2014/main" id="{8BD15632-8EFD-4ECF-B2F3-9CBFC9171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532812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9" name="Picture 9" descr="Poplave so lahko pomembne za kmetijstvo">
            <a:extLst>
              <a:ext uri="{FF2B5EF4-FFF2-40B4-BE49-F238E27FC236}">
                <a16:creationId xmlns:a16="http://schemas.microsoft.com/office/drawing/2014/main" id="{EC7DBDF0-4B8C-4B7B-8925-34737B6ABF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12333287" cy="45735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51" name="AutoShape 11" descr="Delo na rizevem polju">
            <a:extLst>
              <a:ext uri="{FF2B5EF4-FFF2-40B4-BE49-F238E27FC236}">
                <a16:creationId xmlns:a16="http://schemas.microsoft.com/office/drawing/2014/main" id="{D44CF009-4AC6-4155-81D6-BBA7C6DCF6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43250" y="24765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8253" name="AutoShape 13" descr="Delo na rizevem polju">
            <a:extLst>
              <a:ext uri="{FF2B5EF4-FFF2-40B4-BE49-F238E27FC236}">
                <a16:creationId xmlns:a16="http://schemas.microsoft.com/office/drawing/2014/main" id="{7F72A614-893F-4ECB-AEB4-8BF7B0F6CC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27313" y="32131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8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8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3AC93889-CD33-4CAD-8DB0-C657677EF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GOSPODARSTVO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05C4D2FD-704E-4421-B7F3-8D2AEAF73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o"/>
            </a:pPr>
            <a:r>
              <a:rPr lang="sl-SI" altLang="sl-SI"/>
              <a:t>kljub dolgoletni državljanski vojni se je gospodarstvo po osamosvojitvi razvijalo razmeramo uspešno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         </a:t>
            </a:r>
            <a:r>
              <a:rPr lang="sl-SI" altLang="sl-SI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KMETIJSTVO: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/>
              <a:t>zavzema 13,6% površine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/>
              <a:t>pašnjiki, njive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/>
              <a:t>najpomembnejši pridelki: čaj, riž, kokosovi orehi, kavčuk, sladkorni trst, povrtnine in raznoliko tropsko sadje </a:t>
            </a:r>
          </a:p>
        </p:txBody>
      </p:sp>
      <p:pic>
        <p:nvPicPr>
          <p:cNvPr id="140293" name="Picture 5" descr="tea_plantation">
            <a:hlinkClick r:id="rId2"/>
            <a:extLst>
              <a:ext uri="{FF2B5EF4-FFF2-40B4-BE49-F238E27FC236}">
                <a16:creationId xmlns:a16="http://schemas.microsoft.com/office/drawing/2014/main" id="{12D57047-3CE9-4B11-8501-FA123142E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60350"/>
            <a:ext cx="4902200" cy="3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5" name="Picture 7" descr="srilanka_main">
            <a:extLst>
              <a:ext uri="{FF2B5EF4-FFF2-40B4-BE49-F238E27FC236}">
                <a16:creationId xmlns:a16="http://schemas.microsoft.com/office/drawing/2014/main" id="{F4069910-41C2-4B2D-A178-B00330837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68638"/>
            <a:ext cx="4973637" cy="36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08" name="Picture 20" descr="180px-Planting_paddy_rice_in_Laos">
            <a:extLst>
              <a:ext uri="{FF2B5EF4-FFF2-40B4-BE49-F238E27FC236}">
                <a16:creationId xmlns:a16="http://schemas.microsoft.com/office/drawing/2014/main" id="{D0FCC6BB-9C2A-47A4-94B4-4133E6852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60350"/>
            <a:ext cx="4897437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A262C535-E087-4F31-801C-5E5EF622B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44545420-64FB-4185-B29B-1802286D5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640763" cy="6453187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         </a:t>
            </a:r>
            <a:r>
              <a:rPr lang="sl-SI" altLang="sl-SI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INDUSTRIJA:</a:t>
            </a:r>
          </a:p>
          <a:p>
            <a:pPr>
              <a:buFontTx/>
              <a:buChar char="o"/>
            </a:pPr>
            <a:r>
              <a:rPr lang="sl-SI" altLang="sl-SI"/>
              <a:t>ni preveč razvita</a:t>
            </a:r>
          </a:p>
          <a:p>
            <a:pPr>
              <a:buFontTx/>
              <a:buChar char="o"/>
            </a:pPr>
            <a:r>
              <a:rPr lang="sl-SI" altLang="sl-SI"/>
              <a:t>ni naravnih bogastev razen draguljev in grafita</a:t>
            </a:r>
          </a:p>
          <a:p>
            <a:pPr>
              <a:buFontTx/>
              <a:buNone/>
            </a:pPr>
            <a:r>
              <a:rPr lang="sl-SI" altLang="sl-SI"/>
              <a:t>        </a:t>
            </a:r>
            <a:r>
              <a:rPr lang="sl-SI" altLang="sl-SI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TURIZEM:</a:t>
            </a:r>
          </a:p>
          <a:p>
            <a:pPr>
              <a:buFontTx/>
              <a:buChar char="o"/>
            </a:pPr>
            <a:r>
              <a:rPr lang="sl-SI" altLang="sl-SI"/>
              <a:t>dokaj razvito</a:t>
            </a:r>
          </a:p>
          <a:p>
            <a:pPr>
              <a:buFontTx/>
              <a:buChar char="o"/>
            </a:pPr>
            <a:r>
              <a:rPr lang="sl-SI" altLang="sl-SI"/>
              <a:t>politični prepiri so začeli odvračati ljudi za ogled te zanimive dežele </a:t>
            </a:r>
          </a:p>
          <a:p>
            <a:pPr>
              <a:buFontTx/>
              <a:buNone/>
            </a:pPr>
            <a:r>
              <a:rPr lang="sl-SI" altLang="sl-SI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RIBIŠTVO:</a:t>
            </a:r>
            <a:r>
              <a:rPr lang="sl-SI" altLang="sl-SI"/>
              <a:t> zelo pomembno za prehrano ljudi</a:t>
            </a:r>
          </a:p>
          <a:p>
            <a:pPr>
              <a:buFontTx/>
              <a:buNone/>
            </a:pPr>
            <a:r>
              <a:rPr lang="sl-SI" altLang="sl-SI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PROMET:</a:t>
            </a:r>
            <a:r>
              <a:rPr lang="sl-SI" altLang="sl-SI"/>
              <a:t>cest je 11.650 kilometrov </a:t>
            </a:r>
          </a:p>
          <a:p>
            <a:pPr>
              <a:buFontTx/>
              <a:buNone/>
            </a:pPr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A3DF6473-D053-436E-B3B7-F5896133B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sl-SI" altLang="sl-SI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RAZDELITEV: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180FA7E7-441F-4974-B244-263D3901DE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6234113" cy="6524625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endParaRPr lang="sl-SI" altLang="sl-SI" sz="2400"/>
          </a:p>
          <a:p>
            <a:pPr marL="533400" indent="-533400">
              <a:buFontTx/>
              <a:buAutoNum type="arabicPeriod"/>
            </a:pPr>
            <a:r>
              <a:rPr lang="sl-SI" altLang="sl-SI" sz="2400"/>
              <a:t>Severna provinca</a:t>
            </a:r>
          </a:p>
          <a:p>
            <a:pPr marL="533400" indent="-533400">
              <a:buFontTx/>
              <a:buAutoNum type="arabicPeriod"/>
            </a:pPr>
            <a:r>
              <a:rPr lang="sl-SI" altLang="sl-SI" sz="2400"/>
              <a:t>Severno zahodna provinca</a:t>
            </a:r>
          </a:p>
          <a:p>
            <a:pPr marL="533400" indent="-533400">
              <a:buFontTx/>
              <a:buAutoNum type="arabicPeriod"/>
            </a:pPr>
            <a:r>
              <a:rPr lang="sl-SI" altLang="sl-SI" sz="2400"/>
              <a:t>Severna centralna provinca</a:t>
            </a:r>
          </a:p>
          <a:p>
            <a:pPr marL="533400" indent="-533400">
              <a:buFontTx/>
              <a:buAutoNum type="arabicPeriod"/>
            </a:pPr>
            <a:r>
              <a:rPr lang="sl-SI" altLang="sl-SI" sz="2400"/>
              <a:t>Vzhodna provinca</a:t>
            </a:r>
          </a:p>
          <a:p>
            <a:pPr marL="533400" indent="-533400">
              <a:buFontTx/>
              <a:buAutoNum type="arabicPeriod"/>
            </a:pPr>
            <a:r>
              <a:rPr lang="sl-SI" altLang="sl-SI" sz="2400"/>
              <a:t>Centralna provinca</a:t>
            </a:r>
          </a:p>
          <a:p>
            <a:pPr marL="533400" indent="-533400">
              <a:buFontTx/>
              <a:buAutoNum type="arabicPeriod"/>
            </a:pPr>
            <a:r>
              <a:rPr lang="sl-SI" altLang="sl-SI" sz="2400"/>
              <a:t>Uva provinca</a:t>
            </a:r>
          </a:p>
          <a:p>
            <a:pPr marL="533400" indent="-533400">
              <a:buFontTx/>
              <a:buAutoNum type="arabicPeriod"/>
            </a:pPr>
            <a:r>
              <a:rPr lang="sl-SI" altLang="sl-SI" sz="2400"/>
              <a:t>Provinca Sabaragamuwa</a:t>
            </a:r>
          </a:p>
          <a:p>
            <a:pPr marL="533400" indent="-533400">
              <a:buFontTx/>
              <a:buAutoNum type="arabicPeriod"/>
            </a:pPr>
            <a:r>
              <a:rPr lang="sl-SI" altLang="sl-SI" sz="2400"/>
              <a:t>Zahodna provinca</a:t>
            </a:r>
          </a:p>
          <a:p>
            <a:pPr marL="533400" indent="-533400">
              <a:buFontTx/>
              <a:buAutoNum type="arabicPeriod"/>
            </a:pPr>
            <a:r>
              <a:rPr lang="sl-SI" altLang="sl-SI" sz="2400"/>
              <a:t>Južna provinca</a:t>
            </a:r>
          </a:p>
          <a:p>
            <a:pPr marL="533400" indent="-533400">
              <a:buFontTx/>
              <a:buAutoNum type="arabicPeriod"/>
            </a:pPr>
            <a:endParaRPr lang="sl-SI" altLang="sl-SI" sz="2400"/>
          </a:p>
          <a:p>
            <a:pPr marL="533400" indent="-533400">
              <a:buFontTx/>
              <a:buAutoNum type="arabicPeriod"/>
            </a:pPr>
            <a:endParaRPr lang="sl-SI" altLang="sl-SI" sz="2400"/>
          </a:p>
          <a:p>
            <a:pPr marL="533400" indent="-533400">
              <a:buFontTx/>
              <a:buNone/>
            </a:pPr>
            <a:endParaRPr lang="sl-SI" altLang="sl-SI" sz="2400"/>
          </a:p>
          <a:p>
            <a:pPr marL="533400" indent="-533400">
              <a:buFontTx/>
              <a:buNone/>
            </a:pPr>
            <a:endParaRPr lang="sl-SI" altLang="sl-SI" sz="2400"/>
          </a:p>
        </p:txBody>
      </p:sp>
      <p:pic>
        <p:nvPicPr>
          <p:cNvPr id="143365" name="Picture 5" descr="Southern_province_Sri_Lanka">
            <a:extLst>
              <a:ext uri="{FF2B5EF4-FFF2-40B4-BE49-F238E27FC236}">
                <a16:creationId xmlns:a16="http://schemas.microsoft.com/office/drawing/2014/main" id="{A30D924E-F20D-42AA-A168-C28EF404C30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196975"/>
            <a:ext cx="3098800" cy="545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67" name="Rectangle 7">
            <a:extLst>
              <a:ext uri="{FF2B5EF4-FFF2-40B4-BE49-F238E27FC236}">
                <a16:creationId xmlns:a16="http://schemas.microsoft.com/office/drawing/2014/main" id="{AD3BD64E-2CD5-4043-AC89-536CF44A4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20503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 sz="1800"/>
              <a:t>1 </a:t>
            </a:r>
          </a:p>
        </p:txBody>
      </p:sp>
      <p:sp>
        <p:nvSpPr>
          <p:cNvPr id="143368" name="Rectangle 8">
            <a:extLst>
              <a:ext uri="{FF2B5EF4-FFF2-40B4-BE49-F238E27FC236}">
                <a16:creationId xmlns:a16="http://schemas.microsoft.com/office/drawing/2014/main" id="{EC87F898-A01A-4B24-B2D7-91250033B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93382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 sz="1800"/>
              <a:t>2 </a:t>
            </a:r>
          </a:p>
        </p:txBody>
      </p:sp>
      <p:sp>
        <p:nvSpPr>
          <p:cNvPr id="143369" name="Rectangle 9">
            <a:extLst>
              <a:ext uri="{FF2B5EF4-FFF2-40B4-BE49-F238E27FC236}">
                <a16:creationId xmlns:a16="http://schemas.microsoft.com/office/drawing/2014/main" id="{BEEC920B-67DF-4CD9-A4C1-1BCA23423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 sz="1800"/>
              <a:t>3</a:t>
            </a:r>
          </a:p>
        </p:txBody>
      </p:sp>
      <p:sp>
        <p:nvSpPr>
          <p:cNvPr id="143370" name="Rectangle 10">
            <a:extLst>
              <a:ext uri="{FF2B5EF4-FFF2-40B4-BE49-F238E27FC236}">
                <a16:creationId xmlns:a16="http://schemas.microsoft.com/office/drawing/2014/main" id="{5C56167C-7AF1-4D16-B66C-21BAC2ED7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2211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 sz="1800"/>
              <a:t>4</a:t>
            </a:r>
          </a:p>
        </p:txBody>
      </p:sp>
      <p:sp>
        <p:nvSpPr>
          <p:cNvPr id="143371" name="Rectangle 11">
            <a:extLst>
              <a:ext uri="{FF2B5EF4-FFF2-40B4-BE49-F238E27FC236}">
                <a16:creationId xmlns:a16="http://schemas.microsoft.com/office/drawing/2014/main" id="{FE4AE544-091E-48D0-BE76-E425CC8A7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4508500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l-SI" altLang="sl-SI" sz="1800"/>
              <a:t>5</a:t>
            </a:r>
          </a:p>
        </p:txBody>
      </p:sp>
      <p:sp>
        <p:nvSpPr>
          <p:cNvPr id="143372" name="Rectangle 12">
            <a:extLst>
              <a:ext uri="{FF2B5EF4-FFF2-40B4-BE49-F238E27FC236}">
                <a16:creationId xmlns:a16="http://schemas.microsoft.com/office/drawing/2014/main" id="{DE35E9DD-D3D4-4709-9785-B4B30B4AA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 sz="1800"/>
              <a:t>6</a:t>
            </a:r>
          </a:p>
        </p:txBody>
      </p:sp>
      <p:sp>
        <p:nvSpPr>
          <p:cNvPr id="143373" name="Rectangle 13">
            <a:extLst>
              <a:ext uri="{FF2B5EF4-FFF2-40B4-BE49-F238E27FC236}">
                <a16:creationId xmlns:a16="http://schemas.microsoft.com/office/drawing/2014/main" id="{5507A66C-6572-42D8-B5D2-88217153C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l-SI" altLang="sl-SI" sz="1800"/>
              <a:t>7</a:t>
            </a:r>
          </a:p>
        </p:txBody>
      </p:sp>
      <p:sp>
        <p:nvSpPr>
          <p:cNvPr id="143374" name="Rectangle 14">
            <a:extLst>
              <a:ext uri="{FF2B5EF4-FFF2-40B4-BE49-F238E27FC236}">
                <a16:creationId xmlns:a16="http://schemas.microsoft.com/office/drawing/2014/main" id="{9A2D3AB9-5884-4DF8-A995-624295BFF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300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 sz="1800"/>
              <a:t>8</a:t>
            </a:r>
          </a:p>
        </p:txBody>
      </p:sp>
      <p:sp>
        <p:nvSpPr>
          <p:cNvPr id="143375" name="Rectangle 15">
            <a:extLst>
              <a:ext uri="{FF2B5EF4-FFF2-40B4-BE49-F238E27FC236}">
                <a16:creationId xmlns:a16="http://schemas.microsoft.com/office/drawing/2014/main" id="{8C844BED-F869-4AAB-A5AC-44EFA7D57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6308725"/>
            <a:ext cx="300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l-SI" altLang="sl-SI" sz="1800"/>
              <a:t>9</a:t>
            </a:r>
          </a:p>
        </p:txBody>
      </p:sp>
      <p:sp>
        <p:nvSpPr>
          <p:cNvPr id="143393" name="Rectangle 33">
            <a:extLst>
              <a:ext uri="{FF2B5EF4-FFF2-40B4-BE49-F238E27FC236}">
                <a16:creationId xmlns:a16="http://schemas.microsoft.com/office/drawing/2014/main" id="{5FDB5C0F-6B1E-489B-8151-6AAA6C37F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143394" name="Rectangle 34">
            <a:extLst>
              <a:ext uri="{FF2B5EF4-FFF2-40B4-BE49-F238E27FC236}">
                <a16:creationId xmlns:a16="http://schemas.microsoft.com/office/drawing/2014/main" id="{F93217E9-248C-4AA6-879F-0714B4113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 altLang="sl-SI" sz="1800"/>
          </a:p>
        </p:txBody>
      </p:sp>
      <p:sp>
        <p:nvSpPr>
          <p:cNvPr id="143395" name="Rectangle 35">
            <a:extLst>
              <a:ext uri="{FF2B5EF4-FFF2-40B4-BE49-F238E27FC236}">
                <a16:creationId xmlns:a16="http://schemas.microsoft.com/office/drawing/2014/main" id="{507D7B54-0DFE-4C7A-BF30-5CACBA658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 altLang="sl-SI" sz="1800"/>
          </a:p>
        </p:txBody>
      </p:sp>
      <p:sp>
        <p:nvSpPr>
          <p:cNvPr id="143396" name="Rectangle 36">
            <a:extLst>
              <a:ext uri="{FF2B5EF4-FFF2-40B4-BE49-F238E27FC236}">
                <a16:creationId xmlns:a16="http://schemas.microsoft.com/office/drawing/2014/main" id="{E9FD76C0-F10A-4875-82A3-AD12ED49E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80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 altLang="sl-SI" sz="1800"/>
          </a:p>
        </p:txBody>
      </p:sp>
      <p:sp>
        <p:nvSpPr>
          <p:cNvPr id="143397" name="Rectangle 37">
            <a:extLst>
              <a:ext uri="{FF2B5EF4-FFF2-40B4-BE49-F238E27FC236}">
                <a16:creationId xmlns:a16="http://schemas.microsoft.com/office/drawing/2014/main" id="{8E64C38A-A773-4C04-8895-DAB28CCFF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 altLang="sl-SI" sz="1800"/>
          </a:p>
        </p:txBody>
      </p:sp>
      <p:sp>
        <p:nvSpPr>
          <p:cNvPr id="143398" name="Rectangle 38">
            <a:extLst>
              <a:ext uri="{FF2B5EF4-FFF2-40B4-BE49-F238E27FC236}">
                <a16:creationId xmlns:a16="http://schemas.microsoft.com/office/drawing/2014/main" id="{62427EA5-48F8-49AB-BAB4-CB5137B33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95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 altLang="sl-SI" sz="1800"/>
          </a:p>
        </p:txBody>
      </p:sp>
      <p:sp>
        <p:nvSpPr>
          <p:cNvPr id="143399" name="Rectangle 39">
            <a:extLst>
              <a:ext uri="{FF2B5EF4-FFF2-40B4-BE49-F238E27FC236}">
                <a16:creationId xmlns:a16="http://schemas.microsoft.com/office/drawing/2014/main" id="{72D9C754-9C95-4268-BDAE-CF161FD69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 altLang="sl-SI" sz="1800"/>
          </a:p>
        </p:txBody>
      </p:sp>
      <p:sp>
        <p:nvSpPr>
          <p:cNvPr id="143400" name="Rectangle 40">
            <a:extLst>
              <a:ext uri="{FF2B5EF4-FFF2-40B4-BE49-F238E27FC236}">
                <a16:creationId xmlns:a16="http://schemas.microsoft.com/office/drawing/2014/main" id="{1509D462-9021-4879-8A23-FB7757A69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4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 altLang="sl-SI" sz="1800"/>
          </a:p>
        </p:txBody>
      </p:sp>
      <p:sp>
        <p:nvSpPr>
          <p:cNvPr id="143401" name="Rectangle 41">
            <a:extLst>
              <a:ext uri="{FF2B5EF4-FFF2-40B4-BE49-F238E27FC236}">
                <a16:creationId xmlns:a16="http://schemas.microsoft.com/office/drawing/2014/main" id="{6DAE49BD-E24D-4BF3-A7B8-169CEDC80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 altLang="sl-SI" sz="1800"/>
          </a:p>
        </p:txBody>
      </p:sp>
      <p:pic>
        <p:nvPicPr>
          <p:cNvPr id="143402" name="Picture 42" descr="File:Flag of the Northern Province.gif">
            <a:hlinkClick r:id="rId3"/>
            <a:extLst>
              <a:ext uri="{FF2B5EF4-FFF2-40B4-BE49-F238E27FC236}">
                <a16:creationId xmlns:a16="http://schemas.microsoft.com/office/drawing/2014/main" id="{FFBE4CC0-0ABD-4A06-8E81-8D0F3F3117B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4800600"/>
            <a:ext cx="3857625" cy="2057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4" name="Picture 44" descr="File:Flag of the North Western Province.PNG">
            <a:hlinkClick r:id="rId5"/>
            <a:extLst>
              <a:ext uri="{FF2B5EF4-FFF2-40B4-BE49-F238E27FC236}">
                <a16:creationId xmlns:a16="http://schemas.microsoft.com/office/drawing/2014/main" id="{9494CE11-460B-4724-934F-6FEF02D5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824413"/>
            <a:ext cx="4105275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5" name="Picture 45" descr="File:Flag of the North Central Province.PNG">
            <a:hlinkClick r:id="rId7"/>
            <a:extLst>
              <a:ext uri="{FF2B5EF4-FFF2-40B4-BE49-F238E27FC236}">
                <a16:creationId xmlns:a16="http://schemas.microsoft.com/office/drawing/2014/main" id="{88727DC0-DECF-490C-9D1F-570C403B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97425"/>
            <a:ext cx="41036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6" name="Picture 46" descr="File:Flag of the Eastern Province.PNG">
            <a:hlinkClick r:id="rId9"/>
            <a:extLst>
              <a:ext uri="{FF2B5EF4-FFF2-40B4-BE49-F238E27FC236}">
                <a16:creationId xmlns:a16="http://schemas.microsoft.com/office/drawing/2014/main" id="{3EB67F79-31AF-49C0-B42D-224310100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851400"/>
            <a:ext cx="40322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7" name="Picture 47" descr="File:Flag of the Central Province.PNG">
            <a:hlinkClick r:id="rId11"/>
            <a:extLst>
              <a:ext uri="{FF2B5EF4-FFF2-40B4-BE49-F238E27FC236}">
                <a16:creationId xmlns:a16="http://schemas.microsoft.com/office/drawing/2014/main" id="{71B6F0AB-D17C-41D5-9485-ED7BFE594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97425"/>
            <a:ext cx="41052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8" name="Picture 48" descr="File:Flag of the Uva Province.PNG">
            <a:hlinkClick r:id="rId13"/>
            <a:extLst>
              <a:ext uri="{FF2B5EF4-FFF2-40B4-BE49-F238E27FC236}">
                <a16:creationId xmlns:a16="http://schemas.microsoft.com/office/drawing/2014/main" id="{28A2AA2C-6B5D-4FB9-84ED-8A9B80ECF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97425"/>
            <a:ext cx="41767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9" name="Picture 49" descr="File:Flag of the Sabaragamuwa Province.PNG">
            <a:hlinkClick r:id="rId15"/>
            <a:extLst>
              <a:ext uri="{FF2B5EF4-FFF2-40B4-BE49-F238E27FC236}">
                <a16:creationId xmlns:a16="http://schemas.microsoft.com/office/drawing/2014/main" id="{F54A04AC-D30A-4866-B3D9-A495F4455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24400"/>
            <a:ext cx="41767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2" name="Picture 52" descr="File:Western prov flag.jpg">
            <a:hlinkClick r:id="rId17"/>
            <a:extLst>
              <a:ext uri="{FF2B5EF4-FFF2-40B4-BE49-F238E27FC236}">
                <a16:creationId xmlns:a16="http://schemas.microsoft.com/office/drawing/2014/main" id="{E9771A73-885D-4019-829A-FE5A6BE23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24400"/>
            <a:ext cx="41767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3" name="Picture 53" descr="File:Flag of the Southern Province.PNG">
            <a:hlinkClick r:id="rId19"/>
            <a:extLst>
              <a:ext uri="{FF2B5EF4-FFF2-40B4-BE49-F238E27FC236}">
                <a16:creationId xmlns:a16="http://schemas.microsoft.com/office/drawing/2014/main" id="{0E21EEF2-8F9B-44FC-80B7-9BB47E282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24400"/>
            <a:ext cx="4248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3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3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3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3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3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4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3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3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3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3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3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3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3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4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4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uiExpand="1" build="p"/>
      <p:bldP spid="143367" grpId="0"/>
      <p:bldP spid="143368" grpId="0"/>
      <p:bldP spid="143369" grpId="0"/>
      <p:bldP spid="143370" grpId="0"/>
      <p:bldP spid="143371" grpId="0"/>
      <p:bldP spid="143372" grpId="0"/>
      <p:bldP spid="143373" grpId="1"/>
      <p:bldP spid="143374" grpId="0"/>
      <p:bldP spid="1433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36DC0D14-FD0A-4E0A-BBF0-0AC9E220D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39825"/>
          </a:xfrm>
        </p:spPr>
        <p:txBody>
          <a:bodyPr/>
          <a:lstStyle/>
          <a:p>
            <a:r>
              <a:rPr lang="sl-SI" altLang="sl-SI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LJUDJE in STARA NASPROTJA</a:t>
            </a:r>
          </a:p>
        </p:txBody>
      </p:sp>
      <p:sp>
        <p:nvSpPr>
          <p:cNvPr id="147460" name="Rectangle 4">
            <a:extLst>
              <a:ext uri="{FF2B5EF4-FFF2-40B4-BE49-F238E27FC236}">
                <a16:creationId xmlns:a16="http://schemas.microsoft.com/office/drawing/2014/main" id="{B141385A-905F-4EB3-A074-44BC973AFF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44675"/>
            <a:ext cx="3744912" cy="45370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o"/>
            </a:pPr>
            <a:r>
              <a:rPr lang="sl-SI" altLang="sl-SI" sz="2800"/>
              <a:t>večina prebivalcev izvira iz Indije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/>
              <a:t>NARODI: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800"/>
              <a:t>Singalci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800"/>
              <a:t>Tamilci 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sl-SI" altLang="sl-SI" sz="2800"/>
          </a:p>
        </p:txBody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021769EC-5174-4EDF-A77B-12096841FF9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600200"/>
            <a:ext cx="4619625" cy="50688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o"/>
            </a:pPr>
            <a:r>
              <a:rPr lang="sl-SI" altLang="sl-SI" sz="2800"/>
              <a:t>Singalci in Tamilci imajo nasprotja , ki imajo korenine daleč v zgodovini 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 sz="2800"/>
              <a:t>naroda sta sprta zaradi politične prihodnosti Šrilanke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 sz="2800"/>
              <a:t>v boju za neodvisnost Tamilci bogosto izvajajo teroristične napade v katerih so žrtve predvsem civilisti</a:t>
            </a:r>
          </a:p>
        </p:txBody>
      </p:sp>
      <p:sp>
        <p:nvSpPr>
          <p:cNvPr id="147462" name="Line 6">
            <a:extLst>
              <a:ext uri="{FF2B5EF4-FFF2-40B4-BE49-F238E27FC236}">
                <a16:creationId xmlns:a16="http://schemas.microsoft.com/office/drawing/2014/main" id="{9ADB8E15-DB45-480D-9382-54B2968573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3713" y="1125538"/>
            <a:ext cx="431800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7463" name="Line 7">
            <a:extLst>
              <a:ext uri="{FF2B5EF4-FFF2-40B4-BE49-F238E27FC236}">
                <a16:creationId xmlns:a16="http://schemas.microsoft.com/office/drawing/2014/main" id="{E7F43AAB-6199-4E0A-AB44-956456452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1052513"/>
            <a:ext cx="719138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147465" name="Picture 9" descr="Velika noè">
            <a:extLst>
              <a:ext uri="{FF2B5EF4-FFF2-40B4-BE49-F238E27FC236}">
                <a16:creationId xmlns:a16="http://schemas.microsoft.com/office/drawing/2014/main" id="{5EAAF33A-D946-429D-827C-3836426E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4092575" cy="35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7" name="Picture 11" descr="sz5_srilanka_vojska1a">
            <a:extLst>
              <a:ext uri="{FF2B5EF4-FFF2-40B4-BE49-F238E27FC236}">
                <a16:creationId xmlns:a16="http://schemas.microsoft.com/office/drawing/2014/main" id="{0FB9032F-A6B6-4971-B48E-7BC739F98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57500"/>
            <a:ext cx="5715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9" name="Rectangle 13">
            <a:extLst>
              <a:ext uri="{FF2B5EF4-FFF2-40B4-BE49-F238E27FC236}">
                <a16:creationId xmlns:a16="http://schemas.microsoft.com/office/drawing/2014/main" id="{676646C1-4E1B-4ECB-B673-F98F1D56D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982913"/>
            <a:ext cx="255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 sz="2000" b="1"/>
              <a:t>TAMILSKI  »TIGRI«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60" grpId="0" uiExpand="1" build="p"/>
      <p:bldP spid="147461" grpId="0" uiExpand="1" build="p"/>
      <p:bldP spid="1474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1DED0722-8AFA-4A46-A49E-ED52AC8E3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ZGODOVINA: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0D1847FD-0DD1-409E-A189-B661F341C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507412" cy="547211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 v zgodovini Šrilanke so se ves čas menjavala obdobja miru in obdobja sporov ter nemirov</a:t>
            </a:r>
          </a:p>
        </p:txBody>
      </p:sp>
      <p:sp>
        <p:nvSpPr>
          <p:cNvPr id="154637" name="Rectangle 13">
            <a:extLst>
              <a:ext uri="{FF2B5EF4-FFF2-40B4-BE49-F238E27FC236}">
                <a16:creationId xmlns:a16="http://schemas.microsoft.com/office/drawing/2014/main" id="{AB57AE4F-787E-4E52-B720-620484562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644900"/>
            <a:ext cx="1701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l-SI" altLang="sl-SI"/>
              <a:t>1802</a:t>
            </a:r>
          </a:p>
          <a:p>
            <a:pPr algn="ctr"/>
            <a:r>
              <a:rPr lang="sl-SI" altLang="sl-SI"/>
              <a:t>razglasitev kronske</a:t>
            </a:r>
          </a:p>
          <a:p>
            <a:pPr algn="ctr"/>
            <a:r>
              <a:rPr lang="sl-SI" altLang="sl-SI"/>
              <a:t> kolinije = CEJLON</a:t>
            </a:r>
          </a:p>
          <a:p>
            <a:pPr algn="ctr" eaLnBrk="0" hangingPunct="0"/>
            <a:endParaRPr lang="sl-SI" altLang="sl-SI" sz="1800"/>
          </a:p>
        </p:txBody>
      </p:sp>
      <p:sp>
        <p:nvSpPr>
          <p:cNvPr id="154638" name="Rectangle 14">
            <a:extLst>
              <a:ext uri="{FF2B5EF4-FFF2-40B4-BE49-F238E27FC236}">
                <a16:creationId xmlns:a16="http://schemas.microsoft.com/office/drawing/2014/main" id="{9F456ACB-812C-4734-9883-39928AC36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716338"/>
            <a:ext cx="10223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l-SI" altLang="sl-SI"/>
              <a:t>1972</a:t>
            </a:r>
          </a:p>
          <a:p>
            <a:pPr algn="ctr"/>
            <a:r>
              <a:rPr lang="sl-SI" altLang="sl-SI"/>
              <a:t>Republika </a:t>
            </a:r>
          </a:p>
          <a:p>
            <a:pPr algn="ctr"/>
            <a:r>
              <a:rPr lang="sl-SI" altLang="sl-SI"/>
              <a:t>Šrilanka</a:t>
            </a:r>
          </a:p>
        </p:txBody>
      </p:sp>
      <p:sp>
        <p:nvSpPr>
          <p:cNvPr id="154639" name="Rectangle 15">
            <a:extLst>
              <a:ext uri="{FF2B5EF4-FFF2-40B4-BE49-F238E27FC236}">
                <a16:creationId xmlns:a16="http://schemas.microsoft.com/office/drawing/2014/main" id="{09C8A848-C7B1-4B8F-AD20-807CD1FC2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868863"/>
            <a:ext cx="16430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l-SI" altLang="sl-SI"/>
              <a:t>1978</a:t>
            </a:r>
          </a:p>
          <a:p>
            <a:pPr algn="ctr"/>
            <a:r>
              <a:rPr lang="sl-SI" altLang="sl-SI"/>
              <a:t>Demokratična in</a:t>
            </a:r>
          </a:p>
          <a:p>
            <a:pPr algn="ctr"/>
            <a:r>
              <a:rPr lang="sl-SI" altLang="sl-SI"/>
              <a:t> Socialistična</a:t>
            </a:r>
          </a:p>
          <a:p>
            <a:pPr algn="ctr"/>
            <a:r>
              <a:rPr lang="sl-SI" altLang="sl-SI"/>
              <a:t> republika Šrilanka</a:t>
            </a:r>
          </a:p>
        </p:txBody>
      </p:sp>
      <p:sp>
        <p:nvSpPr>
          <p:cNvPr id="154646" name="Line 22">
            <a:extLst>
              <a:ext uri="{FF2B5EF4-FFF2-40B4-BE49-F238E27FC236}">
                <a16:creationId xmlns:a16="http://schemas.microsoft.com/office/drawing/2014/main" id="{D5FBF019-3A46-4749-B35D-18D434F5E1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6325" y="4005263"/>
            <a:ext cx="719138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54647" name="Line 23">
            <a:extLst>
              <a:ext uri="{FF2B5EF4-FFF2-40B4-BE49-F238E27FC236}">
                <a16:creationId xmlns:a16="http://schemas.microsoft.com/office/drawing/2014/main" id="{8927111F-8089-4674-BF99-AEF874F7A8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4076700"/>
            <a:ext cx="360363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54649" name="Line 25">
            <a:extLst>
              <a:ext uri="{FF2B5EF4-FFF2-40B4-BE49-F238E27FC236}">
                <a16:creationId xmlns:a16="http://schemas.microsoft.com/office/drawing/2014/main" id="{7DD57B50-05D4-4864-A00B-DA1E7CDC5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4076700"/>
            <a:ext cx="0" cy="6477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54655" name="Line 31">
            <a:extLst>
              <a:ext uri="{FF2B5EF4-FFF2-40B4-BE49-F238E27FC236}">
                <a16:creationId xmlns:a16="http://schemas.microsoft.com/office/drawing/2014/main" id="{F9892D51-652D-48A2-809A-85B23F0309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3713" y="4076700"/>
            <a:ext cx="792162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 build="p"/>
      <p:bldP spid="154637" grpId="0"/>
      <p:bldP spid="154638" grpId="0"/>
      <p:bldP spid="1546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9DAD9B9B-250D-435E-A4CC-C981D3B3C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DAF89C7E-2E2E-4314-89DE-1D9A8AB71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302625" cy="61928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TO BI BILO VSE.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dirty="0"/>
              <a:t>   </a:t>
            </a:r>
            <a:r>
              <a:rPr lang="sl-SI" altLang="sl-SI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VIRI: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 dirty="0"/>
              <a:t>Internet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 dirty="0"/>
              <a:t>Knjiga: Južna in jugovzhodna Azija</a:t>
            </a:r>
          </a:p>
          <a:p>
            <a:pPr>
              <a:lnSpc>
                <a:spcPct val="90000"/>
              </a:lnSpc>
              <a:buFontTx/>
              <a:buChar char="o"/>
            </a:pPr>
            <a:endParaRPr lang="sl-SI" altLang="sl-SI" dirty="0"/>
          </a:p>
          <a:p>
            <a:pPr>
              <a:lnSpc>
                <a:spcPct val="90000"/>
              </a:lnSpc>
              <a:buFontTx/>
              <a:buNone/>
            </a:pPr>
            <a:endParaRPr lang="sl-SI" altLang="sl-SI" dirty="0"/>
          </a:p>
          <a:p>
            <a:pPr>
              <a:lnSpc>
                <a:spcPct val="90000"/>
              </a:lnSpc>
              <a:buFontTx/>
              <a:buNone/>
            </a:pPr>
            <a:endParaRPr lang="sl-SI" altLang="sl-SI" dirty="0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                         </a:t>
            </a:r>
            <a:r>
              <a:rPr lang="sl-SI" altLang="sl-SI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l-SI" altLang="sl-SI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C150592E-2E95-4AFB-8EA6-3B7FDEA7A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OSNOVNI PODATKI</a:t>
            </a:r>
            <a:r>
              <a:rPr lang="sl-SI" altLang="sl-SI"/>
              <a:t>: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CBBF184-3D89-4827-8A06-3012AA864B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57338"/>
            <a:ext cx="4524375" cy="518477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URADNO IME</a:t>
            </a:r>
            <a:r>
              <a:rPr lang="sl-SI" altLang="sl-SI" sz="2800"/>
              <a:t>:</a:t>
            </a:r>
          </a:p>
          <a:p>
            <a:pPr>
              <a:buFontTx/>
              <a:buChar char="o"/>
            </a:pPr>
            <a:r>
              <a:rPr lang="sl-SI" altLang="sl-SI" sz="2800"/>
              <a:t>Demokratična in socialistična republika Šrilanka</a:t>
            </a:r>
          </a:p>
          <a:p>
            <a:pPr>
              <a:buFontTx/>
              <a:buNone/>
            </a:pPr>
            <a:r>
              <a:rPr lang="sl-SI" altLang="sl-SI" sz="2800"/>
              <a:t>     </a:t>
            </a:r>
            <a:r>
              <a:rPr lang="sl-SI" altLang="sl-SI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JEZIK:</a:t>
            </a:r>
            <a:r>
              <a:rPr lang="sl-SI" altLang="sl-SI" sz="2800"/>
              <a:t>     </a:t>
            </a:r>
          </a:p>
          <a:p>
            <a:pPr>
              <a:buFontTx/>
              <a:buChar char="o"/>
            </a:pPr>
            <a:r>
              <a:rPr lang="sl-SI" altLang="sl-SI" sz="2800"/>
              <a:t>Singalščina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VELIKOST:</a:t>
            </a:r>
          </a:p>
          <a:p>
            <a:pPr>
              <a:buFontTx/>
              <a:buChar char="o"/>
            </a:pPr>
            <a:r>
              <a:rPr lang="sl-SI" altLang="sl-SI" sz="2800"/>
              <a:t>65 610 km2</a:t>
            </a:r>
          </a:p>
          <a:p>
            <a:pPr>
              <a:buFontTx/>
              <a:buNone/>
            </a:pPr>
            <a:r>
              <a:rPr lang="sl-SI" altLang="sl-SI" sz="2800"/>
              <a:t>                     glavno mesto</a:t>
            </a:r>
          </a:p>
        </p:txBody>
      </p:sp>
      <p:pic>
        <p:nvPicPr>
          <p:cNvPr id="7175" name="Picture 7" descr="srilanka">
            <a:extLst>
              <a:ext uri="{FF2B5EF4-FFF2-40B4-BE49-F238E27FC236}">
                <a16:creationId xmlns:a16="http://schemas.microsoft.com/office/drawing/2014/main" id="{63312285-3636-4651-9293-D516008E1A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628775"/>
            <a:ext cx="3698875" cy="5083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7" name="Line 9">
            <a:extLst>
              <a:ext uri="{FF2B5EF4-FFF2-40B4-BE49-F238E27FC236}">
                <a16:creationId xmlns:a16="http://schemas.microsoft.com/office/drawing/2014/main" id="{C377A287-9DDF-4A6E-AB87-36C0A4E759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5445125"/>
            <a:ext cx="1584325" cy="431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0" name="Rectangle 146">
            <a:extLst>
              <a:ext uri="{FF2B5EF4-FFF2-40B4-BE49-F238E27FC236}">
                <a16:creationId xmlns:a16="http://schemas.microsoft.com/office/drawing/2014/main" id="{54B3BF99-B8A4-44C7-B99B-EE873DD90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F7239C66-F0D2-41E5-A605-07A9ACE803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         </a:t>
            </a:r>
            <a:r>
              <a:rPr lang="sl-SI" altLang="sl-SI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PREBIVALSTVO:</a:t>
            </a:r>
          </a:p>
          <a:p>
            <a:pPr>
              <a:buFontTx/>
              <a:buChar char="o"/>
            </a:pPr>
            <a:r>
              <a:rPr lang="sl-SI" altLang="sl-SI" sz="2400"/>
              <a:t>17 541 000</a:t>
            </a:r>
          </a:p>
          <a:p>
            <a:pPr>
              <a:buFontTx/>
              <a:buNone/>
            </a:pPr>
            <a:r>
              <a:rPr lang="sl-SI" altLang="sl-SI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VERA</a:t>
            </a:r>
            <a:r>
              <a:rPr lang="sl-SI" altLang="sl-SI" sz="2400"/>
              <a:t>:</a:t>
            </a:r>
            <a:r>
              <a:rPr lang="sl-SI" altLang="sl-SI" sz="1600"/>
              <a:t>                 </a:t>
            </a:r>
          </a:p>
          <a:p>
            <a:pPr>
              <a:buFontTx/>
              <a:buChar char="o"/>
            </a:pPr>
            <a:r>
              <a:rPr lang="sl-SI" altLang="sl-SI" sz="2400"/>
              <a:t>Budizem</a:t>
            </a:r>
          </a:p>
          <a:p>
            <a:pPr>
              <a:buFontTx/>
              <a:buChar char="o"/>
            </a:pPr>
            <a:r>
              <a:rPr lang="sl-SI" altLang="sl-SI" sz="2400"/>
              <a:t>Hinduizem </a:t>
            </a:r>
          </a:p>
          <a:p>
            <a:pPr>
              <a:buFontTx/>
              <a:buChar char="o"/>
            </a:pPr>
            <a:r>
              <a:rPr lang="sl-SI" altLang="sl-SI" sz="2400"/>
              <a:t>Krščanstvo</a:t>
            </a:r>
          </a:p>
          <a:p>
            <a:pPr>
              <a:buFontTx/>
              <a:buChar char="o"/>
            </a:pPr>
            <a:r>
              <a:rPr lang="sl-SI" altLang="sl-SI" sz="2400"/>
              <a:t>Islam</a:t>
            </a:r>
          </a:p>
          <a:p>
            <a:pPr>
              <a:buFontTx/>
              <a:buNone/>
            </a:pPr>
            <a:r>
              <a:rPr lang="sl-SI" altLang="sl-SI" sz="2400"/>
              <a:t>        </a:t>
            </a:r>
            <a:r>
              <a:rPr lang="sl-SI" altLang="sl-SI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DENARNA ENOTA</a:t>
            </a:r>
            <a:r>
              <a:rPr lang="sl-SI" altLang="sl-SI" sz="2400"/>
              <a:t>:</a:t>
            </a:r>
          </a:p>
          <a:p>
            <a:pPr>
              <a:buFontTx/>
              <a:buChar char="o"/>
            </a:pPr>
            <a:r>
              <a:rPr lang="sl-SI" altLang="sl-SI" sz="2400"/>
              <a:t>šrilanška rupija</a:t>
            </a:r>
          </a:p>
        </p:txBody>
      </p:sp>
      <p:pic>
        <p:nvPicPr>
          <p:cNvPr id="11414" name="Picture 150" descr="buda">
            <a:extLst>
              <a:ext uri="{FF2B5EF4-FFF2-40B4-BE49-F238E27FC236}">
                <a16:creationId xmlns:a16="http://schemas.microsoft.com/office/drawing/2014/main" id="{F58AD298-4282-424A-B8CB-E7019792167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88913"/>
            <a:ext cx="3602037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15" name="Picture 151" descr="srl">
            <a:extLst>
              <a:ext uri="{FF2B5EF4-FFF2-40B4-BE49-F238E27FC236}">
                <a16:creationId xmlns:a16="http://schemas.microsoft.com/office/drawing/2014/main" id="{21E84E7F-79D9-4EA8-8E4B-A0DC2250429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4730750"/>
            <a:ext cx="4343400" cy="212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22" name="Line 158">
            <a:extLst>
              <a:ext uri="{FF2B5EF4-FFF2-40B4-BE49-F238E27FC236}">
                <a16:creationId xmlns:a16="http://schemas.microsoft.com/office/drawing/2014/main" id="{632D67D1-34D4-4CBD-B44C-73EE04F962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8538" y="2349500"/>
            <a:ext cx="2735262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423" name="Rectangle 159">
            <a:extLst>
              <a:ext uri="{FF2B5EF4-FFF2-40B4-BE49-F238E27FC236}">
                <a16:creationId xmlns:a16="http://schemas.microsoft.com/office/drawing/2014/main" id="{71BA96A0-B91C-4C39-B453-3BB9C834D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7813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 sz="1800"/>
              <a:t>BUDA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0" grpId="0"/>
      <p:bldP spid="11269" grpId="0" uiExpand="1" build="p"/>
      <p:bldP spid="114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402BB8E-E847-41C3-90DB-6DAD82C2B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</a:t>
            </a:r>
            <a:r>
              <a:rPr lang="sl-SI" altLang="sl-SI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ZASTAVA &amp; GRB</a:t>
            </a:r>
            <a:r>
              <a:rPr lang="sl-SI" altLang="sl-SI"/>
              <a:t> </a:t>
            </a:r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id="{AF913E89-47BB-482A-92D4-010B236A5302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107950" y="4005263"/>
            <a:ext cx="8928100" cy="2736850"/>
          </a:xfrm>
        </p:spPr>
        <p:txBody>
          <a:bodyPr/>
          <a:lstStyle/>
          <a:p>
            <a:pPr>
              <a:buFontTx/>
              <a:buChar char="o"/>
            </a:pPr>
            <a:r>
              <a:rPr lang="sl-SI" altLang="sl-SI" sz="2400" b="1"/>
              <a:t>ZASTAVA</a:t>
            </a:r>
            <a:r>
              <a:rPr lang="sl-SI" altLang="sl-SI" sz="2400"/>
              <a:t>: na rdečem ozadju z rumeno obrobo je upodobljen zlat lev, ki v desnici nosi sabljo, na robovih so listi drevesa BO obrnjeni navznoter, dve črti na robu – zelena,oranžna- predstavljata manjšinske etične skupine.</a:t>
            </a:r>
          </a:p>
          <a:p>
            <a:pPr>
              <a:buFontTx/>
              <a:buChar char="o"/>
            </a:pPr>
            <a:r>
              <a:rPr lang="sl-SI" altLang="sl-SI" sz="2400" b="1"/>
              <a:t>GRB</a:t>
            </a:r>
            <a:r>
              <a:rPr lang="sl-SI" altLang="sl-SI" sz="2400"/>
              <a:t>: prav tako lev z mečem pravice, na vrhu je nacjonalni cvet, okoli pa je snop riža (blaginja)</a:t>
            </a:r>
          </a:p>
        </p:txBody>
      </p:sp>
      <p:pic>
        <p:nvPicPr>
          <p:cNvPr id="21519" name="Picture 15" descr="grbb">
            <a:extLst>
              <a:ext uri="{FF2B5EF4-FFF2-40B4-BE49-F238E27FC236}">
                <a16:creationId xmlns:a16="http://schemas.microsoft.com/office/drawing/2014/main" id="{BBB61C38-D8D4-4F7B-BE35-A5E959C840B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1052513"/>
            <a:ext cx="2181225" cy="302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8" name="Picture 14" descr="lev">
            <a:extLst>
              <a:ext uri="{FF2B5EF4-FFF2-40B4-BE49-F238E27FC236}">
                <a16:creationId xmlns:a16="http://schemas.microsoft.com/office/drawing/2014/main" id="{FEBB74AE-0380-49DD-9D07-177E116558E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813" y="1771650"/>
            <a:ext cx="4400550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CED71EF-260C-4F3F-A8FD-131909EB0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LEGA:</a:t>
            </a:r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312E8C90-3099-4D8B-BA72-45A76D5194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00213"/>
            <a:ext cx="4608513" cy="4824412"/>
          </a:xfrm>
        </p:spPr>
        <p:txBody>
          <a:bodyPr/>
          <a:lstStyle/>
          <a:p>
            <a:pPr>
              <a:buFontTx/>
              <a:buChar char="o"/>
            </a:pPr>
            <a:r>
              <a:rPr lang="sl-SI" altLang="sl-SI" sz="2800"/>
              <a:t>v tropskem pasu</a:t>
            </a:r>
          </a:p>
          <a:p>
            <a:pPr>
              <a:buFontTx/>
              <a:buChar char="o"/>
            </a:pPr>
            <a:r>
              <a:rPr lang="sl-SI" altLang="sl-SI" sz="2800"/>
              <a:t> otoška država</a:t>
            </a:r>
          </a:p>
          <a:p>
            <a:pPr>
              <a:buFontTx/>
              <a:buChar char="o"/>
            </a:pPr>
            <a:r>
              <a:rPr lang="sl-SI" altLang="sl-SI" sz="2800"/>
              <a:t>v južni Aziji</a:t>
            </a:r>
          </a:p>
          <a:p>
            <a:pPr>
              <a:buFontTx/>
              <a:buChar char="o"/>
            </a:pPr>
            <a:r>
              <a:rPr lang="sl-SI" altLang="sl-SI" sz="2800"/>
              <a:t>na koncu Dekantskega polotoka</a:t>
            </a:r>
          </a:p>
          <a:p>
            <a:pPr>
              <a:buFontTx/>
              <a:buChar char="o"/>
            </a:pPr>
            <a:r>
              <a:rPr lang="sl-SI" altLang="sl-SI" sz="2800"/>
              <a:t>ob Arabskem morju in Indijskem oceanu</a:t>
            </a:r>
          </a:p>
          <a:p>
            <a:pPr>
              <a:buFontTx/>
              <a:buChar char="o"/>
            </a:pPr>
            <a:r>
              <a:rPr lang="sl-SI" altLang="sl-SI" sz="2800"/>
              <a:t>od držav je najbližja</a:t>
            </a:r>
          </a:p>
          <a:p>
            <a:pPr>
              <a:buFontTx/>
              <a:buNone/>
            </a:pPr>
            <a:r>
              <a:rPr lang="sl-SI" altLang="sl-SI" sz="2800"/>
              <a:t> Indija (30 km)</a:t>
            </a:r>
          </a:p>
          <a:p>
            <a:pPr>
              <a:buFontTx/>
              <a:buChar char="o"/>
            </a:pPr>
            <a:endParaRPr lang="sl-SI" altLang="sl-SI" sz="2800"/>
          </a:p>
        </p:txBody>
      </p:sp>
      <p:pic>
        <p:nvPicPr>
          <p:cNvPr id="17416" name="Picture 8" descr="azija">
            <a:extLst>
              <a:ext uri="{FF2B5EF4-FFF2-40B4-BE49-F238E27FC236}">
                <a16:creationId xmlns:a16="http://schemas.microsoft.com/office/drawing/2014/main" id="{DFB0D5C3-458B-4B9C-9D02-63806B174F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412875"/>
            <a:ext cx="4516437" cy="426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2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95A33E7-1FB9-43E4-BD82-12DB6578E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</a:t>
            </a:r>
            <a:r>
              <a:rPr lang="sl-SI" altLang="sl-SI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POVRŠJE:</a:t>
            </a:r>
          </a:p>
        </p:txBody>
      </p:sp>
      <p:pic>
        <p:nvPicPr>
          <p:cNvPr id="27653" name="Picture 5" descr="roža">
            <a:extLst>
              <a:ext uri="{FF2B5EF4-FFF2-40B4-BE49-F238E27FC236}">
                <a16:creationId xmlns:a16="http://schemas.microsoft.com/office/drawing/2014/main" id="{EA46428F-E191-4082-B5F4-5B13BEB1CB7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060575"/>
            <a:ext cx="4311650" cy="3233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76A448C4-6E6F-4B92-95EE-037A76DC4E13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buFontTx/>
              <a:buChar char="o"/>
            </a:pPr>
            <a:endParaRPr lang="sl-SI" altLang="sl-SI" sz="2800"/>
          </a:p>
          <a:p>
            <a:pPr>
              <a:buFontTx/>
              <a:buChar char="o"/>
            </a:pPr>
            <a:r>
              <a:rPr lang="sl-SI" altLang="sl-SI" sz="2800"/>
              <a:t>ozemlje na JZ je vlažno in rodovitno</a:t>
            </a:r>
          </a:p>
          <a:p>
            <a:pPr>
              <a:buFontTx/>
              <a:buChar char="o"/>
            </a:pPr>
            <a:r>
              <a:rPr lang="sl-SI" altLang="sl-SI" sz="2800"/>
              <a:t>na S in V je bolj suho</a:t>
            </a:r>
          </a:p>
          <a:p>
            <a:pPr>
              <a:buFontTx/>
              <a:buChar char="o"/>
            </a:pPr>
            <a:r>
              <a:rPr lang="sl-SI" altLang="sl-SI" sz="2800"/>
              <a:t>gozdovi hitro izginjajo</a:t>
            </a:r>
          </a:p>
          <a:p>
            <a:pPr>
              <a:buFontTx/>
              <a:buChar char="o"/>
            </a:pPr>
            <a:r>
              <a:rPr lang="sl-SI" altLang="sl-SI" sz="2800"/>
              <a:t> le še 25% otoka prekriva naravno tropsko rastlinstvo</a:t>
            </a:r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2E7C2C70-9D53-431C-ABC6-743901AF658A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sl-SI" altLang="sl-SI" sz="24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>
            <a:extLst>
              <a:ext uri="{FF2B5EF4-FFF2-40B4-BE49-F238E27FC236}">
                <a16:creationId xmlns:a16="http://schemas.microsoft.com/office/drawing/2014/main" id="{28814DC8-2DAA-404F-8EBE-761A28D38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6C11FEA-D633-456F-82CE-F3B8F7454F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74775"/>
            <a:ext cx="5076825" cy="548322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/>
              <a:t>      </a:t>
            </a:r>
          </a:p>
          <a:p>
            <a:pPr>
              <a:buFontTx/>
              <a:buNone/>
            </a:pPr>
            <a:r>
              <a:rPr lang="sl-SI" altLang="sl-SI" sz="2800"/>
              <a:t>       </a:t>
            </a:r>
            <a:r>
              <a:rPr lang="sl-SI" altLang="sl-SI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NAJVIŠJA TOČKA:</a:t>
            </a:r>
          </a:p>
          <a:p>
            <a:pPr>
              <a:buFontTx/>
              <a:buChar char="o"/>
            </a:pPr>
            <a:r>
              <a:rPr lang="sl-SI" altLang="sl-SI" sz="2800"/>
              <a:t>Pidurutalagala – 2524m</a:t>
            </a:r>
          </a:p>
          <a:p>
            <a:pPr>
              <a:buFontTx/>
              <a:buNone/>
            </a:pPr>
            <a:r>
              <a:rPr lang="sl-SI" altLang="sl-SI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REKE:</a:t>
            </a:r>
            <a:r>
              <a:rPr lang="sl-SI" altLang="sl-SI" sz="2800"/>
              <a:t>                        </a:t>
            </a:r>
          </a:p>
          <a:p>
            <a:pPr>
              <a:buFontTx/>
              <a:buChar char="o"/>
            </a:pPr>
            <a:r>
              <a:rPr lang="sl-SI" altLang="sl-SI" sz="2800"/>
              <a:t>Mahaweli</a:t>
            </a:r>
          </a:p>
          <a:p>
            <a:pPr>
              <a:buFontTx/>
              <a:buChar char="o"/>
            </a:pPr>
            <a:r>
              <a:rPr lang="sl-SI" altLang="sl-SI" sz="2800"/>
              <a:t>Kala </a:t>
            </a:r>
          </a:p>
          <a:p>
            <a:pPr>
              <a:buFontTx/>
              <a:buChar char="o"/>
            </a:pPr>
            <a:r>
              <a:rPr lang="sl-SI" altLang="sl-SI" sz="2800"/>
              <a:t>Aruvi</a:t>
            </a:r>
          </a:p>
          <a:p>
            <a:pPr>
              <a:buFontTx/>
              <a:buNone/>
            </a:pPr>
            <a:endParaRPr lang="sl-SI" altLang="sl-SI" sz="2800"/>
          </a:p>
        </p:txBody>
      </p:sp>
      <p:pic>
        <p:nvPicPr>
          <p:cNvPr id="31750" name="Picture 6" descr="pidargala">
            <a:extLst>
              <a:ext uri="{FF2B5EF4-FFF2-40B4-BE49-F238E27FC236}">
                <a16:creationId xmlns:a16="http://schemas.microsoft.com/office/drawing/2014/main" id="{8A72ECB5-C968-49C7-9BFF-6DC0467F2F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2997200"/>
            <a:ext cx="4735512" cy="3546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25EDEB9-0534-4B11-93E3-EA45B6263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</a:t>
            </a:r>
            <a:r>
              <a:rPr lang="sl-SI" altLang="sl-SI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PODNEBJE: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444E971A-1F0B-4E6E-838A-26A7A415E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o"/>
            </a:pPr>
            <a:r>
              <a:rPr lang="sl-SI" altLang="sl-SI"/>
              <a:t>tropsko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/>
              <a:t>monsunsko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/>
              <a:t>zaradi bližine ekvatorja ni letnih časov 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/>
              <a:t>z visokimi temperaturami skozi vse leto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/>
              <a:t>deževje je neredno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/>
              <a:t>temperature od 25- 30 stopinj C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/>
              <a:t>izrazit vpliv monsunov</a:t>
            </a:r>
          </a:p>
          <a:p>
            <a:pPr>
              <a:lnSpc>
                <a:spcPct val="90000"/>
              </a:lnSpc>
              <a:buFontTx/>
              <a:buChar char="o"/>
            </a:pPr>
            <a:endParaRPr lang="sl-SI" altLang="sl-SI"/>
          </a:p>
          <a:p>
            <a:pPr>
              <a:lnSpc>
                <a:spcPct val="90000"/>
              </a:lnSpc>
              <a:buFontTx/>
              <a:buChar char="o"/>
            </a:pPr>
            <a:endParaRPr lang="sl-SI" altLang="sl-SI"/>
          </a:p>
          <a:p>
            <a:pPr>
              <a:lnSpc>
                <a:spcPct val="90000"/>
              </a:lnSpc>
              <a:buFontTx/>
              <a:buChar char="o"/>
            </a:pPr>
            <a:endParaRPr lang="sl-SI" altLang="sl-SI"/>
          </a:p>
          <a:p>
            <a:pPr>
              <a:lnSpc>
                <a:spcPct val="90000"/>
              </a:lnSpc>
              <a:buFontTx/>
              <a:buChar char="o"/>
            </a:pPr>
            <a:endParaRPr lang="sl-SI" altLang="sl-SI"/>
          </a:p>
          <a:p>
            <a:pPr>
              <a:lnSpc>
                <a:spcPct val="90000"/>
              </a:lnSpc>
              <a:buFontTx/>
              <a:buChar char="o"/>
            </a:pPr>
            <a:endParaRPr lang="sl-SI" altLang="sl-SI"/>
          </a:p>
          <a:p>
            <a:pPr>
              <a:lnSpc>
                <a:spcPct val="90000"/>
              </a:lnSpc>
              <a:buFontTx/>
              <a:buNone/>
            </a:pPr>
            <a:endParaRPr lang="sl-SI" altLang="sl-SI"/>
          </a:p>
        </p:txBody>
      </p:sp>
      <p:pic>
        <p:nvPicPr>
          <p:cNvPr id="33839" name="Picture 47" descr="Animation1">
            <a:hlinkClick r:id="rId2"/>
            <a:extLst>
              <a:ext uri="{FF2B5EF4-FFF2-40B4-BE49-F238E27FC236}">
                <a16:creationId xmlns:a16="http://schemas.microsoft.com/office/drawing/2014/main" id="{6962ACE8-3D6D-422E-BF80-D4CF5631BE8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476250"/>
            <a:ext cx="1057275" cy="666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E7B7BB71-E875-41A8-A1CD-AE9B889DE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MONSUNI: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AA308170-7173-49FC-B412-4A41557AE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sl-SI" altLang="sl-SI"/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/>
              <a:t>v časih monsunov je vlažnost velika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 b="1"/>
              <a:t>POLETNI MONSUN</a:t>
            </a:r>
            <a:r>
              <a:rPr lang="sl-SI" altLang="sl-SI"/>
              <a:t>: med aprilom in oktobrom, veter piha iznad morja, zelo hladen, vlažen in prinaša deževje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 b="1"/>
              <a:t>ZIMSKI</a:t>
            </a:r>
            <a:r>
              <a:rPr lang="sl-SI" altLang="sl-SI"/>
              <a:t> </a:t>
            </a:r>
            <a:r>
              <a:rPr lang="sl-SI" altLang="sl-SI" b="1"/>
              <a:t>MONSUN</a:t>
            </a:r>
            <a:r>
              <a:rPr lang="sl-SI" altLang="sl-SI"/>
              <a:t>:piha s Himalaje proti morju in je zelo suh, veliko manj vlage</a:t>
            </a:r>
          </a:p>
          <a:p>
            <a:pPr>
              <a:lnSpc>
                <a:spcPct val="90000"/>
              </a:lnSpc>
              <a:buFontTx/>
              <a:buChar char="o"/>
            </a:pPr>
            <a:r>
              <a:rPr lang="sl-SI" altLang="sl-SI"/>
              <a:t>velika nevarnost poplav zaradi katerih so večkrat tudi smrtne žrtve</a:t>
            </a:r>
          </a:p>
          <a:p>
            <a:pPr>
              <a:lnSpc>
                <a:spcPct val="90000"/>
              </a:lnSpc>
              <a:buFontTx/>
              <a:buChar char="o"/>
            </a:pPr>
            <a:endParaRPr lang="sl-SI" altLang="sl-SI"/>
          </a:p>
          <a:p>
            <a:pPr>
              <a:lnSpc>
                <a:spcPct val="90000"/>
              </a:lnSpc>
              <a:buFontTx/>
              <a:buChar char="o"/>
            </a:pPr>
            <a:endParaRPr lang="sl-SI" altLang="sl-SI"/>
          </a:p>
        </p:txBody>
      </p:sp>
      <p:pic>
        <p:nvPicPr>
          <p:cNvPr id="135176" name="Picture 8" descr="3-Monsumski_vetrovi-560">
            <a:extLst>
              <a:ext uri="{FF2B5EF4-FFF2-40B4-BE49-F238E27FC236}">
                <a16:creationId xmlns:a16="http://schemas.microsoft.com/office/drawing/2014/main" id="{BCF301E9-D600-4976-8139-FEBBDE95C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0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uiExpand="1" build="p"/>
    </p:bldLst>
  </p:timing>
</p:sld>
</file>

<file path=ppt/theme/theme1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0</TotalTime>
  <Words>524</Words>
  <Application>Microsoft Office PowerPoint</Application>
  <PresentationFormat>On-screen Show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Comic Sans MS</vt:lpstr>
      <vt:lpstr>Wingdings</vt:lpstr>
      <vt:lpstr>Orbit</vt:lpstr>
      <vt:lpstr> ŠRILANKA  </vt:lpstr>
      <vt:lpstr>        OSNOVNI PODATKI:</vt:lpstr>
      <vt:lpstr>PowerPoint Presentation</vt:lpstr>
      <vt:lpstr>      ZASTAVA &amp; GRB </vt:lpstr>
      <vt:lpstr>           LEGA:</vt:lpstr>
      <vt:lpstr>        POVRŠJE:</vt:lpstr>
      <vt:lpstr>PowerPoint Presentation</vt:lpstr>
      <vt:lpstr>       PODNEBJE:</vt:lpstr>
      <vt:lpstr>MONSUNI:</vt:lpstr>
      <vt:lpstr> NEVARNOST MONSUNOV-    POPLAVE</vt:lpstr>
      <vt:lpstr>  MONSUNSKO DEŽEVJE PA IMA TUDI DOBRO STRAN</vt:lpstr>
      <vt:lpstr>GOSPODARSTVO</vt:lpstr>
      <vt:lpstr>PowerPoint Presentation</vt:lpstr>
      <vt:lpstr>RAZDELITEV:</vt:lpstr>
      <vt:lpstr>LJUDJE in STARA NASPROTJA</vt:lpstr>
      <vt:lpstr>ZGODOVINA: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2019-05-31T08:41:11Z</dcterms:created>
  <dcterms:modified xsi:type="dcterms:W3CDTF">2019-05-31T08:41:12Z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