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2" autoAdjust="0"/>
  </p:normalViewPr>
  <p:slideViewPr>
    <p:cSldViewPr>
      <p:cViewPr varScale="1">
        <p:scale>
          <a:sx n="154" d="100"/>
          <a:sy n="154" d="100"/>
        </p:scale>
        <p:origin x="129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95607550-37D6-4E48-B30B-2F997CBF118C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609F65DF-F0D4-4D99-AB92-0D55029BCE9D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444420" name="Rectangle 4">
            <a:extLst>
              <a:ext uri="{FF2B5EF4-FFF2-40B4-BE49-F238E27FC236}">
                <a16:creationId xmlns:a16="http://schemas.microsoft.com/office/drawing/2014/main" id="{4B16E297-A596-4D5F-9445-5CDA7A68916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3E1B1A8F-F192-45C4-93F7-0DAD1889CE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44422" name="Rectangle 6">
            <a:extLst>
              <a:ext uri="{FF2B5EF4-FFF2-40B4-BE49-F238E27FC236}">
                <a16:creationId xmlns:a16="http://schemas.microsoft.com/office/drawing/2014/main" id="{F5F0F9AD-FE2F-4A35-A77B-E537255EE3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954DFD-FA72-4F9D-B903-C75FE2AD372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2910-FE36-41F5-9ECD-12D85EF1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2F587-9EBC-4D5D-B78E-22AB457BD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1B4C0-645C-4835-AD5F-57A48EB4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CD199-9E28-44B4-82AA-C149EEF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E71E4-D733-4176-9A08-0878BFA4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CFB34-48A1-4F58-9B66-4D2AFFE46F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0815542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CEBAF-8922-4B01-93D3-B23E5AF93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EEFFC-F9E4-4507-A0F2-0CD6CBD70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3C07-0881-449D-8CC6-8272E349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E9BEA-2787-4148-BADF-7989BA2A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60C42-13C5-4AD1-AE92-717F29F3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0C01D-C61C-41B7-93C9-8B199B4153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3426841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35C8-3491-4A30-AA0A-443E8931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73586-EACA-429F-8FA6-4486ECB9153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BABF-E123-4875-A9B1-E16D320F0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C3FA1-42B2-4C2E-AD8D-5CC72111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5C87E-5F5B-4984-8545-7C164860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E66CB-789F-4E0C-BE1A-AB0E7C2F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DA32AFA-42BE-43A4-9D60-E3B3BB38B6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0774827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DD3F-B17B-4313-B4C8-2A505891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13A92-425C-4AAD-913A-BECED1092A5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797D8-F5C8-4C45-B778-5BD3699502B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BBBB1-6919-4A99-9E8D-1369DAC8E40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B02AAB-4475-4E5D-8D79-E07D413E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DF3961-75E0-4331-9991-9DA3116A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DF3E60-3E71-4300-B69B-587E35E46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8F02B90-71C6-4FA2-B62E-18730734DF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7418845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1F89-8FCC-4F9C-B814-D9A58AB3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4A5FC-84B6-4983-92DF-581F0E3AEE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6227F72-80F8-4787-8CA0-5154852FBB8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4259A-42B6-4993-AE38-FD4DC3CF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E8693-1A22-4983-B949-A3D11D17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59203-61AB-4C99-BF46-2AB340DE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310EB76-B3EC-4398-8F7C-C13A0A6E1C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1638667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0D58-B55B-43AD-9AB0-7AE79901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6BA6-1F1F-4DA0-8344-A464C031B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86862-19B7-4C5F-A957-F523AFEB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90B89-A2B4-4C51-9B7A-B2B947E7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A0F3E-8296-4419-987D-0AA20243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AAA44-02EB-47F4-85A3-5CC4DFCFC8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8217227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7A96-7C1A-447A-8D1C-7B57EC16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123E1-371F-44BA-A099-7F33A702F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18094-9EEF-4705-A72B-160917BF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0DC2D-67A0-40E9-BFB9-907886FE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8DDDE-E29D-46B8-B409-29084214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ADF75-0A83-4D4B-937A-70E07241AB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1079499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49D9-784D-48A4-B39F-2BD19C65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95450-EC6A-44EC-9797-FBA48961D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8416E-7CF3-4DC6-88B2-BCF0E867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74B54-FA71-44A7-81C9-AB2D5901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3C427-3E0E-4221-8E57-AFD0658B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F9D35-490A-4DF8-8E26-8630E5B2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6B89E-A99C-4ACC-A8FD-BE72532104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2184006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52AF-1727-48AA-B79B-C385CE5F4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E4A1F-F56C-47A5-A04B-7C68BB846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ABC73-1184-469D-8FB8-87DFFF354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A7F0F-C2BD-496B-A3B9-0EFD9C87D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9388F-AB50-44AD-8BFB-E18BC525F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FC212-3DA1-4F4B-8877-F2809D4E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A0805-CCAF-4660-96AB-4EB74301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581D95-D24F-46A0-AC94-91E68588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EA91D-7CFA-4103-91F0-4CCCFD3B2F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6653966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635A-6D2A-44FD-8058-A5C188FA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B1AFF-8AAC-4E39-BFA1-B9DAF072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0793D-3485-4F00-A969-7001BC87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E1D79-98F4-4286-8FE5-15C3935E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75645-13F3-44D3-AB49-0485E1B972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2119195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44EB2B-88E4-4489-97B0-50ECD6A8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46D5E-577F-4A61-AF7C-9680F5C6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09512-E04C-45E7-98B7-5BACF66F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D193-73D0-4C97-A157-6BF9F95064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1312903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144FC-14FA-46DA-A003-D0B51208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FCE8-8C4D-4BB7-BE5B-AF61966CD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39A18-0F9C-415B-9A83-3521BA64F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EA5E8-3DBA-4607-9237-2964E7EC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46818-E99D-48CD-BACD-894B9615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E5126-336C-4750-BE4E-7ACDB52B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5689E-3AD6-4925-9814-787AC64657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5597360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BD8C-13E7-46D6-B3F6-6C5BAFC4B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01871-73E3-4F2A-924C-440657198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28082-27DE-4427-8BA1-99952EC5E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51AFE-1693-4282-9110-0976C6E0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E0FAC-298A-43A2-81AF-1B8B299E9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98F00-BDA9-4FE3-B1DD-689D8783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FF76-CE3A-460E-A4B9-59D01A4F31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3462543"/>
      </p:ext>
    </p:extLst>
  </p:cSld>
  <p:clrMapOvr>
    <a:masterClrMapping/>
  </p:clrMapOvr>
  <p:transition spd="med" advClick="0" advTm="10000">
    <p:cover dir="d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4C52B0B8-6F9C-4551-9308-76D9188AC04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70C79D25-C9CE-4580-99F4-BC7CEDE6608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43396" name="Rectangle 4">
            <a:extLst>
              <a:ext uri="{FF2B5EF4-FFF2-40B4-BE49-F238E27FC236}">
                <a16:creationId xmlns:a16="http://schemas.microsoft.com/office/drawing/2014/main" id="{D07A8E61-30BE-4291-BA5B-82A752E9F6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43397" name="Rectangle 5">
            <a:extLst>
              <a:ext uri="{FF2B5EF4-FFF2-40B4-BE49-F238E27FC236}">
                <a16:creationId xmlns:a16="http://schemas.microsoft.com/office/drawing/2014/main" id="{99B4E603-023D-4F4E-B9BE-0E756D30FB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43398" name="Rectangle 6">
            <a:extLst>
              <a:ext uri="{FF2B5EF4-FFF2-40B4-BE49-F238E27FC236}">
                <a16:creationId xmlns:a16="http://schemas.microsoft.com/office/drawing/2014/main" id="{32542124-650E-44B5-BB5F-88FB0415FB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09FA7E-6B70-4548-8BE0-DA933762F50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ransition spd="med" advClick="0" advTm="10000">
    <p:cover dir="d"/>
    <p:sndAc>
      <p:stSnd>
        <p:snd r:embed="rId16" name="hammer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B195DCE1-D5D2-442B-9D43-3587B7FF15C1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763588" y="2146300"/>
            <a:ext cx="7694612" cy="1435100"/>
          </a:xfrm>
        </p:spPr>
        <p:txBody>
          <a:bodyPr/>
          <a:lstStyle/>
          <a:p>
            <a:r>
              <a:rPr lang="sl-SI" altLang="sl-SI" b="1"/>
              <a:t>MOJ KRAJ – STARI GRAD</a:t>
            </a:r>
            <a:r>
              <a:rPr lang="sl-SI" altLang="sl-SI"/>
              <a:t> 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8E8BA3EE-7C6F-4F5D-8483-5A2D20264935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/>
              <a:t>Dijakinja:  </a:t>
            </a:r>
          </a:p>
          <a:p>
            <a:r>
              <a:rPr lang="sl-SI" altLang="sl-SI" dirty="0"/>
              <a:t>Mentorica</a:t>
            </a:r>
            <a:r>
              <a:rPr lang="sl-SI" altLang="sl-SI"/>
              <a:t>:  </a:t>
            </a:r>
            <a:endParaRPr lang="sl-SI" altLang="sl-SI" dirty="0"/>
          </a:p>
        </p:txBody>
      </p:sp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/>
      <p:bldP spid="3624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87" name="Rectangle 19">
            <a:extLst>
              <a:ext uri="{FF2B5EF4-FFF2-40B4-BE49-F238E27FC236}">
                <a16:creationId xmlns:a16="http://schemas.microsoft.com/office/drawing/2014/main" id="{239F3DA3-ECFE-4D86-AEF2-5FE6227075D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Stari Grad</a:t>
            </a:r>
          </a:p>
        </p:txBody>
      </p:sp>
      <p:sp>
        <p:nvSpPr>
          <p:cNvPr id="391188" name="Rectangle 20">
            <a:extLst>
              <a:ext uri="{FF2B5EF4-FFF2-40B4-BE49-F238E27FC236}">
                <a16:creationId xmlns:a16="http://schemas.microsoft.com/office/drawing/2014/main" id="{D18AEA4B-5D40-4662-91A4-E8C759CC7C7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</p:spPr>
        <p:txBody>
          <a:bodyPr/>
          <a:lstStyle/>
          <a:p>
            <a:r>
              <a:rPr lang="sl-SI" altLang="sl-SI" sz="2800"/>
              <a:t>Na dalmatinskem otoku Hvar, ki spada med 10 najlepših otokov na svetu</a:t>
            </a:r>
          </a:p>
          <a:p>
            <a:r>
              <a:rPr lang="sl-SI" altLang="sl-SI" sz="2800"/>
              <a:t>Stoji že od leta 385-384 pr. Kr. </a:t>
            </a:r>
          </a:p>
          <a:p>
            <a:r>
              <a:rPr lang="sl-SI" altLang="sl-SI" sz="2800"/>
              <a:t>Turistično in zgodovinsko mesto</a:t>
            </a:r>
          </a:p>
          <a:p>
            <a:endParaRPr lang="sl-SI" altLang="sl-SI" sz="2800"/>
          </a:p>
        </p:txBody>
      </p:sp>
      <p:pic>
        <p:nvPicPr>
          <p:cNvPr id="391190" name="Picture 22">
            <a:extLst>
              <a:ext uri="{FF2B5EF4-FFF2-40B4-BE49-F238E27FC236}">
                <a16:creationId xmlns:a16="http://schemas.microsoft.com/office/drawing/2014/main" id="{0CB4A3F4-3802-4C35-914A-FCF6F9127E9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58988"/>
            <a:ext cx="4189413" cy="3500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>
            <a:extLst>
              <a:ext uri="{FF2B5EF4-FFF2-40B4-BE49-F238E27FC236}">
                <a16:creationId xmlns:a16="http://schemas.microsoft.com/office/drawing/2014/main" id="{FB078A58-8920-4775-B5AB-E14C6204FA3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F70A4A51-9B3C-4167-8CFA-60B85A98755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Osnovali so ga grški priseljenci z otoka Parosa že leta 385-384 pr. Kr. </a:t>
            </a:r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Dolga in bogata preteklost Farosa-antičnega Starega grada (mestno obzidje, stavbe, mozaiki, predmeti za vsakodnevno uporabo, napisi)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Močnemu Farosu je v 3. st. pr. Kr. vladal izzivalni vojskovodja Demetrij </a:t>
            </a:r>
          </a:p>
        </p:txBody>
      </p:sp>
      <p:sp>
        <p:nvSpPr>
          <p:cNvPr id="398342" name="Rectangle 6">
            <a:extLst>
              <a:ext uri="{FF2B5EF4-FFF2-40B4-BE49-F238E27FC236}">
                <a16:creationId xmlns:a16="http://schemas.microsoft.com/office/drawing/2014/main" id="{83C42D20-8A6F-484D-A1ED-00BF8B3666F4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9788" y="1676400"/>
            <a:ext cx="4192587" cy="4422775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sl-SI" altLang="sl-SI" sz="2000"/>
              <a:t>Rimski konzul Emilio Paulo je leta 219. pr. Kr. Faros skoraj popolnoma uničil 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 marL="381000" indent="-381000">
              <a:lnSpc>
                <a:spcPct val="90000"/>
              </a:lnSpc>
            </a:pPr>
            <a:r>
              <a:rPr lang="sl-SI" altLang="sl-SI" sz="2000"/>
              <a:t>Več zgodovinskih imen: Faros, Pharia, slovanska Huarra, pa poznosrednjeveški Civitas Vetus in cvetoča Cittaveccia, mestece trgovcev in pomorščakov… </a:t>
            </a:r>
          </a:p>
          <a:p>
            <a:pPr marL="381000" indent="-381000">
              <a:lnSpc>
                <a:spcPct val="90000"/>
              </a:lnSpc>
            </a:pPr>
            <a:endParaRPr lang="sl-SI" altLang="sl-SI" sz="2000"/>
          </a:p>
        </p:txBody>
      </p:sp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8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8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/>
      <p:bldP spid="398341" grpId="0" build="p"/>
      <p:bldP spid="3983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CD943D0A-0785-409D-B4E3-0316270A59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Opis mesta</a:t>
            </a:r>
          </a:p>
        </p:txBody>
      </p:sp>
      <p:sp>
        <p:nvSpPr>
          <p:cNvPr id="400391" name="Rectangle 7">
            <a:extLst>
              <a:ext uri="{FF2B5EF4-FFF2-40B4-BE49-F238E27FC236}">
                <a16:creationId xmlns:a16="http://schemas.microsoft.com/office/drawing/2014/main" id="{041EE210-2E7E-44E1-9955-51EDC42C8256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Sprehajališče Riva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Središče je trg Tvrdalj s Hektorovičevim dvorcem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Več privlačnih kopališč za turiste (kot sta Lanterna in Arkada)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Več hotelov (tudi z bazeni)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Starodavne cerkve in samostani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Pošta in zdravstveni dom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Kino na odprtem</a:t>
            </a:r>
          </a:p>
        </p:txBody>
      </p:sp>
      <p:pic>
        <p:nvPicPr>
          <p:cNvPr id="400395" name="Picture 11" descr="hoteli_06">
            <a:extLst>
              <a:ext uri="{FF2B5EF4-FFF2-40B4-BE49-F238E27FC236}">
                <a16:creationId xmlns:a16="http://schemas.microsoft.com/office/drawing/2014/main" id="{2AE4D028-7826-4CAB-89B1-BA9759EB31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3924300"/>
            <a:ext cx="3421062" cy="2503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0394" name="Picture 10">
            <a:hlinkClick r:id="" action="ppaction://noaction">
              <a:snd r:embed="rId4" name="breeze.wav"/>
            </a:hlinkClick>
            <a:extLst>
              <a:ext uri="{FF2B5EF4-FFF2-40B4-BE49-F238E27FC236}">
                <a16:creationId xmlns:a16="http://schemas.microsoft.com/office/drawing/2014/main" id="{E1E3DF0F-AA65-4083-9DDA-4FD9847AB10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412875"/>
            <a:ext cx="3313113" cy="21637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0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0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0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0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0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0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400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/>
      <p:bldP spid="4003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9674B6EF-AA5F-4113-8B79-6951DEFFFC8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PETAR HEKTOROVIČ </a:t>
            </a:r>
          </a:p>
        </p:txBody>
      </p:sp>
      <p:sp>
        <p:nvSpPr>
          <p:cNvPr id="404488" name="Rectangle 8">
            <a:extLst>
              <a:ext uri="{FF2B5EF4-FFF2-40B4-BE49-F238E27FC236}">
                <a16:creationId xmlns:a16="http://schemas.microsoft.com/office/drawing/2014/main" id="{67C9C6F2-2987-4220-B702-A572274BF9A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Rojen 1487 v Starem gradu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Član ugledne patricijske družine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Bil je bogat pesnik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Obnavljal je cerkve, na Tvrdalju si je postavil dvorec s še danes aktivnim ribnikom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Njegovo najpomembnejše delo je potopis Ribanje i ribarsko prigovaranje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Umrl je leta 1572 </a:t>
            </a:r>
          </a:p>
        </p:txBody>
      </p:sp>
      <p:pic>
        <p:nvPicPr>
          <p:cNvPr id="404492" name="Picture 12" descr="tvrdalj01">
            <a:extLst>
              <a:ext uri="{FF2B5EF4-FFF2-40B4-BE49-F238E27FC236}">
                <a16:creationId xmlns:a16="http://schemas.microsoft.com/office/drawing/2014/main" id="{8E1DDC73-9031-4C1D-AE7B-B22D75A8F39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557338"/>
            <a:ext cx="3376613" cy="453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4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4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4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4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44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C979A30A-B6A9-4B8A-A186-0B1F2A9A9A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RASTLINSTVO 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C095DE1D-4FF4-4E33-8DC0-6ED2A4FF5519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</p:spPr>
        <p:txBody>
          <a:bodyPr/>
          <a:lstStyle/>
          <a:p>
            <a:r>
              <a:rPr lang="sl-SI" altLang="sl-SI" sz="2800"/>
              <a:t>sivka in palma </a:t>
            </a:r>
          </a:p>
          <a:p>
            <a:r>
              <a:rPr lang="sl-SI" altLang="sl-SI" sz="2800"/>
              <a:t>rogač</a:t>
            </a:r>
          </a:p>
          <a:p>
            <a:r>
              <a:rPr lang="sl-SI" altLang="sl-SI" sz="2800"/>
              <a:t>žuka</a:t>
            </a:r>
          </a:p>
          <a:p>
            <a:r>
              <a:rPr lang="sl-SI" altLang="sl-SI" sz="2800"/>
              <a:t>žajbelj</a:t>
            </a:r>
          </a:p>
          <a:p>
            <a:r>
              <a:rPr lang="sl-SI" altLang="sl-SI" sz="2800"/>
              <a:t>resa</a:t>
            </a:r>
          </a:p>
          <a:p>
            <a:r>
              <a:rPr lang="sl-SI" altLang="sl-SI" sz="2800"/>
              <a:t>komarček</a:t>
            </a:r>
          </a:p>
          <a:p>
            <a:endParaRPr lang="sl-SI" altLang="sl-SI" sz="2800"/>
          </a:p>
          <a:p>
            <a:endParaRPr lang="sl-SI" altLang="sl-SI" sz="2800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B226F2CE-47ED-4B8D-95B6-10BB8C843749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9788" y="1676400"/>
            <a:ext cx="4192587" cy="4422775"/>
          </a:xfrm>
        </p:spPr>
        <p:txBody>
          <a:bodyPr/>
          <a:lstStyle/>
          <a:p>
            <a:r>
              <a:rPr lang="sl-SI" altLang="sl-SI" sz="2800"/>
              <a:t>alpski bor </a:t>
            </a:r>
          </a:p>
          <a:p>
            <a:r>
              <a:rPr lang="sl-SI" altLang="sl-SI" sz="2800"/>
              <a:t>rožmarin </a:t>
            </a:r>
          </a:p>
          <a:p>
            <a:r>
              <a:rPr lang="sl-SI" altLang="sl-SI" sz="2800"/>
              <a:t>cipresa </a:t>
            </a:r>
          </a:p>
          <a:p>
            <a:r>
              <a:rPr lang="sl-SI" altLang="sl-SI" sz="2800"/>
              <a:t>figovec</a:t>
            </a:r>
          </a:p>
          <a:p>
            <a:r>
              <a:rPr lang="sl-SI" altLang="sl-SI" sz="2800"/>
              <a:t>vinska trta</a:t>
            </a:r>
          </a:p>
          <a:p>
            <a:r>
              <a:rPr lang="sl-SI" altLang="sl-SI" sz="2800"/>
              <a:t>oljka</a:t>
            </a:r>
          </a:p>
        </p:txBody>
      </p:sp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/>
      <p:bldP spid="407555" grpId="0"/>
      <p:bldP spid="407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B5C17D6C-2C3D-430D-B259-1888840C10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OBIČAJI </a:t>
            </a:r>
          </a:p>
        </p:txBody>
      </p:sp>
      <p:sp>
        <p:nvSpPr>
          <p:cNvPr id="410628" name="Rectangle 4">
            <a:extLst>
              <a:ext uri="{FF2B5EF4-FFF2-40B4-BE49-F238E27FC236}">
                <a16:creationId xmlns:a16="http://schemas.microsoft.com/office/drawing/2014/main" id="{2470E97D-E3C3-491A-9F0D-C08AB67FC087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2588" cy="4422775"/>
          </a:xfrm>
          <a:noFill/>
          <a:ln cap="flat">
            <a:solidFill>
              <a:srgbClr val="FFFF00"/>
            </a:solidFill>
            <a:prstDash val="lgDashDot"/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Blip>
                <a:blip r:embed="rId3"/>
              </a:buBlip>
            </a:pPr>
            <a:r>
              <a:rPr lang="sl-SI" altLang="sl-SI" sz="2800" b="1">
                <a:solidFill>
                  <a:srgbClr val="CC3300"/>
                </a:solidFill>
              </a:rPr>
              <a:t>Vera</a:t>
            </a:r>
          </a:p>
          <a:p>
            <a:pPr>
              <a:buFontTx/>
              <a:buNone/>
            </a:pPr>
            <a:endParaRPr lang="sl-SI" altLang="sl-SI" sz="2800" b="1"/>
          </a:p>
          <a:p>
            <a:r>
              <a:rPr lang="sl-SI" altLang="sl-SI" sz="2400"/>
              <a:t> Meščani zelo verni</a:t>
            </a:r>
          </a:p>
          <a:p>
            <a:r>
              <a:rPr lang="sl-SI" altLang="sl-SI" sz="2400"/>
              <a:t>Ob krščanskih praznikih slavnostni sprevodi</a:t>
            </a:r>
          </a:p>
          <a:p>
            <a:r>
              <a:rPr lang="sl-SI" altLang="sl-SI" sz="2400"/>
              <a:t>Pri verskih obredih sodelujejo tako stari kot mladi</a:t>
            </a:r>
          </a:p>
          <a:p>
            <a:r>
              <a:rPr lang="sl-SI" altLang="sl-SI" sz="2400"/>
              <a:t>Zaščitnik mesta je sv. Rok</a:t>
            </a:r>
          </a:p>
          <a:p>
            <a:pPr>
              <a:buFontTx/>
              <a:buNone/>
            </a:pPr>
            <a:endParaRPr lang="sl-SI" altLang="sl-SI" sz="2400"/>
          </a:p>
        </p:txBody>
      </p:sp>
      <p:sp>
        <p:nvSpPr>
          <p:cNvPr id="410629" name="Rectangle 5">
            <a:extLst>
              <a:ext uri="{FF2B5EF4-FFF2-40B4-BE49-F238E27FC236}">
                <a16:creationId xmlns:a16="http://schemas.microsoft.com/office/drawing/2014/main" id="{F9C898F3-7F14-45C2-9546-2F0CD5716CBC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9788" y="1676400"/>
            <a:ext cx="4192587" cy="4422775"/>
          </a:xfrm>
          <a:noFill/>
          <a:ln w="12700" cap="flat">
            <a:solidFill>
              <a:srgbClr val="FFFF00"/>
            </a:solidFill>
            <a:prstDash val="lgDashDot"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" panose="05000000000000000000" pitchFamily="2" charset="2"/>
              <a:buBlip>
                <a:blip r:embed="rId3"/>
              </a:buBlip>
            </a:pPr>
            <a:r>
              <a:rPr lang="sl-SI" altLang="sl-SI" sz="2800" b="1">
                <a:solidFill>
                  <a:srgbClr val="CC3300"/>
                </a:solidFill>
              </a:rPr>
              <a:t>Zabava</a:t>
            </a:r>
          </a:p>
          <a:p>
            <a:pPr>
              <a:buFontTx/>
              <a:buNone/>
            </a:pPr>
            <a:endParaRPr lang="sl-SI" altLang="sl-SI" sz="2800" b="1">
              <a:solidFill>
                <a:srgbClr val="CC3300"/>
              </a:solidFill>
            </a:endParaRPr>
          </a:p>
          <a:p>
            <a:r>
              <a:rPr lang="sl-SI" altLang="sl-SI" sz="2400"/>
              <a:t>Razgibano nočno življenje</a:t>
            </a:r>
          </a:p>
          <a:p>
            <a:r>
              <a:rPr lang="sl-SI" altLang="sl-SI" sz="2400"/>
              <a:t>Poletni koncerti</a:t>
            </a:r>
          </a:p>
          <a:p>
            <a:r>
              <a:rPr lang="sl-SI" altLang="sl-SI" sz="2400"/>
              <a:t>Kino na odprtem</a:t>
            </a:r>
          </a:p>
          <a:p>
            <a:r>
              <a:rPr lang="sl-SI" altLang="sl-SI" sz="2400"/>
              <a:t>Trgovine s spominki</a:t>
            </a:r>
          </a:p>
          <a:p>
            <a:r>
              <a:rPr lang="sl-SI" altLang="sl-SI" sz="2400"/>
              <a:t>Privlačne plaže</a:t>
            </a:r>
          </a:p>
          <a:p>
            <a:r>
              <a:rPr lang="sl-SI" altLang="sl-SI" sz="2400"/>
              <a:t>Razne možnosti za rekreacijo </a:t>
            </a:r>
          </a:p>
          <a:p>
            <a:endParaRPr lang="sl-SI" altLang="sl-SI" sz="2400"/>
          </a:p>
        </p:txBody>
      </p:sp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3000" fill="hold"/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26"/>
                  </p:tgtEl>
                </p:cond>
              </p:nextCondLst>
            </p:seq>
          </p:childTnLst>
        </p:cTn>
      </p:par>
    </p:tnLst>
    <p:bldLst>
      <p:bldP spid="410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2B67F5A2-BCDB-470B-BCD4-F444C1932E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Kako priti do Starega Grada?</a:t>
            </a:r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70CAC741-5F9A-49C3-94B3-967D6A57136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noFill/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altLang="sl-SI"/>
              <a:t>Z avtomobilom, letalom, avtobusom ali vlakom do velikega dalmatinskega mesta Split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Na Hvar pa se od tam odpeljete s trajektom </a:t>
            </a:r>
          </a:p>
          <a:p>
            <a:endParaRPr lang="sl-SI" altLang="sl-SI"/>
          </a:p>
          <a:p>
            <a:r>
              <a:rPr lang="sl-SI" altLang="sl-SI"/>
              <a:t>Mesto Stari Grad je 2 km oddaljen od pristanišča</a:t>
            </a:r>
          </a:p>
        </p:txBody>
      </p:sp>
    </p:spTree>
  </p:cSld>
  <p:clrMapOvr>
    <a:masterClrMapping/>
  </p:clrMapOvr>
  <p:transition spd="med" advClick="0" advTm="10000">
    <p:cover dir="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  <p:bldP spid="412674" grpId="1"/>
      <p:bldP spid="412675" grpId="0" build="p" animBg="1"/>
      <p:bldP spid="412675" grpId="1" build="allAtOnce" animBg="1"/>
    </p:bldLst>
  </p:timing>
</p:sld>
</file>

<file path=ppt/theme/theme1.xml><?xml version="1.0" encoding="utf-8"?>
<a:theme xmlns:a="http://schemas.openxmlformats.org/drawingml/2006/main" name="Oblaki">
  <a:themeElements>
    <a:clrScheme name="Oblak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bla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ak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ak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312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Oblaki</vt:lpstr>
      <vt:lpstr>MOJ KRAJ – STARI GRAD </vt:lpstr>
      <vt:lpstr>Stari Grad</vt:lpstr>
      <vt:lpstr>Zgodovina</vt:lpstr>
      <vt:lpstr>Opis mesta</vt:lpstr>
      <vt:lpstr>PETAR HEKTOROVIČ </vt:lpstr>
      <vt:lpstr>RASTLINSTVO </vt:lpstr>
      <vt:lpstr>OBIČAJI </vt:lpstr>
      <vt:lpstr>Kako priti do Starega Grada?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2019-05-31T08:41:12Z</dcterms:created>
  <dcterms:modified xsi:type="dcterms:W3CDTF">2019-05-31T08:41:12Z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