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3" r:id="rId18"/>
    <p:sldId id="280" r:id="rId19"/>
    <p:sldId id="281" r:id="rId20"/>
    <p:sldId id="282" r:id="rId21"/>
    <p:sldId id="284" r:id="rId22"/>
    <p:sldId id="283" r:id="rId23"/>
    <p:sldId id="286" r:id="rId24"/>
    <p:sldId id="285" r:id="rId25"/>
    <p:sldId id="287" r:id="rId26"/>
    <p:sldId id="288" r:id="rId27"/>
    <p:sldId id="275" r:id="rId28"/>
    <p:sldId id="276" r:id="rId29"/>
    <p:sldId id="278" r:id="rId30"/>
    <p:sldId id="277" r:id="rId31"/>
    <p:sldId id="279" r:id="rId32"/>
    <p:sldId id="289" r:id="rId33"/>
    <p:sldId id="294" r:id="rId34"/>
    <p:sldId id="295" r:id="rId35"/>
    <p:sldId id="296" r:id="rId36"/>
    <p:sldId id="290" r:id="rId37"/>
    <p:sldId id="291" r:id="rId38"/>
    <p:sldId id="292" r:id="rId39"/>
    <p:sldId id="293" r:id="rId40"/>
    <p:sldId id="297" r:id="rId41"/>
    <p:sldId id="272" r:id="rId42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bertus Mediu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2" autoAdjust="0"/>
  </p:normalViewPr>
  <p:slideViewPr>
    <p:cSldViewPr>
      <p:cViewPr varScale="1">
        <p:scale>
          <a:sx n="150" d="100"/>
          <a:sy n="150" d="100"/>
        </p:scale>
        <p:origin x="138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1FE3929-285B-49A6-A57F-17082911427A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70A3A84-0370-42E4-9143-711620388C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7BD6B71-E62A-4C54-B093-9C6F00EDF9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F431AA-31DD-4810-9EB8-FCFBA05628B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2C8BE58-1DE2-4DB4-A935-039B0E35B4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AD96D7D-59FE-4D5D-9D8B-805233F093C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2A8DB46-C87B-4DE1-BDE4-B7E6148479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</p:grpSp>
      <p:sp>
        <p:nvSpPr>
          <p:cNvPr id="172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72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D999C7F-0751-4CF2-B0A7-48E0C9A51E3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F465047D-A421-45F2-AF45-31357F878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4F3D4AC-9929-4697-A160-807C4E005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A7F82-C7C1-4876-9CF3-E8DA959AA24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4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C33919F-B8A6-48E3-A8F9-5FC574CBB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5A3B9E7-D64E-4F7F-BE04-31232BD78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E4F62A1-9D78-435C-816E-96DA15C26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AF15-CA39-44F7-A8FB-A8A6423D3E1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512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C277907-0457-440E-BB22-8B51E42C2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F8B030B-DED3-499F-99FD-CDC3E2CDD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6121DF4-4B19-4AF5-95B1-806B9306E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E27E-AEBF-472B-83D4-6B4BAF0BA58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972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A5A2237-5F96-4C9B-BCE4-825D4DAB5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936C429-5F51-465A-BDD3-2A41B5300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73CD5FA-B0A2-4447-B500-D760F6F55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95AF-454D-4D55-AD44-1102726704E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20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C7A19F-170D-4EE6-9607-ACD21D2F1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91186A4-7829-41A2-939D-14A8C5BA6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2B43919-5871-4B17-978E-1F6AB78CB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6771-32ED-40F3-BDF6-006A8B55F07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09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8469F00-5188-4139-B6E0-52E2F972B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F1DADE6-FA77-4FB5-B7BF-7B8C9D80D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AF6F63-0455-4B87-95EF-0FF150A5C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BB509-1406-4978-AB6B-547F71DFB0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9565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9EFD567-182C-49E6-8B44-9BB15BC1D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7DAE799-FA02-4AF7-8034-869280504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B01C15-A8B9-4920-8123-37D6FE4E3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20BB-759A-4610-949E-EC212C13D88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883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86BDA78-B843-4B0D-8151-4594FBDA5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C394E02-698E-4D27-8E07-5B64E5550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D5A73BF-4DA0-4A8E-99EB-64F206102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18E2-A4CE-4E77-B7CF-BB9F08D7157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89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2CB257F-5244-48F2-A8E9-EABE1D25F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1B18B8A-B722-45CE-B756-FC3FD1DF7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DED58E8-237C-4645-9EE6-2E151C19E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D914-AAF2-48A6-869A-EEF16D99CFD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529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87FD548-8C1B-4944-844E-4386C48F1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B590141-717B-4E33-977B-FD50D9E15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E2CB0EB-9676-4B8C-879F-27A2053DA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88B3-D39D-47A2-8626-C2D519D5C2D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97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B68009D-C499-427E-990A-D53C60FE9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8A43A92-8C40-47AD-B6EF-B6A6F20A9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C7735E4-F805-4D83-9AA6-B031B74D7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0303-F15D-42CD-8583-38C061EB1E5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7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7679CA0-22E6-47CB-B1A0-DA1D791B2F6D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95AD2BA4-B076-465E-B97B-A878E5C7CF7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1929D7B-101D-44CD-BDBE-CDADAC3EE95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FE172407-A94D-4B94-9283-BC895CDA32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1014" name="Freeform 6">
              <a:extLst>
                <a:ext uri="{FF2B5EF4-FFF2-40B4-BE49-F238E27FC236}">
                  <a16:creationId xmlns:a16="http://schemas.microsoft.com/office/drawing/2014/main" id="{028E26B4-CE5C-4F30-857E-CC26C1058B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71015" name="Freeform 7">
              <a:extLst>
                <a:ext uri="{FF2B5EF4-FFF2-40B4-BE49-F238E27FC236}">
                  <a16:creationId xmlns:a16="http://schemas.microsoft.com/office/drawing/2014/main" id="{2546D8DA-2ED2-4E6F-B2A5-766BD3DA0E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71016" name="Freeform 8">
              <a:extLst>
                <a:ext uri="{FF2B5EF4-FFF2-40B4-BE49-F238E27FC236}">
                  <a16:creationId xmlns:a16="http://schemas.microsoft.com/office/drawing/2014/main" id="{078C7B84-5170-4E9D-AFF0-71C51FCE163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71017" name="Freeform 9">
              <a:extLst>
                <a:ext uri="{FF2B5EF4-FFF2-40B4-BE49-F238E27FC236}">
                  <a16:creationId xmlns:a16="http://schemas.microsoft.com/office/drawing/2014/main" id="{A6F0D03C-719A-44EA-A5C3-6B304798C5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71018" name="Freeform 10">
              <a:extLst>
                <a:ext uri="{FF2B5EF4-FFF2-40B4-BE49-F238E27FC236}">
                  <a16:creationId xmlns:a16="http://schemas.microsoft.com/office/drawing/2014/main" id="{23C53EDE-A59D-40E5-82D5-B10389CF9C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</p:grpSp>
      <p:sp>
        <p:nvSpPr>
          <p:cNvPr id="171019" name="Rectangle 11">
            <a:extLst>
              <a:ext uri="{FF2B5EF4-FFF2-40B4-BE49-F238E27FC236}">
                <a16:creationId xmlns:a16="http://schemas.microsoft.com/office/drawing/2014/main" id="{F5294210-83DA-481A-A665-028567F279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71020" name="Rectangle 12">
            <a:extLst>
              <a:ext uri="{FF2B5EF4-FFF2-40B4-BE49-F238E27FC236}">
                <a16:creationId xmlns:a16="http://schemas.microsoft.com/office/drawing/2014/main" id="{A8690E31-ED37-4A0B-8654-71FA41F59D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71021" name="Rectangle 13">
            <a:extLst>
              <a:ext uri="{FF2B5EF4-FFF2-40B4-BE49-F238E27FC236}">
                <a16:creationId xmlns:a16="http://schemas.microsoft.com/office/drawing/2014/main" id="{96AEAC0B-51EA-485A-9DFC-33AACB1111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2D48E36-5C97-42C7-A163-96A418BA53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sp>
        <p:nvSpPr>
          <p:cNvPr id="171022" name="Rectangle 14">
            <a:extLst>
              <a:ext uri="{FF2B5EF4-FFF2-40B4-BE49-F238E27FC236}">
                <a16:creationId xmlns:a16="http://schemas.microsoft.com/office/drawing/2014/main" id="{92D0B329-E1DC-42B3-9738-E8C8A5E53F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71023" name="Rectangle 15">
            <a:extLst>
              <a:ext uri="{FF2B5EF4-FFF2-40B4-BE49-F238E27FC236}">
                <a16:creationId xmlns:a16="http://schemas.microsoft.com/office/drawing/2014/main" id="{5D754874-512E-4591-A5BB-418FA5D2C9E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NATIONAL%20ANTHEM%20OF%20SUDAN.avi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DFE6D7-DAB2-4786-A345-B424723A50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1557338"/>
            <a:ext cx="7920037" cy="1736725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16000">
                <a:latin typeface="Albertus Medium" pitchFamily="34" charset="0"/>
              </a:rPr>
              <a:t>SUDAN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il1">
            <a:extLst>
              <a:ext uri="{FF2B5EF4-FFF2-40B4-BE49-F238E27FC236}">
                <a16:creationId xmlns:a16="http://schemas.microsoft.com/office/drawing/2014/main" id="{4F79B27E-FA11-45B2-BE79-64EADE74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7137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>
            <a:extLst>
              <a:ext uri="{FF2B5EF4-FFF2-40B4-BE49-F238E27FC236}">
                <a16:creationId xmlns:a16="http://schemas.microsoft.com/office/drawing/2014/main" id="{2F2D720B-6BBD-43DB-A358-2A2EA2E3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229225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200">
                <a:solidFill>
                  <a:schemeClr val="tx2"/>
                </a:solidFill>
              </a:rPr>
              <a:t>sotočje Belega in Modrega Nila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499296-Imatong-Mountain-Range-1">
            <a:extLst>
              <a:ext uri="{FF2B5EF4-FFF2-40B4-BE49-F238E27FC236}">
                <a16:creationId xmlns:a16="http://schemas.microsoft.com/office/drawing/2014/main" id="{449A5D9C-3219-45A0-BECB-48A9D45E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2B54FFD6-4172-4176-A7D8-71B23B5564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5084763"/>
            <a:ext cx="8385175" cy="1431925"/>
          </a:xfrm>
        </p:spPr>
        <p:txBody>
          <a:bodyPr/>
          <a:lstStyle/>
          <a:p>
            <a:pPr algn="ctr" eaLnBrk="1" hangingPunct="1"/>
            <a:r>
              <a:rPr lang="sl-SI" altLang="sl-SI" sz="3200" b="0">
                <a:effectLst/>
                <a:latin typeface="Albertus Medium" pitchFamily="34" charset="0"/>
              </a:rPr>
              <a:t>gorovje Imatong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0E06E321-EB28-4FF1-9548-8107929209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FontTx/>
              <a:buAutoNum type="romanUcPeriod" startAt="3"/>
              <a:defRPr/>
            </a:pPr>
            <a:r>
              <a:rPr lang="sl-SI" altLang="sl-SI" sz="5400"/>
              <a:t> PODNEBJE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16933C05-7557-46A7-8B6B-08361B6ABB0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“S”=</a:t>
            </a: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 </a:t>
            </a:r>
            <a:r>
              <a:rPr lang="sl-SI" altLang="sl-SI" b="1">
                <a:solidFill>
                  <a:schemeClr val="tx2"/>
                </a:solidFill>
                <a:latin typeface="Albertus Medium" pitchFamily="34" charset="0"/>
              </a:rPr>
              <a:t>PUŠČAVSKO</a:t>
            </a: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-visoke temp. čez celo leto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-velika dnevna temp. nihanja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-majhna količina padavin (manj kot 50 mm)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“J” = </a:t>
            </a:r>
            <a:r>
              <a:rPr lang="sl-SI" altLang="sl-SI" b="1">
                <a:solidFill>
                  <a:schemeClr val="tx2"/>
                </a:solidFill>
                <a:latin typeface="Albertus Medium" pitchFamily="34" charset="0"/>
              </a:rPr>
              <a:t>SAVANSKO</a:t>
            </a: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-več padavin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-daljša deževna doba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3898D1BB-B18F-4FEF-A481-1FC69D4765E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620713"/>
            <a:ext cx="8007350" cy="6048375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sl-SI" altLang="sl-SI" u="sng">
                <a:solidFill>
                  <a:schemeClr val="tx2"/>
                </a:solidFill>
                <a:effectLst/>
                <a:latin typeface="Albertus Medium" pitchFamily="34" charset="0"/>
              </a:rPr>
              <a:t>primerjava: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a) deževne dobe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Kartum= julij-september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Juba= april-november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b) količine padavin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osrednji deli= 150-250 mm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“J”= več kot 1000 mm</a:t>
            </a:r>
          </a:p>
        </p:txBody>
      </p:sp>
      <p:pic>
        <p:nvPicPr>
          <p:cNvPr id="15363" name="Picture 4" descr="sudan">
            <a:extLst>
              <a:ext uri="{FF2B5EF4-FFF2-40B4-BE49-F238E27FC236}">
                <a16:creationId xmlns:a16="http://schemas.microsoft.com/office/drawing/2014/main" id="{481EFC4B-CE68-4E89-BA75-F571398F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34686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4F613D4-FEB8-4546-A4A4-CCFA27D1D3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FontTx/>
              <a:buAutoNum type="romanUcPeriod" startAt="4"/>
              <a:defRPr/>
            </a:pPr>
            <a:r>
              <a:rPr lang="sl-SI" altLang="sl-SI" sz="5400"/>
              <a:t> VODE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D548D7F1-9A5E-4D1D-BCD0-02494E38D97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r>
              <a:rPr lang="sl-SI" altLang="sl-SI" sz="4000" dirty="0">
                <a:solidFill>
                  <a:schemeClr val="tx2"/>
                </a:solidFill>
                <a:effectLst/>
                <a:latin typeface="Albertus Medium" pitchFamily="34" charset="0"/>
              </a:rPr>
              <a:t>Glavne</a:t>
            </a:r>
            <a:r>
              <a:rPr lang="sl-SI" altLang="sl-SI" sz="4000" dirty="0">
                <a:solidFill>
                  <a:schemeClr val="tx2"/>
                </a:solidFill>
                <a:latin typeface="Albertus Medium" pitchFamily="34" charset="0"/>
              </a:rPr>
              <a:t> </a:t>
            </a:r>
            <a:r>
              <a:rPr lang="sl-SI" altLang="sl-SI" sz="4000" dirty="0">
                <a:solidFill>
                  <a:schemeClr val="tx2"/>
                </a:solidFill>
                <a:effectLst/>
                <a:latin typeface="Albertus Medium" pitchFamily="34" charset="0"/>
              </a:rPr>
              <a:t>reke:</a:t>
            </a:r>
          </a:p>
          <a:p>
            <a:pPr eaLnBrk="1" hangingPunct="1">
              <a:buClr>
                <a:schemeClr val="tx2"/>
              </a:buClr>
              <a:buFontTx/>
              <a:buNone/>
              <a:defRPr/>
            </a:pPr>
            <a:r>
              <a:rPr lang="sl-SI" altLang="sl-SI" sz="4000" dirty="0">
                <a:solidFill>
                  <a:schemeClr val="tx2"/>
                </a:solidFill>
                <a:effectLst/>
                <a:latin typeface="Albertus Medium" pitchFamily="34" charset="0"/>
              </a:rPr>
              <a:t>                    -Nil</a:t>
            </a:r>
          </a:p>
          <a:p>
            <a:pPr eaLnBrk="1" hangingPunct="1">
              <a:buClr>
                <a:schemeClr val="tx2"/>
              </a:buClr>
              <a:buFontTx/>
              <a:buNone/>
              <a:defRPr/>
            </a:pPr>
            <a:r>
              <a:rPr lang="sl-SI" altLang="sl-SI" sz="4000" dirty="0">
                <a:solidFill>
                  <a:schemeClr val="tx2"/>
                </a:solidFill>
                <a:effectLst/>
                <a:latin typeface="Albertus Medium" pitchFamily="34" charset="0"/>
              </a:rPr>
              <a:t>                    -Modri Nil</a:t>
            </a:r>
          </a:p>
          <a:p>
            <a:pPr eaLnBrk="1" hangingPunct="1">
              <a:buClr>
                <a:schemeClr val="tx2"/>
              </a:buClr>
              <a:buFontTx/>
              <a:buNone/>
              <a:defRPr/>
            </a:pPr>
            <a:r>
              <a:rPr lang="sl-SI" altLang="sl-SI" sz="4000" dirty="0">
                <a:solidFill>
                  <a:schemeClr val="tx2"/>
                </a:solidFill>
                <a:effectLst/>
                <a:latin typeface="Albertus Medium" pitchFamily="34" charset="0"/>
              </a:rPr>
              <a:t>                    -Beli Nil</a:t>
            </a:r>
          </a:p>
          <a:p>
            <a:pPr eaLnBrk="1" hangingPunct="1">
              <a:buClr>
                <a:schemeClr val="tx2"/>
              </a:buClr>
              <a:buFontTx/>
              <a:buNone/>
              <a:defRPr/>
            </a:pPr>
            <a:r>
              <a:rPr lang="sl-SI" altLang="sl-SI" sz="4000" dirty="0">
                <a:solidFill>
                  <a:schemeClr val="tx2"/>
                </a:solidFill>
                <a:effectLst/>
                <a:latin typeface="Albertus Medium" pitchFamily="34" charset="0"/>
              </a:rPr>
              <a:t>                    -</a:t>
            </a:r>
            <a:r>
              <a:rPr lang="sl-SI" altLang="sl-SI" sz="4000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Atbara</a:t>
            </a:r>
            <a:endParaRPr lang="sl-SI" altLang="sl-SI" sz="4000" dirty="0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buFontTx/>
              <a:buNone/>
              <a:defRPr/>
            </a:pPr>
            <a:endParaRPr lang="sl-SI" altLang="sl-SI" sz="4000" dirty="0">
              <a:solidFill>
                <a:schemeClr val="tx2"/>
              </a:solidFill>
              <a:effectLst/>
              <a:latin typeface="Albertus Medium" pitchFamily="34" charset="0"/>
            </a:endParaRPr>
          </a:p>
        </p:txBody>
      </p:sp>
      <p:pic>
        <p:nvPicPr>
          <p:cNvPr id="16388" name="Picture 4" descr="nil">
            <a:extLst>
              <a:ext uri="{FF2B5EF4-FFF2-40B4-BE49-F238E27FC236}">
                <a16:creationId xmlns:a16="http://schemas.microsoft.com/office/drawing/2014/main" id="{5AAB9597-3BB5-4984-AFE1-2925AE0A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816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7CE901EB-31D7-4F5B-AA8C-43DBBE49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21050"/>
            <a:ext cx="3398837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7964A4DA-5E06-469E-AD8E-5A37ECB0F4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FontTx/>
              <a:buAutoNum type="romanUcPeriod" startAt="5"/>
              <a:defRPr/>
            </a:pPr>
            <a:r>
              <a:rPr lang="sl-SI" altLang="sl-SI" sz="5400"/>
              <a:t>TLA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A21D7B8-A98B-4434-8E7B-30E10FDFE0D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305800" cy="4191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“S”=kamnita in peščena puščavska tla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vlažen “J”=savanska tla (vertisoli)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skrajen “J”=lateritna tla (ferasoli)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rečne naplavine=rodovitna ilovnata tla</a:t>
            </a:r>
          </a:p>
          <a:p>
            <a:pPr eaLnBrk="1" hangingPunct="1">
              <a:buClr>
                <a:schemeClr val="tx2"/>
              </a:buClr>
            </a:pPr>
            <a:endParaRPr lang="sl-SI" altLang="sl-SI" sz="3600">
              <a:solidFill>
                <a:schemeClr val="tx2"/>
              </a:solidFill>
              <a:effectLst/>
              <a:latin typeface="Albertus Medium" pitchFamily="34" charset="0"/>
            </a:endParaRPr>
          </a:p>
        </p:txBody>
      </p:sp>
      <p:pic>
        <p:nvPicPr>
          <p:cNvPr id="17412" name="Picture 4" descr="libijska puščava">
            <a:extLst>
              <a:ext uri="{FF2B5EF4-FFF2-40B4-BE49-F238E27FC236}">
                <a16:creationId xmlns:a16="http://schemas.microsoft.com/office/drawing/2014/main" id="{DF466D5D-1508-4827-BC81-ED781CF2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16541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82EAAE1C-6898-4A5D-94DA-05BFEC36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0D8ADC2D-F503-4ADA-8F5A-6993EFDA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4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4200BEB5-62FE-4C26-B0BD-F40780C90D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FontTx/>
              <a:buAutoNum type="romanUcPeriod" startAt="6"/>
              <a:defRPr/>
            </a:pPr>
            <a:r>
              <a:rPr lang="sl-SI" altLang="sl-SI" sz="5400"/>
              <a:t> RASTJE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EBA448B0-14F8-45DB-BC34-182C86726BD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773238"/>
            <a:ext cx="8007350" cy="46196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sl-SI" altLang="sl-SI" sz="3400">
                <a:solidFill>
                  <a:schemeClr val="tx2"/>
                </a:solidFill>
                <a:effectLst/>
                <a:latin typeface="Albertus Medium" pitchFamily="34" charset="0"/>
              </a:rPr>
              <a:t>“S”=</a:t>
            </a:r>
            <a:r>
              <a:rPr lang="sl-SI" altLang="sl-SI" sz="3400" b="1">
                <a:solidFill>
                  <a:schemeClr val="tx2"/>
                </a:solidFill>
                <a:latin typeface="Albertus Medium" pitchFamily="34" charset="0"/>
              </a:rPr>
              <a:t>puščava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sl-SI" altLang="sl-SI" sz="3400" b="1">
              <a:solidFill>
                <a:schemeClr val="tx2"/>
              </a:solidFill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sl-SI" altLang="sl-SI" sz="3400">
                <a:solidFill>
                  <a:schemeClr val="tx2"/>
                </a:solidFill>
                <a:effectLst/>
                <a:latin typeface="Albertus Medium" pitchFamily="34" charset="0"/>
              </a:rPr>
              <a:t>polpuščava=</a:t>
            </a:r>
            <a:r>
              <a:rPr lang="sl-SI" altLang="sl-SI" sz="3400" b="1">
                <a:solidFill>
                  <a:schemeClr val="tx2"/>
                </a:solidFill>
                <a:latin typeface="Albertus Medium" pitchFamily="34" charset="0"/>
              </a:rPr>
              <a:t>nizkotravna savana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sl-SI" altLang="sl-SI" sz="3400" b="1">
              <a:solidFill>
                <a:schemeClr val="tx2"/>
              </a:solidFill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sl-SI" altLang="sl-SI" sz="3400">
                <a:solidFill>
                  <a:schemeClr val="tx2"/>
                </a:solidFill>
                <a:effectLst/>
                <a:latin typeface="Albertus Medium" pitchFamily="34" charset="0"/>
              </a:rPr>
              <a:t>proti “J”=</a:t>
            </a:r>
            <a:r>
              <a:rPr lang="sl-SI" altLang="sl-SI" sz="3400" b="1">
                <a:solidFill>
                  <a:schemeClr val="tx2"/>
                </a:solidFill>
                <a:latin typeface="Albertus Medium" pitchFamily="34" charset="0"/>
              </a:rPr>
              <a:t>visokotravna savana z galerijskimi gozdovi ob rekah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sl-SI" altLang="sl-SI" sz="3400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sl-SI" altLang="sl-SI" sz="3400">
                <a:solidFill>
                  <a:schemeClr val="tx2"/>
                </a:solidFill>
                <a:effectLst/>
                <a:latin typeface="Albertus Medium" pitchFamily="34" charset="0"/>
              </a:rPr>
              <a:t>skrajni “J”=</a:t>
            </a:r>
            <a:r>
              <a:rPr lang="sl-SI" altLang="sl-SI" sz="3400" b="1">
                <a:solidFill>
                  <a:schemeClr val="tx2"/>
                </a:solidFill>
                <a:latin typeface="Albertus Medium" pitchFamily="34" charset="0"/>
              </a:rPr>
              <a:t>tropski deževni gozd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21C582D2-9277-42A9-8172-D6A666F093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FontTx/>
              <a:buAutoNum type="romanUcPeriod" startAt="7"/>
              <a:defRPr/>
            </a:pPr>
            <a:r>
              <a:rPr lang="sl-SI" altLang="sl-SI" sz="5400"/>
              <a:t> PREBIVALSTVO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ED6F246-80F1-4A0D-B237-F1A9CFCDAC2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10 ljudstev 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na “S”= Arabci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Na”J”= plemena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</p:txBody>
      </p:sp>
      <p:pic>
        <p:nvPicPr>
          <p:cNvPr id="19460" name="Picture 5" descr="index">
            <a:extLst>
              <a:ext uri="{FF2B5EF4-FFF2-40B4-BE49-F238E27FC236}">
                <a16:creationId xmlns:a16="http://schemas.microsoft.com/office/drawing/2014/main" id="{5B60C28E-BBE5-4681-9266-FAFBE1AB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28797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sudan_wideweb__430x286">
            <a:extLst>
              <a:ext uri="{FF2B5EF4-FFF2-40B4-BE49-F238E27FC236}">
                <a16:creationId xmlns:a16="http://schemas.microsoft.com/office/drawing/2014/main" id="{284CE5C3-66DF-4631-BB99-F3F8DFE0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39481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jv">
            <a:extLst>
              <a:ext uri="{FF2B5EF4-FFF2-40B4-BE49-F238E27FC236}">
                <a16:creationId xmlns:a16="http://schemas.microsoft.com/office/drawing/2014/main" id="{7227B89E-73E4-405B-B8FC-F905B06C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traditional">
            <a:extLst>
              <a:ext uri="{FF2B5EF4-FFF2-40B4-BE49-F238E27FC236}">
                <a16:creationId xmlns:a16="http://schemas.microsoft.com/office/drawing/2014/main" id="{9737EC76-0759-4742-8744-6B312383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4" name="Rectangle 6">
            <a:extLst>
              <a:ext uri="{FF2B5EF4-FFF2-40B4-BE49-F238E27FC236}">
                <a16:creationId xmlns:a16="http://schemas.microsoft.com/office/drawing/2014/main" id="{E077B7DE-975E-4D9A-90A8-EC5DDD8E78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1.) sudanski Arabci: (49%)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-”S” in srednji deli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2.) ljudstvo NUBA: (8%)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-dolina ob srednjem Nilu in gorovje Nuba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-živinoreja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-islam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-med poletnim deževnim obdobjem v gore…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-varnost: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a) napadi divjih živali-trnasto grmičevje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b) bolezni, ki jih prenašajo komarji-dim gorečega ognja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udanski arabci">
            <a:extLst>
              <a:ext uri="{FF2B5EF4-FFF2-40B4-BE49-F238E27FC236}">
                <a16:creationId xmlns:a16="http://schemas.microsoft.com/office/drawing/2014/main" id="{1A78D06E-5406-4885-A90D-D9422A78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9688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ljudstvo Nuba">
            <a:extLst>
              <a:ext uri="{FF2B5EF4-FFF2-40B4-BE49-F238E27FC236}">
                <a16:creationId xmlns:a16="http://schemas.microsoft.com/office/drawing/2014/main" id="{0DAA9CBD-174C-4229-BD2E-B382EDF2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30130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9">
            <a:extLst>
              <a:ext uri="{FF2B5EF4-FFF2-40B4-BE49-F238E27FC236}">
                <a16:creationId xmlns:a16="http://schemas.microsoft.com/office/drawing/2014/main" id="{C9832BD5-BB34-4CA0-B818-0C60E717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600"/>
              <a:t>      sudanski Arabci           ljudstvo Nuba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Rectangle 7">
            <a:extLst>
              <a:ext uri="{FF2B5EF4-FFF2-40B4-BE49-F238E27FC236}">
                <a16:creationId xmlns:a16="http://schemas.microsoft.com/office/drawing/2014/main" id="{90CF7EE5-4FD5-4D04-9D13-214B102999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9144000" cy="2087562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7200">
                <a:latin typeface="Albertus Medium" pitchFamily="34" charset="0"/>
              </a:rPr>
              <a:t>OSNOVNI PODATKI</a:t>
            </a:r>
            <a:r>
              <a:rPr lang="sl-SI" altLang="sl-SI" sz="9800" b="0">
                <a:effectLst/>
                <a:latin typeface="Albertus Medium" pitchFamily="34" charset="0"/>
              </a:rPr>
              <a:t>      </a:t>
            </a: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BDDD094D-086E-423D-8D17-F7B973A1C6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2060575"/>
            <a:ext cx="8153400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Uradno ime:</a:t>
            </a:r>
            <a:r>
              <a:rPr lang="sl-SI" altLang="sl-SI" sz="2800">
                <a:effectLst/>
                <a:latin typeface="Albertus Medium" pitchFamily="34" charset="0"/>
              </a:rPr>
              <a:t> Republika Sudan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Glavno mesto:</a:t>
            </a:r>
            <a:r>
              <a:rPr lang="sl-SI" altLang="sl-SI" sz="2800">
                <a:effectLst/>
                <a:latin typeface="Albertus Medium" pitchFamily="34" charset="0"/>
              </a:rPr>
              <a:t> Kartum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Površina:</a:t>
            </a:r>
            <a:r>
              <a:rPr lang="sl-SI" altLang="sl-SI" sz="2800">
                <a:effectLst/>
                <a:latin typeface="Albertus Medium" pitchFamily="34" charset="0"/>
              </a:rPr>
              <a:t> 2 505 813 km2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Prebivalstvo:</a:t>
            </a:r>
            <a:r>
              <a:rPr lang="sl-SI" altLang="sl-SI" sz="2800">
                <a:effectLst/>
                <a:latin typeface="Albertus Medium" pitchFamily="34" charset="0"/>
              </a:rPr>
              <a:t> 36 992 490 (julij 2006)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Gostota poselitve:</a:t>
            </a:r>
            <a:r>
              <a:rPr lang="sl-SI" altLang="sl-SI" sz="2800">
                <a:effectLst/>
                <a:latin typeface="Albertus Medium" pitchFamily="34" charset="0"/>
              </a:rPr>
              <a:t> 13,4 preb./km2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Uradna jezika:</a:t>
            </a:r>
            <a:r>
              <a:rPr lang="sl-SI" altLang="sl-SI" sz="2800">
                <a:effectLst/>
                <a:latin typeface="Albertus Medium" pitchFamily="34" charset="0"/>
              </a:rPr>
              <a:t> arabščina, angleščina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Neodvisnost:</a:t>
            </a:r>
            <a:r>
              <a:rPr lang="sl-SI" altLang="sl-SI" sz="2800">
                <a:effectLst/>
                <a:latin typeface="Albertus Medium" pitchFamily="34" charset="0"/>
              </a:rPr>
              <a:t> 1.1.1956 ; Egipt, Združeno kraljestvo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u="sng">
                <a:effectLst/>
                <a:latin typeface="Albertus Medium" pitchFamily="34" charset="0"/>
              </a:rPr>
              <a:t>Državna ureditev: </a:t>
            </a:r>
            <a:r>
              <a:rPr lang="sl-SI" altLang="sl-SI" sz="2800">
                <a:effectLst/>
                <a:latin typeface="Albertus Medium" pitchFamily="34" charset="0"/>
              </a:rPr>
              <a:t>Islamska republika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effectLst/>
                <a:latin typeface="Albertus Medium" pitchFamily="34" charset="0"/>
              </a:rPr>
              <a:t>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sl-SI" altLang="sl-SI" sz="2800">
              <a:effectLst/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8" name="Rectangle 6">
            <a:extLst>
              <a:ext uri="{FF2B5EF4-FFF2-40B4-BE49-F238E27FC236}">
                <a16:creationId xmlns:a16="http://schemas.microsoft.com/office/drawing/2014/main" id="{6911B872-E506-49E0-B41B-00D6F98674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3.) kušitski Bedži: (6%)</a:t>
            </a:r>
          </a:p>
          <a:p>
            <a:pPr eaLnBrk="1" hangingPunct="1"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-Rdeče morje in reka Atbara</a:t>
            </a:r>
          </a:p>
          <a:p>
            <a:pPr eaLnBrk="1" hangingPunct="1">
              <a:defRPr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4.) sudanski Furi: (2%)</a:t>
            </a:r>
          </a:p>
          <a:p>
            <a:pPr eaLnBrk="1" hangingPunct="1"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-Darfur</a:t>
            </a:r>
          </a:p>
        </p:txBody>
      </p:sp>
      <p:pic>
        <p:nvPicPr>
          <p:cNvPr id="22531" name="Picture 7" descr="bedži">
            <a:extLst>
              <a:ext uri="{FF2B5EF4-FFF2-40B4-BE49-F238E27FC236}">
                <a16:creationId xmlns:a16="http://schemas.microsoft.com/office/drawing/2014/main" id="{084513AB-7B93-40F0-A90B-06296F16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4457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uri">
            <a:extLst>
              <a:ext uri="{FF2B5EF4-FFF2-40B4-BE49-F238E27FC236}">
                <a16:creationId xmlns:a16="http://schemas.microsoft.com/office/drawing/2014/main" id="{E1D7A7F7-6414-440F-9753-20A6AE03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09086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udan-delitev">
            <a:extLst>
              <a:ext uri="{FF2B5EF4-FFF2-40B4-BE49-F238E27FC236}">
                <a16:creationId xmlns:a16="http://schemas.microsoft.com/office/drawing/2014/main" id="{601D6163-3291-4EDF-AE45-D0F3A575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0713"/>
            <a:ext cx="56165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>
            <a:extLst>
              <a:ext uri="{FF2B5EF4-FFF2-40B4-BE49-F238E27FC236}">
                <a16:creationId xmlns:a16="http://schemas.microsoft.com/office/drawing/2014/main" id="{2C937017-468A-4346-9B25-BDA9E4D123A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-na “J” nilotska ljudstva (črnci,nemuslimani)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-upor islamskemu severu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-velike kulturne, verske in jezikovne razlike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altLang="sl-SI">
              <a:solidFill>
                <a:schemeClr val="tx2"/>
              </a:solidFill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1.) ljudstvo DINKA: (12%)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-”Z” od Belega Nila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-zelo ceni svoje govedo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-pridelovanje prosa (osnovno živilo)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-živina=gospodarski, družbeni in religiozni pomen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-št.glav živine določa posameznikov položaj v družbi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 pesmih, plesih oponašajo govedo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-moški se celo življenje imenuje po volu, ki ga je dobil v dar pri obredu iniciacije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inka">
            <a:extLst>
              <a:ext uri="{FF2B5EF4-FFF2-40B4-BE49-F238E27FC236}">
                <a16:creationId xmlns:a16="http://schemas.microsoft.com/office/drawing/2014/main" id="{646BFFA7-EFC5-458A-841A-2867F691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40576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nuer">
            <a:extLst>
              <a:ext uri="{FF2B5EF4-FFF2-40B4-BE49-F238E27FC236}">
                <a16:creationId xmlns:a16="http://schemas.microsoft.com/office/drawing/2014/main" id="{E931882C-734A-40C6-B27D-A1654044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652837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5B515FE9-8386-45E0-B6AF-7A54A61EF19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 deževnem obdobju s pašnikov v višje ležeče savane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-nekaj oblačil,malo lastnine=pogoste selitve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-ne poznajo razrednega razslojevanja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b="1" u="sng">
                <a:solidFill>
                  <a:schemeClr val="tx2"/>
                </a:solidFill>
                <a:effectLst/>
                <a:latin typeface="Albertus Medium" pitchFamily="34" charset="0"/>
              </a:rPr>
              <a:t>2.) ljudstvo NUER: (5%)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-med Belim Nilom in Sobatom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-visokoraslo ljudstvo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-govedoreja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-hrana= mleko in mlečni izdelki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-vsakdanji prepiri zaradi živine, pogosto povzročajo dolgotrajne spore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b="1" u="sng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Rectangle 6">
            <a:extLst>
              <a:ext uri="{FF2B5EF4-FFF2-40B4-BE49-F238E27FC236}">
                <a16:creationId xmlns:a16="http://schemas.microsoft.com/office/drawing/2014/main" id="{E4E310CF-3BDB-4B21-881E-4C54939E95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3.) ljudstvo AZANDE: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-poljedelstvo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-naseljujejo gozdove in savane na meji z Demokratično republiko Kongo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-velika razširjenost muhe cece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-živinoreja ni mogoča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-stalne naseldbine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-prej obvladovali veliko državo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-življenje ogroženo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-manj rojstev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>
              <a:solidFill>
                <a:schemeClr val="tx2"/>
              </a:solidFill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4.) Barijci: (3%)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b="1" u="sng">
              <a:solidFill>
                <a:schemeClr val="tx2"/>
              </a:solidFill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b="1" u="sng">
              <a:solidFill>
                <a:schemeClr val="tx2"/>
              </a:solidFill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>
              <a:latin typeface="Albertus Medium" pitchFamily="34" charset="0"/>
            </a:endParaRPr>
          </a:p>
        </p:txBody>
      </p:sp>
      <p:pic>
        <p:nvPicPr>
          <p:cNvPr id="27651" name="Picture 7">
            <a:extLst>
              <a:ext uri="{FF2B5EF4-FFF2-40B4-BE49-F238E27FC236}">
                <a16:creationId xmlns:a16="http://schemas.microsoft.com/office/drawing/2014/main" id="{F39B22E6-7C18-467D-889A-A5139591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08288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8">
            <a:extLst>
              <a:ext uri="{FF2B5EF4-FFF2-40B4-BE49-F238E27FC236}">
                <a16:creationId xmlns:a16="http://schemas.microsoft.com/office/drawing/2014/main" id="{DC6A3F2C-A13D-4245-83FA-589A0FE3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16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>
            <a:extLst>
              <a:ext uri="{FF2B5EF4-FFF2-40B4-BE49-F238E27FC236}">
                <a16:creationId xmlns:a16="http://schemas.microsoft.com/office/drawing/2014/main" id="{4C7E17BE-E547-43F2-90CA-B942FC5338D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b="1" u="sng">
                <a:latin typeface="Albertus Medium" pitchFamily="34" charset="0"/>
              </a:rPr>
              <a:t>5.) Lotukoji: (2%)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>
                <a:latin typeface="Albertus Medium" pitchFamily="34" charset="0"/>
              </a:rPr>
              <a:t>-Beli Nil na skrajnem “J”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altLang="sl-SI">
              <a:latin typeface="Albertus Medium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b="1" u="sng">
                <a:latin typeface="Albertus Medium" pitchFamily="34" charset="0"/>
              </a:rPr>
              <a:t>6.) Šiluki: (2%)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>
                <a:latin typeface="Albertus Medium" pitchFamily="34" charset="0"/>
              </a:rPr>
              <a:t>-Beli Nil okrog Malakala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>
                <a:latin typeface="Albertus Medium" pitchFamily="34" charset="0"/>
              </a:rPr>
              <a:t>-krasijo z bragotinastim tetoviranjem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4ADB817C-8E94-4667-9E76-75F1C80F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215265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2564BE51-AC10-4F6C-B350-EA74021B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6">
            <a:extLst>
              <a:ext uri="{FF2B5EF4-FFF2-40B4-BE49-F238E27FC236}">
                <a16:creationId xmlns:a16="http://schemas.microsoft.com/office/drawing/2014/main" id="{B51F7350-89A1-4905-A8AF-514C3CB0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8975C6A3-2DF2-4203-8B66-E62393203E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FontTx/>
              <a:buAutoNum type="romanUcPeriod" startAt="8"/>
              <a:defRPr/>
            </a:pPr>
            <a:r>
              <a:rPr lang="sl-SI" altLang="sl-SI" sz="5400"/>
              <a:t> VEROIZPOVED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ACF9CC8-9CD7-42FD-A098-F2278532DA6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69265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Sunitski muslimani (72%)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Pripadniki tradicionalnih ljudstev (17%)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Kristjani (8%) -večinoma katoličani</a:t>
            </a:r>
          </a:p>
          <a:p>
            <a:pPr eaLnBrk="1" hangingPunct="1">
              <a:buClr>
                <a:schemeClr val="tx2"/>
              </a:buClr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vpliv islama se krepi</a:t>
            </a:r>
          </a:p>
          <a:p>
            <a:pPr eaLnBrk="1" hangingPunct="1">
              <a:buClr>
                <a:schemeClr val="tx2"/>
              </a:buClr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Na “J” pomembna vloga-katoliška cerkev: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            -zdravstvo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              -šolstvo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udanTxClosedChurch0809BG">
            <a:extLst>
              <a:ext uri="{FF2B5EF4-FFF2-40B4-BE49-F238E27FC236}">
                <a16:creationId xmlns:a16="http://schemas.microsoft.com/office/drawing/2014/main" id="{5B86B80B-6905-4EE0-B668-D196ADB9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7200"/>
            <a:ext cx="76327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mosque-in-khartoum-sudan">
            <a:extLst>
              <a:ext uri="{FF2B5EF4-FFF2-40B4-BE49-F238E27FC236}">
                <a16:creationId xmlns:a16="http://schemas.microsoft.com/office/drawing/2014/main" id="{439B4891-EF0A-4B83-939F-9E063D7A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440737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8730869-9860-4C48-BAD6-B31DC9A3EA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71550" y="2060575"/>
            <a:ext cx="7272338" cy="1431925"/>
          </a:xfrm>
        </p:spPr>
        <p:txBody>
          <a:bodyPr/>
          <a:lstStyle/>
          <a:p>
            <a:pPr eaLnBrk="1" hangingPunct="1"/>
            <a:r>
              <a:rPr lang="sl-SI" altLang="sl-SI" sz="2800" b="0" u="sng">
                <a:effectLst/>
                <a:latin typeface="Albertus Medium" pitchFamily="34" charset="0"/>
              </a:rPr>
              <a:t>Geslo:</a:t>
            </a:r>
            <a:r>
              <a:rPr lang="sl-SI" altLang="sl-SI" sz="2800" b="0">
                <a:effectLst/>
                <a:latin typeface="Albertus Medium" pitchFamily="34" charset="0"/>
              </a:rPr>
              <a:t> “Zmaga je naša.”</a:t>
            </a:r>
            <a:br>
              <a:rPr lang="sl-SI" altLang="sl-SI" sz="2800" b="0">
                <a:effectLst/>
                <a:latin typeface="Albertus Medium" pitchFamily="34" charset="0"/>
              </a:rPr>
            </a:br>
            <a:r>
              <a:rPr lang="sl-SI" altLang="sl-SI" sz="2800" b="0" u="sng">
                <a:effectLst/>
                <a:latin typeface="Albertus Medium" pitchFamily="34" charset="0"/>
              </a:rPr>
              <a:t>Himna: </a:t>
            </a:r>
            <a:r>
              <a:rPr lang="sl-SI" altLang="sl-SI" sz="2800" b="0">
                <a:effectLst/>
                <a:latin typeface="Albertus Medium" pitchFamily="34" charset="0"/>
              </a:rPr>
              <a:t>“Mi smo vojska Boga in domovine.”</a:t>
            </a:r>
            <a:br>
              <a:rPr lang="sl-SI" altLang="sl-SI" sz="2800" b="0">
                <a:effectLst/>
                <a:latin typeface="Albertus Medium" pitchFamily="34" charset="0"/>
              </a:rPr>
            </a:br>
            <a:r>
              <a:rPr lang="sl-SI" altLang="sl-SI" sz="2800" b="0" u="sng">
                <a:effectLst/>
                <a:latin typeface="Albertus Medium" pitchFamily="34" charset="0"/>
              </a:rPr>
              <a:t>Zastava:</a:t>
            </a:r>
          </a:p>
        </p:txBody>
      </p:sp>
      <p:pic>
        <p:nvPicPr>
          <p:cNvPr id="5123" name="Picture 6" descr="zastava">
            <a:extLst>
              <a:ext uri="{FF2B5EF4-FFF2-40B4-BE49-F238E27FC236}">
                <a16:creationId xmlns:a16="http://schemas.microsoft.com/office/drawing/2014/main" id="{A27155A1-7679-46FD-819D-AFEE5A28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36496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8" name="NATIONAL ANTHEM OF SUDAN.avi">
            <a:hlinkClick r:id="" action="ppaction://media"/>
            <a:extLst>
              <a:ext uri="{FF2B5EF4-FFF2-40B4-BE49-F238E27FC236}">
                <a16:creationId xmlns:a16="http://schemas.microsoft.com/office/drawing/2014/main" id="{376C6681-A393-4995-9BCD-9071B973EFAB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357563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0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08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p-30C9RFSCUP1B7T0R">
            <a:extLst>
              <a:ext uri="{FF2B5EF4-FFF2-40B4-BE49-F238E27FC236}">
                <a16:creationId xmlns:a16="http://schemas.microsoft.com/office/drawing/2014/main" id="{EE2918EE-DDBD-4223-A22A-56F66C81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48982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sudan-2003">
            <a:extLst>
              <a:ext uri="{FF2B5EF4-FFF2-40B4-BE49-F238E27FC236}">
                <a16:creationId xmlns:a16="http://schemas.microsoft.com/office/drawing/2014/main" id="{029E1898-5ED2-48AD-A1EC-E97E70A6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6960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677CA1F-5811-4E50-AD1C-DF673F14F3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buFontTx/>
              <a:buAutoNum type="romanUcPeriod" startAt="9"/>
              <a:defRPr/>
            </a:pPr>
            <a:r>
              <a:rPr lang="sl-SI" altLang="sl-SI" sz="5400"/>
              <a:t> GOSPODARSTVO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49DBEA2-6A12-4CA6-8105-F5C6C036875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sl-SI" altLang="sl-SI" b="1" u="sng" dirty="0">
                <a:solidFill>
                  <a:schemeClr val="tx2"/>
                </a:solidFill>
                <a:latin typeface="Albertus Medium" pitchFamily="34" charset="0"/>
              </a:rPr>
              <a:t>KMETIJSTVO: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-njive, trajni nasadi (5,5%)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-travniki, pašniki (46,3%)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a)SAMOOSKRBNO (</a:t>
            </a:r>
            <a:r>
              <a:rPr lang="sl-SI" altLang="sl-SI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sirk</a:t>
            </a: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, proso, arašidi, dateljni)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b)TRŽNO (bombaž, sladkorni trst, arašidi, </a:t>
            </a:r>
            <a:r>
              <a:rPr lang="sl-SI" altLang="sl-SI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sadje,povrtnina</a:t>
            </a: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-reja: goveda, ovac, koz in kamel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22E5D346-FD11-4C06-95C4-611C2367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1416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8BEA64F6-7E51-4E57-B3E3-55893851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841625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>
            <a:extLst>
              <a:ext uri="{FF2B5EF4-FFF2-40B4-BE49-F238E27FC236}">
                <a16:creationId xmlns:a16="http://schemas.microsoft.com/office/drawing/2014/main" id="{EE2679DC-1423-44B0-A443-760F5B2B30F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RUDARSTVO in ENERGETIKA: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-malo rudnega bogastva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-zlato (hribovja ob Rdečem morju/od faraonskih časov)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-kromova ruda (hribovje Ingessana ob Etiopiji)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-uranova, železova ruda in sader (Fodikwan)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-nafta 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(polji Muglad in Heglig,)-zaradi vojne ne izkoriščajo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>
            <a:extLst>
              <a:ext uri="{FF2B5EF4-FFF2-40B4-BE49-F238E27FC236}">
                <a16:creationId xmlns:a16="http://schemas.microsoft.com/office/drawing/2014/main" id="{E0F05CDA-7A70-43B0-9E6E-E8898B7CC2B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INDUSTRIJA: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-skromno razvita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-v državni lasti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-živilska ind. (rastlinska olja, sladkor, brezalkoholne pijače)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-tekstilna ind. (bombaž)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-tobačna ind.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-ind. gradbenega materiala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-rafinerija nafte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F79170D7-A995-4DBA-9603-796B490A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13690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id="{AD4F2050-0915-462D-9FDF-67ADCAF823C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PROMET: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 u="sng">
                <a:solidFill>
                  <a:schemeClr val="tx2"/>
                </a:solidFill>
                <a:effectLst/>
                <a:latin typeface="Albertus Medium" pitchFamily="34" charset="0"/>
              </a:rPr>
              <a:t>a) Cestni promet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-48 000 km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 u="sng">
                <a:solidFill>
                  <a:schemeClr val="tx2"/>
                </a:solidFill>
                <a:effectLst/>
                <a:latin typeface="Albertus Medium" pitchFamily="34" charset="0"/>
              </a:rPr>
              <a:t>b) Ladijski promet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>
                <a:solidFill>
                  <a:schemeClr val="tx2"/>
                </a:solidFill>
                <a:effectLst/>
                <a:latin typeface="Albertus Medium" pitchFamily="34" charset="0"/>
              </a:rPr>
              <a:t>-4764 km (reke)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>
                <a:solidFill>
                  <a:schemeClr val="tx2"/>
                </a:solidFill>
                <a:effectLst/>
                <a:latin typeface="Albertus Medium" pitchFamily="34" charset="0"/>
              </a:rPr>
              <a:t>-2 pristanišči ob Rdečem morju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 u="sng">
                <a:solidFill>
                  <a:schemeClr val="tx2"/>
                </a:solidFill>
                <a:effectLst/>
                <a:latin typeface="Albertus Medium" pitchFamily="34" charset="0"/>
              </a:rPr>
              <a:t>c) Želežniški promet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>
                <a:solidFill>
                  <a:schemeClr val="tx2"/>
                </a:solidFill>
                <a:effectLst/>
                <a:latin typeface="Albertus Medium" pitchFamily="34" charset="0"/>
              </a:rPr>
              <a:t>-4068 km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 u="sng">
                <a:solidFill>
                  <a:schemeClr val="tx2"/>
                </a:solidFill>
                <a:effectLst/>
                <a:latin typeface="Albertus Medium" pitchFamily="34" charset="0"/>
              </a:rPr>
              <a:t>d) Letalski promet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>
                <a:solidFill>
                  <a:schemeClr val="tx2"/>
                </a:solidFill>
                <a:effectLst/>
                <a:latin typeface="Albertus Medium" pitchFamily="34" charset="0"/>
              </a:rPr>
              <a:t>-mednarodno letališče v Kartumu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>
                <a:solidFill>
                  <a:schemeClr val="tx2"/>
                </a:solidFill>
                <a:effectLst/>
                <a:latin typeface="Albertus Medium" pitchFamily="34" charset="0"/>
              </a:rPr>
              <a:t>-20 manjših letališč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sl-SI" altLang="sl-SI" b="1">
                <a:solidFill>
                  <a:schemeClr val="tx2"/>
                </a:solidFill>
                <a:effectLst/>
                <a:latin typeface="Albertus Medium" pitchFamily="34" charset="0"/>
              </a:rPr>
              <a:t>-Sudan Airways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sl-SI" altLang="sl-SI" b="1">
              <a:solidFill>
                <a:schemeClr val="tx2"/>
              </a:solidFill>
              <a:effectLst/>
              <a:latin typeface="Albertus Medium" pitchFamily="34" charset="0"/>
            </a:endParaRPr>
          </a:p>
        </p:txBody>
      </p:sp>
      <p:pic>
        <p:nvPicPr>
          <p:cNvPr id="37891" name="Picture 4" descr="ethiopia2">
            <a:extLst>
              <a:ext uri="{FF2B5EF4-FFF2-40B4-BE49-F238E27FC236}">
                <a16:creationId xmlns:a16="http://schemas.microsoft.com/office/drawing/2014/main" id="{037950DD-1814-455D-BC08-AEB5C569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14178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FEFDA47C-23F0-446B-9A06-D209E851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508500"/>
            <a:ext cx="3221037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DF81998D-ECC8-45A0-A512-FD672AB764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032000"/>
          </a:xfrm>
        </p:spPr>
        <p:txBody>
          <a:bodyPr/>
          <a:lstStyle/>
          <a:p>
            <a:pPr marL="1117600" indent="-1117600" eaLnBrk="1" hangingPunct="1">
              <a:buFontTx/>
              <a:buAutoNum type="romanUcPeriod" startAt="10"/>
              <a:defRPr/>
            </a:pPr>
            <a:r>
              <a:rPr lang="sl-SI" altLang="sl-SI" sz="5400"/>
              <a:t>ZNAMENITOSTI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213ED936-1D2D-41E4-ADFE-3E20F8DE003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2997200"/>
            <a:ext cx="9144000" cy="3860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sl-SI" altLang="sl-SI"/>
              <a:t> </a:t>
            </a: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Barkal </a:t>
            </a: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je versko središče države Kuš na desnem bregu Nila, “J” od mesta Karima v Nubiji. Izkopanine Amonovega svetišča iz časa egipčanskega faraona Ramzesa II.. V bližini skupina 6-tih piramid.</a:t>
            </a:r>
            <a:endParaRPr lang="sl-SI" altLang="sl-SI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arkal">
            <a:extLst>
              <a:ext uri="{FF2B5EF4-FFF2-40B4-BE49-F238E27FC236}">
                <a16:creationId xmlns:a16="http://schemas.microsoft.com/office/drawing/2014/main" id="{29457E68-432B-4901-AC57-A3C83DD3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68400"/>
            <a:ext cx="6019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>
            <a:extLst>
              <a:ext uri="{FF2B5EF4-FFF2-40B4-BE49-F238E27FC236}">
                <a16:creationId xmlns:a16="http://schemas.microsoft.com/office/drawing/2014/main" id="{8828FAF1-4089-4B6D-85EB-9A82A0E9BDF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El Obeid </a:t>
            </a: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,mesto v Kordofanu, nekdaj pomembno trgovsko središče na čezafriški karavanski poti. Trgovska četrt, več mošej.</a:t>
            </a:r>
          </a:p>
          <a:p>
            <a:pPr eaLnBrk="1" hangingPunct="1">
              <a:buClr>
                <a:schemeClr val="tx2"/>
              </a:buClr>
              <a:defRPr/>
            </a:pPr>
            <a:endParaRPr lang="sl-SI" altLang="sl-SI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sl-SI" altLang="sl-SI" b="1" u="sng">
                <a:solidFill>
                  <a:schemeClr val="tx2"/>
                </a:solidFill>
                <a:latin typeface="Albertus Medium" pitchFamily="34" charset="0"/>
              </a:rPr>
              <a:t>Kartum, </a:t>
            </a: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glavno mesto ter gospodarsko in kulturno središče države na sotočju Belega in Modrega Nila. Guvernerjeva palača, velika mošeja, koptska cerkev sv.Marije, Sudanski narodni muzej, Etnografski muzej in Naravoslovni muzej.</a:t>
            </a:r>
            <a:endParaRPr lang="sl-SI" altLang="sl-SI" b="1" u="sng">
              <a:solidFill>
                <a:schemeClr val="tx2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4FC4D056-70B9-4A80-91FB-32B579B1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868863"/>
            <a:ext cx="2857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5">
            <a:extLst>
              <a:ext uri="{FF2B5EF4-FFF2-40B4-BE49-F238E27FC236}">
                <a16:creationId xmlns:a16="http://schemas.microsoft.com/office/drawing/2014/main" id="{616F2D8E-0078-4D4E-8D58-EF3EAC20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F0C3327C-E5C8-48A0-B934-73E05D53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95725"/>
            <a:ext cx="38766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D9246042-8C41-429E-A689-EA856B80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3160712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5969A0-735A-4FAA-AEF7-713DF9DD53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00113" y="1989138"/>
            <a:ext cx="7848600" cy="1223962"/>
          </a:xfrm>
        </p:spPr>
        <p:txBody>
          <a:bodyPr/>
          <a:lstStyle/>
          <a:p>
            <a:pPr eaLnBrk="1" hangingPunct="1"/>
            <a:r>
              <a:rPr lang="sl-SI" altLang="sl-SI" sz="2800" b="0" u="sng">
                <a:effectLst/>
                <a:latin typeface="Albertus Medium" pitchFamily="34" charset="0"/>
              </a:rPr>
              <a:t>Predsednik: </a:t>
            </a:r>
            <a:r>
              <a:rPr lang="sl-SI" altLang="sl-SI" sz="2800" b="0">
                <a:effectLst/>
                <a:latin typeface="Albertus Medium" pitchFamily="34" charset="0"/>
              </a:rPr>
              <a:t>Omar al-Bašir (l.1989)</a:t>
            </a:r>
            <a:br>
              <a:rPr lang="sl-SI" altLang="sl-SI" sz="2800" b="0">
                <a:effectLst/>
                <a:latin typeface="Albertus Medium" pitchFamily="34" charset="0"/>
              </a:rPr>
            </a:br>
            <a:r>
              <a:rPr lang="sl-SI" altLang="sl-SI" sz="2800" b="0" u="sng">
                <a:effectLst/>
                <a:latin typeface="Albertus Medium" pitchFamily="34" charset="0"/>
              </a:rPr>
              <a:t>Valuta:</a:t>
            </a:r>
            <a:r>
              <a:rPr lang="sl-SI" altLang="sl-SI" sz="2800" b="0">
                <a:effectLst/>
                <a:latin typeface="Albertus Medium" pitchFamily="34" charset="0"/>
              </a:rPr>
              <a:t> Sudanski dinar oz. SDD</a:t>
            </a:r>
            <a:br>
              <a:rPr lang="sl-SI" altLang="sl-SI" sz="2800" b="0">
                <a:effectLst/>
                <a:latin typeface="Albertus Medium" pitchFamily="34" charset="0"/>
              </a:rPr>
            </a:br>
            <a:endParaRPr lang="sl-SI" altLang="sl-SI" sz="2800" b="0" u="sng">
              <a:effectLst/>
              <a:latin typeface="Albertus Medium" pitchFamily="34" charset="0"/>
            </a:endParaRPr>
          </a:p>
        </p:txBody>
      </p:sp>
      <p:pic>
        <p:nvPicPr>
          <p:cNvPr id="6147" name="Picture 4" descr="Omar al-Bašir">
            <a:extLst>
              <a:ext uri="{FF2B5EF4-FFF2-40B4-BE49-F238E27FC236}">
                <a16:creationId xmlns:a16="http://schemas.microsoft.com/office/drawing/2014/main" id="{55668E3A-181D-4FDF-8CDB-D9083F6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42259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Sudanski dinar">
            <a:extLst>
              <a:ext uri="{FF2B5EF4-FFF2-40B4-BE49-F238E27FC236}">
                <a16:creationId xmlns:a16="http://schemas.microsoft.com/office/drawing/2014/main" id="{0AD69108-09B4-4184-881A-5AFB72D8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3286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>
            <a:extLst>
              <a:ext uri="{FF2B5EF4-FFF2-40B4-BE49-F238E27FC236}">
                <a16:creationId xmlns:a16="http://schemas.microsoft.com/office/drawing/2014/main" id="{2868C5E9-2912-4412-AA32-1553CA99193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sl-SI" altLang="sl-SI" b="1" u="sng" dirty="0" err="1">
                <a:solidFill>
                  <a:schemeClr val="tx2"/>
                </a:solidFill>
                <a:latin typeface="Albertus Medium" pitchFamily="34" charset="0"/>
              </a:rPr>
              <a:t>Kawa</a:t>
            </a:r>
            <a:r>
              <a:rPr lang="sl-SI" altLang="sl-SI" b="1" u="sng" dirty="0">
                <a:solidFill>
                  <a:schemeClr val="tx2"/>
                </a:solidFill>
                <a:latin typeface="Albertus Medium" pitchFamily="34" charset="0"/>
              </a:rPr>
              <a:t>, </a:t>
            </a: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izkopanine glavnega mesta države Kuš na desnem bregu Nila nasproti </a:t>
            </a:r>
            <a:r>
              <a:rPr lang="sl-SI" altLang="sl-SI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Dongole</a:t>
            </a: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. Veliko Amonovo svetišče.</a:t>
            </a:r>
          </a:p>
          <a:p>
            <a:pPr eaLnBrk="1" hangingPunct="1">
              <a:buClr>
                <a:schemeClr val="tx2"/>
              </a:buClr>
              <a:defRPr/>
            </a:pPr>
            <a:endParaRPr lang="sl-SI" altLang="sl-SI" dirty="0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sl-SI" altLang="sl-SI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Meroe</a:t>
            </a:r>
            <a:r>
              <a:rPr lang="sl-SI" altLang="sl-SI">
                <a:solidFill>
                  <a:schemeClr val="tx2"/>
                </a:solidFill>
                <a:effectLst/>
                <a:latin typeface="Albertus Medium" pitchFamily="34" charset="0"/>
              </a:rPr>
              <a:t>, izkopanine prestolnice istoimenske države na desnem bregu Nila, pri današnjem kraju </a:t>
            </a:r>
            <a:r>
              <a:rPr lang="sl-SI" altLang="sl-SI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Bagrawiya</a:t>
            </a: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, “S” od mesta </a:t>
            </a:r>
            <a:r>
              <a:rPr lang="sl-SI" altLang="sl-SI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Šandi</a:t>
            </a: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. Z </a:t>
            </a:r>
            <a:r>
              <a:rPr lang="sl-SI" altLang="sl-SI" dirty="0" err="1">
                <a:solidFill>
                  <a:schemeClr val="tx2"/>
                </a:solidFill>
                <a:effectLst/>
                <a:latin typeface="Albertus Medium" pitchFamily="34" charset="0"/>
              </a:rPr>
              <a:t>opečatnim</a:t>
            </a:r>
            <a:r>
              <a:rPr lang="sl-SI" altLang="sl-SI" dirty="0">
                <a:solidFill>
                  <a:schemeClr val="tx2"/>
                </a:solidFill>
                <a:effectLst/>
                <a:latin typeface="Albertus Medium" pitchFamily="34" charset="0"/>
              </a:rPr>
              <a:t> obzidjem obdano kraljevo mesto, ob njem Amonovo svetišče, v bližini kraljevska nekropola s 40-timi piramidami.</a:t>
            </a:r>
            <a:endParaRPr lang="sl-SI" altLang="sl-SI" b="1" u="sng" dirty="0">
              <a:solidFill>
                <a:schemeClr val="tx2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Rectangle 6">
            <a:extLst>
              <a:ext uri="{FF2B5EF4-FFF2-40B4-BE49-F238E27FC236}">
                <a16:creationId xmlns:a16="http://schemas.microsoft.com/office/drawing/2014/main" id="{B006B9B8-5649-41F7-9DF2-D37C9F2C77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758112" cy="3222625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1.) </a:t>
            </a:r>
            <a:r>
              <a:rPr lang="sl-SI" altLang="sl-SI" b="1">
                <a:solidFill>
                  <a:schemeClr val="tx2"/>
                </a:solidFill>
                <a:latin typeface="Albertus Medium" pitchFamily="34" charset="0"/>
              </a:rPr>
              <a:t>Države sveta 2000</a:t>
            </a:r>
          </a:p>
          <a:p>
            <a:pPr eaLnBrk="1" hangingPunct="1"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2.) </a:t>
            </a:r>
            <a:r>
              <a:rPr lang="sl-SI" altLang="sl-SI" b="1">
                <a:solidFill>
                  <a:schemeClr val="tx2"/>
                </a:solidFill>
                <a:latin typeface="Albertus Medium" pitchFamily="34" charset="0"/>
              </a:rPr>
              <a:t>Severna Afrika in Arabski polotok</a:t>
            </a:r>
          </a:p>
          <a:p>
            <a:pPr eaLnBrk="1" hangingPunct="1">
              <a:defRPr/>
            </a:pPr>
            <a:r>
              <a:rPr lang="sl-SI" altLang="sl-SI">
                <a:solidFill>
                  <a:schemeClr val="tx2"/>
                </a:solidFill>
                <a:latin typeface="Albertus Medium" pitchFamily="34" charset="0"/>
              </a:rPr>
              <a:t>3.) </a:t>
            </a:r>
            <a:r>
              <a:rPr lang="sl-SI" altLang="sl-SI" b="1">
                <a:solidFill>
                  <a:schemeClr val="tx2"/>
                </a:solidFill>
                <a:latin typeface="Albertus Medium" pitchFamily="34" charset="0"/>
              </a:rPr>
              <a:t>Internet</a:t>
            </a:r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E6A67A1A-4220-4847-BBEF-2CCC69D607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/>
              <a:t>VIRI: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Rectangle 7">
            <a:extLst>
              <a:ext uri="{FF2B5EF4-FFF2-40B4-BE49-F238E27FC236}">
                <a16:creationId xmlns:a16="http://schemas.microsoft.com/office/drawing/2014/main" id="{CCFC9618-0565-45AB-B8A8-592851BD14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736725"/>
          </a:xfrm>
        </p:spPr>
        <p:txBody>
          <a:bodyPr/>
          <a:lstStyle/>
          <a:p>
            <a:pPr marL="1117600" indent="-1117600" eaLnBrk="1" hangingPunct="1">
              <a:buFontTx/>
              <a:buAutoNum type="romanUcPeriod"/>
              <a:defRPr/>
            </a:pPr>
            <a:r>
              <a:rPr lang="sl-SI" altLang="sl-SI"/>
              <a:t>LEGA</a:t>
            </a:r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52CFE363-AE25-42D8-BB12-C5EB77FB5A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1916113"/>
            <a:ext cx="6565900" cy="4392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4800">
                <a:solidFill>
                  <a:schemeClr val="tx2"/>
                </a:solidFill>
                <a:effectLst/>
                <a:latin typeface="Albertus Medium" pitchFamily="34" charset="0"/>
              </a:rPr>
              <a:t>“SV” Afrika</a:t>
            </a:r>
          </a:p>
          <a:p>
            <a:pPr eaLnBrk="1" hangingPunct="1">
              <a:buFontTx/>
              <a:buChar char="-"/>
            </a:pPr>
            <a:endParaRPr lang="sl-SI" altLang="sl-SI" sz="4800">
              <a:solidFill>
                <a:schemeClr val="tx2"/>
              </a:solidFill>
              <a:effectLst/>
              <a:latin typeface="Albertus Medium" pitchFamily="34" charset="0"/>
            </a:endParaRPr>
          </a:p>
          <a:p>
            <a:pPr eaLnBrk="1" hangingPunct="1">
              <a:buFontTx/>
              <a:buNone/>
            </a:pPr>
            <a:r>
              <a:rPr lang="sl-SI" altLang="sl-SI" sz="4800">
                <a:solidFill>
                  <a:schemeClr val="tx2"/>
                </a:solidFill>
                <a:effectLst/>
                <a:latin typeface="Albertus Medium" pitchFamily="34" charset="0"/>
              </a:rPr>
              <a:t>prehod med </a:t>
            </a:r>
          </a:p>
          <a:p>
            <a:pPr eaLnBrk="1" hangingPunct="1">
              <a:buFontTx/>
              <a:buNone/>
            </a:pPr>
            <a:r>
              <a:rPr lang="sl-SI" altLang="sl-SI" sz="4800">
                <a:solidFill>
                  <a:schemeClr val="tx2"/>
                </a:solidFill>
                <a:effectLst/>
                <a:latin typeface="Albertus Medium" pitchFamily="34" charset="0"/>
              </a:rPr>
              <a:t>“belo” in</a:t>
            </a:r>
          </a:p>
          <a:p>
            <a:pPr eaLnBrk="1" hangingPunct="1">
              <a:buFontTx/>
              <a:buNone/>
            </a:pPr>
            <a:r>
              <a:rPr lang="sl-SI" altLang="sl-SI" sz="4800">
                <a:solidFill>
                  <a:schemeClr val="tx2"/>
                </a:solidFill>
                <a:effectLst/>
                <a:latin typeface="Albertus Medium" pitchFamily="34" charset="0"/>
              </a:rPr>
              <a:t>“črno” Afriko</a:t>
            </a:r>
          </a:p>
        </p:txBody>
      </p:sp>
      <p:pic>
        <p:nvPicPr>
          <p:cNvPr id="7172" name="Picture 8" descr="sudan-afrika">
            <a:extLst>
              <a:ext uri="{FF2B5EF4-FFF2-40B4-BE49-F238E27FC236}">
                <a16:creationId xmlns:a16="http://schemas.microsoft.com/office/drawing/2014/main" id="{2F39E794-71DC-4947-9109-9FB57008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24175"/>
            <a:ext cx="38893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udan-svet">
            <a:extLst>
              <a:ext uri="{FF2B5EF4-FFF2-40B4-BE49-F238E27FC236}">
                <a16:creationId xmlns:a16="http://schemas.microsoft.com/office/drawing/2014/main" id="{6E396157-EFD3-45DA-90C1-6C060212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7313"/>
            <a:ext cx="7620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sudan">
            <a:extLst>
              <a:ext uri="{FF2B5EF4-FFF2-40B4-BE49-F238E27FC236}">
                <a16:creationId xmlns:a16="http://schemas.microsoft.com/office/drawing/2014/main" id="{77A16347-9007-4E79-AE9A-56FB1B40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474027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>
            <a:extLst>
              <a:ext uri="{FF2B5EF4-FFF2-40B4-BE49-F238E27FC236}">
                <a16:creationId xmlns:a16="http://schemas.microsoft.com/office/drawing/2014/main" id="{6C215199-590C-4CB9-9234-FDB84F1BE0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772400" cy="1231900"/>
          </a:xfrm>
        </p:spPr>
        <p:txBody>
          <a:bodyPr/>
          <a:lstStyle/>
          <a:p>
            <a:pPr marL="1371600" indent="-1371600" eaLnBrk="1" hangingPunct="1">
              <a:buFontTx/>
              <a:buAutoNum type="romanUcPeriod" startAt="2"/>
              <a:defRPr/>
            </a:pPr>
            <a:r>
              <a:rPr lang="sl-SI" altLang="sl-SI"/>
              <a:t>POVRŠJE</a:t>
            </a:r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94B92FC2-A253-432E-A5F9-DF0E5FC290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1773238"/>
            <a:ext cx="882015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sredina  ”S”= odprta kotlina Belega Nila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“S”=Nubijska, Libijska puščava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“Z”= Vadajsko-Darfurski prag in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None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 gorovje Marra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“JZ”= Asandski prag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“J”= gorovje Imatong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“V”= Etiopsko višavje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sl-SI" altLang="sl-SI" sz="3600">
                <a:solidFill>
                  <a:schemeClr val="tx2"/>
                </a:solidFill>
                <a:effectLst/>
                <a:latin typeface="Albertus Medium" pitchFamily="34" charset="0"/>
              </a:rPr>
              <a:t>ob Rdečem morju= gorat svet</a:t>
            </a:r>
            <a:r>
              <a:rPr lang="sl-SI" altLang="sl-SI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4" name="Line 7">
            <a:extLst>
              <a:ext uri="{FF2B5EF4-FFF2-40B4-BE49-F238E27FC236}">
                <a16:creationId xmlns:a16="http://schemas.microsoft.com/office/drawing/2014/main" id="{BA83F9E5-2D0D-4B4C-B014-276DBC74E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20605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ibijska puščava">
            <a:extLst>
              <a:ext uri="{FF2B5EF4-FFF2-40B4-BE49-F238E27FC236}">
                <a16:creationId xmlns:a16="http://schemas.microsoft.com/office/drawing/2014/main" id="{2AD5AAFE-A109-45AE-BB47-9F5B719C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>
            <a:extLst>
              <a:ext uri="{FF2B5EF4-FFF2-40B4-BE49-F238E27FC236}">
                <a16:creationId xmlns:a16="http://schemas.microsoft.com/office/drawing/2014/main" id="{25D38D55-0359-40BA-8992-4ADB75F2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8" descr="rdeče morje">
            <a:extLst>
              <a:ext uri="{FF2B5EF4-FFF2-40B4-BE49-F238E27FC236}">
                <a16:creationId xmlns:a16="http://schemas.microsoft.com/office/drawing/2014/main" id="{3B23F131-B0EC-4CCE-8F9A-0DE24375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6878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0">
            <a:extLst>
              <a:ext uri="{FF2B5EF4-FFF2-40B4-BE49-F238E27FC236}">
                <a16:creationId xmlns:a16="http://schemas.microsoft.com/office/drawing/2014/main" id="{9F3BC593-004B-49E4-8895-084C2BDB34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5516563"/>
            <a:ext cx="8640763" cy="1073150"/>
          </a:xfrm>
        </p:spPr>
        <p:txBody>
          <a:bodyPr/>
          <a:lstStyle/>
          <a:p>
            <a:pPr eaLnBrk="1" hangingPunct="1"/>
            <a:r>
              <a:rPr lang="sl-SI" altLang="sl-SI" sz="3200" b="0">
                <a:effectLst/>
                <a:latin typeface="Albertus Medium" pitchFamily="34" charset="0"/>
              </a:rPr>
              <a:t>         Rdeče morje               Libijska puščava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sti stekla">
  <a:themeElements>
    <a:clrScheme name="Plasti stekla 2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1051</Words>
  <Application>Microsoft Office PowerPoint</Application>
  <PresentationFormat>On-screen Show (4:3)</PresentationFormat>
  <Paragraphs>187</Paragraphs>
  <Slides>41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Albertus Medium</vt:lpstr>
      <vt:lpstr>Arial</vt:lpstr>
      <vt:lpstr>Arial Black</vt:lpstr>
      <vt:lpstr>Wingdings</vt:lpstr>
      <vt:lpstr>Plasti stekla</vt:lpstr>
      <vt:lpstr>SUDAN</vt:lpstr>
      <vt:lpstr>OSNOVNI PODATKI      </vt:lpstr>
      <vt:lpstr>Geslo: “Zmaga je naša.” Himna: “Mi smo vojska Boga in domovine.” Zastava:</vt:lpstr>
      <vt:lpstr>Predsednik: Omar al-Bašir (l.1989) Valuta: Sudanski dinar oz. SDD </vt:lpstr>
      <vt:lpstr>LEGA</vt:lpstr>
      <vt:lpstr>PowerPoint Presentation</vt:lpstr>
      <vt:lpstr>PowerPoint Presentation</vt:lpstr>
      <vt:lpstr>POVRŠJE</vt:lpstr>
      <vt:lpstr>         Rdeče morje               Libijska puščava</vt:lpstr>
      <vt:lpstr>PowerPoint Presentation</vt:lpstr>
      <vt:lpstr>gorovje Imatong</vt:lpstr>
      <vt:lpstr> PODNEBJE</vt:lpstr>
      <vt:lpstr>PowerPoint Presentation</vt:lpstr>
      <vt:lpstr> VODE</vt:lpstr>
      <vt:lpstr>TLA</vt:lpstr>
      <vt:lpstr> RASTJE</vt:lpstr>
      <vt:lpstr> PREBIVALSTVO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VEROIZPOVED</vt:lpstr>
      <vt:lpstr>PowerPoint Presentation</vt:lpstr>
      <vt:lpstr>PowerPoint Presentation</vt:lpstr>
      <vt:lpstr>PowerPoint Presentation</vt:lpstr>
      <vt:lpstr>PowerPoint Presentation</vt:lpstr>
      <vt:lpstr> GOSPODARSTVO</vt:lpstr>
      <vt:lpstr>PowerPoint Presentation</vt:lpstr>
      <vt:lpstr>PowerPoint Presentation</vt:lpstr>
      <vt:lpstr>PowerPoint Presentation</vt:lpstr>
      <vt:lpstr>ZNAMENITOSTI</vt:lpstr>
      <vt:lpstr>PowerPoint Presentation</vt:lpstr>
      <vt:lpstr>PowerPoint Presentation</vt:lpstr>
      <vt:lpstr>PowerPoint Presentation</vt:lpstr>
      <vt:lpstr>PowerPoint Presentation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2019-05-31T08:41:13Z</dcterms:created>
  <dcterms:modified xsi:type="dcterms:W3CDTF">2019-05-31T08:41:13Z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