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sldIdLst>
    <p:sldId id="256" r:id="rId2"/>
    <p:sldId id="286" r:id="rId3"/>
    <p:sldId id="287" r:id="rId4"/>
    <p:sldId id="257" r:id="rId5"/>
    <p:sldId id="258" r:id="rId6"/>
    <p:sldId id="297" r:id="rId7"/>
    <p:sldId id="289" r:id="rId8"/>
    <p:sldId id="277" r:id="rId9"/>
    <p:sldId id="275" r:id="rId10"/>
    <p:sldId id="298" r:id="rId11"/>
    <p:sldId id="290" r:id="rId12"/>
    <p:sldId id="265" r:id="rId13"/>
    <p:sldId id="269" r:id="rId14"/>
    <p:sldId id="300" r:id="rId15"/>
    <p:sldId id="270" r:id="rId16"/>
    <p:sldId id="261" r:id="rId17"/>
    <p:sldId id="272" r:id="rId18"/>
    <p:sldId id="274" r:id="rId19"/>
    <p:sldId id="263" r:id="rId20"/>
    <p:sldId id="264" r:id="rId21"/>
    <p:sldId id="291" r:id="rId22"/>
    <p:sldId id="278" r:id="rId23"/>
    <p:sldId id="279" r:id="rId24"/>
    <p:sldId id="292" r:id="rId25"/>
    <p:sldId id="280" r:id="rId26"/>
    <p:sldId id="281" r:id="rId27"/>
    <p:sldId id="293" r:id="rId28"/>
    <p:sldId id="294" r:id="rId29"/>
    <p:sldId id="283" r:id="rId30"/>
    <p:sldId id="284" r:id="rId31"/>
    <p:sldId id="296" r:id="rId32"/>
    <p:sldId id="285" r:id="rId33"/>
    <p:sldId id="295" r:id="rId3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29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en povezovalnik 6">
            <a:extLst>
              <a:ext uri="{FF2B5EF4-FFF2-40B4-BE49-F238E27FC236}">
                <a16:creationId xmlns:a16="http://schemas.microsoft.com/office/drawing/2014/main" id="{8290F57A-ADAB-4C36-B0C7-6A4467E716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5" name="Ograda datuma 15">
            <a:extLst>
              <a:ext uri="{FF2B5EF4-FFF2-40B4-BE49-F238E27FC236}">
                <a16:creationId xmlns:a16="http://schemas.microsoft.com/office/drawing/2014/main" id="{E2BC28AA-075E-4775-9EDE-36507E2C7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51896-0650-4F65-8921-92F601098BB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1">
            <a:extLst>
              <a:ext uri="{FF2B5EF4-FFF2-40B4-BE49-F238E27FC236}">
                <a16:creationId xmlns:a16="http://schemas.microsoft.com/office/drawing/2014/main" id="{EB52368E-50A6-463A-BABD-C2D7F17A9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4">
            <a:extLst>
              <a:ext uri="{FF2B5EF4-FFF2-40B4-BE49-F238E27FC236}">
                <a16:creationId xmlns:a16="http://schemas.microsoft.com/office/drawing/2014/main" id="{8DFD78EB-3487-4C20-A1FF-E935D4A56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9868420F-3582-4716-A893-42818B27E20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7177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0">
            <a:extLst>
              <a:ext uri="{FF2B5EF4-FFF2-40B4-BE49-F238E27FC236}">
                <a16:creationId xmlns:a16="http://schemas.microsoft.com/office/drawing/2014/main" id="{DE3C9B9E-F3CE-4F97-B2BB-83686966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AD0FE-00B1-4056-B741-D3FE35B48EC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7">
            <a:extLst>
              <a:ext uri="{FF2B5EF4-FFF2-40B4-BE49-F238E27FC236}">
                <a16:creationId xmlns:a16="http://schemas.microsoft.com/office/drawing/2014/main" id="{463391E8-3B97-412D-8058-6D43F464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4">
            <a:extLst>
              <a:ext uri="{FF2B5EF4-FFF2-40B4-BE49-F238E27FC236}">
                <a16:creationId xmlns:a16="http://schemas.microsoft.com/office/drawing/2014/main" id="{A166C2DB-DCC5-42DA-9B5D-0671FF09C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74D8E-CFDE-492D-8A38-6D018D2E03D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9968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15F3629-AC82-4093-AA36-710B9F1B6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6DF56-D0CE-4C0C-B0E4-8CF65F515E8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8DABC34-7A32-4A80-BBDC-ED2A8F309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EF1EDB5-54AB-4528-9563-C054E925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3DC42-5724-4866-9C5B-FC07B88BB9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1477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27" name="Ograda vsebin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4">
            <a:extLst>
              <a:ext uri="{FF2B5EF4-FFF2-40B4-BE49-F238E27FC236}">
                <a16:creationId xmlns:a16="http://schemas.microsoft.com/office/drawing/2014/main" id="{F5F727B4-3C88-4A00-95E9-E8B5D502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347BE-67DA-4F2E-BEC3-0B1B94833EA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18">
            <a:extLst>
              <a:ext uri="{FF2B5EF4-FFF2-40B4-BE49-F238E27FC236}">
                <a16:creationId xmlns:a16="http://schemas.microsoft.com/office/drawing/2014/main" id="{5B89521A-39C5-42E2-988C-9AFFAD723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5">
            <a:extLst>
              <a:ext uri="{FF2B5EF4-FFF2-40B4-BE49-F238E27FC236}">
                <a16:creationId xmlns:a16="http://schemas.microsoft.com/office/drawing/2014/main" id="{BCAD0775-F313-4074-9D94-C9945A3BF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17E9D875-201D-480F-9429-D1E79709CBF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6073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en povezovalnik 6">
            <a:extLst>
              <a:ext uri="{FF2B5EF4-FFF2-40B4-BE49-F238E27FC236}">
                <a16:creationId xmlns:a16="http://schemas.microsoft.com/office/drawing/2014/main" id="{2795BF3F-5EC6-4E44-9E2C-44F2C7DCE3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grada besedil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Ograda datuma 18">
            <a:extLst>
              <a:ext uri="{FF2B5EF4-FFF2-40B4-BE49-F238E27FC236}">
                <a16:creationId xmlns:a16="http://schemas.microsoft.com/office/drawing/2014/main" id="{B0248205-DC7F-4CF5-935E-40C2855F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DA1D9-A64F-43F6-9A74-74739835144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noge 10">
            <a:extLst>
              <a:ext uri="{FF2B5EF4-FFF2-40B4-BE49-F238E27FC236}">
                <a16:creationId xmlns:a16="http://schemas.microsoft.com/office/drawing/2014/main" id="{6BF1E786-AB19-4124-8F75-CF2ACB8FA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5">
            <a:extLst>
              <a:ext uri="{FF2B5EF4-FFF2-40B4-BE49-F238E27FC236}">
                <a16:creationId xmlns:a16="http://schemas.microsoft.com/office/drawing/2014/main" id="{2613135B-C738-48D3-A441-7B56B518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5E179-D6D4-4AD5-A923-FEE758964B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21119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0">
            <a:extLst>
              <a:ext uri="{FF2B5EF4-FFF2-40B4-BE49-F238E27FC236}">
                <a16:creationId xmlns:a16="http://schemas.microsoft.com/office/drawing/2014/main" id="{05D97505-A759-40FF-AEF9-060D6ED1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8943A-F781-4816-8A47-C578D244B9A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7">
            <a:extLst>
              <a:ext uri="{FF2B5EF4-FFF2-40B4-BE49-F238E27FC236}">
                <a16:creationId xmlns:a16="http://schemas.microsoft.com/office/drawing/2014/main" id="{54F3F914-4872-4080-A7CA-C36B9FEDA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4">
            <a:extLst>
              <a:ext uri="{FF2B5EF4-FFF2-40B4-BE49-F238E27FC236}">
                <a16:creationId xmlns:a16="http://schemas.microsoft.com/office/drawing/2014/main" id="{F1E3C60D-75D5-459C-80EB-6470C7700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200AA-0D9F-49C4-9581-3F6F3B3C1D6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8415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povezovalnik 10">
            <a:extLst>
              <a:ext uri="{FF2B5EF4-FFF2-40B4-BE49-F238E27FC236}">
                <a16:creationId xmlns:a16="http://schemas.microsoft.com/office/drawing/2014/main" id="{0D19DCC4-296F-4A0F-9CC7-0FBCA7F77E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Ograda besedil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8" name="Ograda vsebin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Ograda datuma 9">
            <a:extLst>
              <a:ext uri="{FF2B5EF4-FFF2-40B4-BE49-F238E27FC236}">
                <a16:creationId xmlns:a16="http://schemas.microsoft.com/office/drawing/2014/main" id="{EB4CA5D7-E298-462D-9C2F-529AC9C08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0C9E9-20AA-4BEA-AF81-2D228C522D0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9" name="Ograda noge 5">
            <a:extLst>
              <a:ext uri="{FF2B5EF4-FFF2-40B4-BE49-F238E27FC236}">
                <a16:creationId xmlns:a16="http://schemas.microsoft.com/office/drawing/2014/main" id="{2A9D1B11-1DE5-4654-A3A5-11ED8FFF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6">
            <a:extLst>
              <a:ext uri="{FF2B5EF4-FFF2-40B4-BE49-F238E27FC236}">
                <a16:creationId xmlns:a16="http://schemas.microsoft.com/office/drawing/2014/main" id="{3F894B4D-FE46-4BBB-A405-00FCF273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530C6A89-E52E-47C9-AC85-54D4DB6E22A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7760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10">
            <a:extLst>
              <a:ext uri="{FF2B5EF4-FFF2-40B4-BE49-F238E27FC236}">
                <a16:creationId xmlns:a16="http://schemas.microsoft.com/office/drawing/2014/main" id="{079FDCC9-FD0A-4360-8036-79E5010DA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36CF6-E561-4297-98D6-80D2D675396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27">
            <a:extLst>
              <a:ext uri="{FF2B5EF4-FFF2-40B4-BE49-F238E27FC236}">
                <a16:creationId xmlns:a16="http://schemas.microsoft.com/office/drawing/2014/main" id="{2FAA7678-3539-433F-83EE-A45A54687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C6086AC4-FD84-4140-9A6F-B5E959BA5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0C084-6323-4428-81BB-06B6329134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9239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">
            <a:extLst>
              <a:ext uri="{FF2B5EF4-FFF2-40B4-BE49-F238E27FC236}">
                <a16:creationId xmlns:a16="http://schemas.microsoft.com/office/drawing/2014/main" id="{5FF68832-E0AD-4A9F-B83E-4AA83B5B8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CFED1-29F3-4D7A-BF3B-BE70AE724DF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3">
            <a:extLst>
              <a:ext uri="{FF2B5EF4-FFF2-40B4-BE49-F238E27FC236}">
                <a16:creationId xmlns:a16="http://schemas.microsoft.com/office/drawing/2014/main" id="{1C29EBDF-4A38-4722-881C-2B45F29B3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6">
            <a:extLst>
              <a:ext uri="{FF2B5EF4-FFF2-40B4-BE49-F238E27FC236}">
                <a16:creationId xmlns:a16="http://schemas.microsoft.com/office/drawing/2014/main" id="{B895184F-F3E1-4DFC-9E99-8F1F11061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456C6-C0AC-48C8-AFD6-28BEDAD4CA9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016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povezovalnik 7">
            <a:extLst>
              <a:ext uri="{FF2B5EF4-FFF2-40B4-BE49-F238E27FC236}">
                <a16:creationId xmlns:a16="http://schemas.microsoft.com/office/drawing/2014/main" id="{CEBFCC29-F1A9-4111-BE58-2CF424B193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24">
            <a:extLst>
              <a:ext uri="{FF2B5EF4-FFF2-40B4-BE49-F238E27FC236}">
                <a16:creationId xmlns:a16="http://schemas.microsoft.com/office/drawing/2014/main" id="{7F7F6F7F-CD3A-4F13-A517-7D26DAD2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FE435-265A-4B54-897D-E004DAFF8E1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noge 28">
            <a:extLst>
              <a:ext uri="{FF2B5EF4-FFF2-40B4-BE49-F238E27FC236}">
                <a16:creationId xmlns:a16="http://schemas.microsoft.com/office/drawing/2014/main" id="{EC81D370-206A-4F44-8EDF-A59E629B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6">
            <a:extLst>
              <a:ext uri="{FF2B5EF4-FFF2-40B4-BE49-F238E27FC236}">
                <a16:creationId xmlns:a16="http://schemas.microsoft.com/office/drawing/2014/main" id="{FDAB2AEA-DFE2-4829-99F6-942FF88AA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D5419-9DA8-49E1-ADF9-7D1F0B4BB1E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7232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6">
            <a:extLst>
              <a:ext uri="{FF2B5EF4-FFF2-40B4-BE49-F238E27FC236}">
                <a16:creationId xmlns:a16="http://schemas.microsoft.com/office/drawing/2014/main" id="{7CE5C475-3C73-427C-9901-D6031DB3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8F6AD-9BB9-4E13-B495-D724E2F629F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B37A218D-7197-4A34-84C6-5FEB30D5D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30">
            <a:extLst>
              <a:ext uri="{FF2B5EF4-FFF2-40B4-BE49-F238E27FC236}">
                <a16:creationId xmlns:a16="http://schemas.microsoft.com/office/drawing/2014/main" id="{04B65A04-9735-45DE-BD73-1A26F8DA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69CA3-3E6A-4621-AA9A-FC73677C2F4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3426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povezovalnik 6">
            <a:extLst>
              <a:ext uri="{FF2B5EF4-FFF2-40B4-BE49-F238E27FC236}">
                <a16:creationId xmlns:a16="http://schemas.microsoft.com/office/drawing/2014/main" id="{820F6376-DD4E-4FD9-8DB4-FA0209BD2F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Ograda besedila 7">
            <a:extLst>
              <a:ext uri="{FF2B5EF4-FFF2-40B4-BE49-F238E27FC236}">
                <a16:creationId xmlns:a16="http://schemas.microsoft.com/office/drawing/2014/main" id="{BC685084-31E5-44BA-BDDB-E9AE23A70C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1" name="Ograda datuma 10">
            <a:extLst>
              <a:ext uri="{FF2B5EF4-FFF2-40B4-BE49-F238E27FC236}">
                <a16:creationId xmlns:a16="http://schemas.microsoft.com/office/drawing/2014/main" id="{56A02C27-1042-4029-8174-6E4B06029D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80809B-95FE-4523-8BE8-E9326B0E1AA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8" name="Ograda noge 27">
            <a:extLst>
              <a:ext uri="{FF2B5EF4-FFF2-40B4-BE49-F238E27FC236}">
                <a16:creationId xmlns:a16="http://schemas.microsoft.com/office/drawing/2014/main" id="{BFB710AB-7DA6-4A90-A8A8-E02A64299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8EC613BE-6646-4FFA-BBA4-F4C3EE94C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8BB44491-FDED-4895-8C4A-88B79DF4254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aslova 9">
            <a:extLst>
              <a:ext uri="{FF2B5EF4-FFF2-40B4-BE49-F238E27FC236}">
                <a16:creationId xmlns:a16="http://schemas.microsoft.com/office/drawing/2014/main" id="{594B2631-2798-42BA-92FE-A53B64A8B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Raven povezovalnik 8">
            <a:extLst>
              <a:ext uri="{FF2B5EF4-FFF2-40B4-BE49-F238E27FC236}">
                <a16:creationId xmlns:a16="http://schemas.microsoft.com/office/drawing/2014/main" id="{C37117E4-6601-4910-937E-251F7BF152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povezovalnik 11">
            <a:extLst>
              <a:ext uri="{FF2B5EF4-FFF2-40B4-BE49-F238E27FC236}">
                <a16:creationId xmlns:a16="http://schemas.microsoft.com/office/drawing/2014/main" id="{A4F8112D-9A2E-4873-BF8A-A9A9F0B287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16" r:id="rId4"/>
    <p:sldLayoutId id="2147483722" r:id="rId5"/>
    <p:sldLayoutId id="2147483717" r:id="rId6"/>
    <p:sldLayoutId id="2147483723" r:id="rId7"/>
    <p:sldLayoutId id="2147483724" r:id="rId8"/>
    <p:sldLayoutId id="2147483725" r:id="rId9"/>
    <p:sldLayoutId id="2147483718" r:id="rId10"/>
    <p:sldLayoutId id="214748372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udan" TargetMode="External"/><Relationship Id="rId2" Type="http://schemas.openxmlformats.org/officeDocument/2006/relationships/hyperlink" Target="http://sl.wikipedia.org/wiki/Suda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l.wikipedia.org/wiki/Ju%C5%BEni_Sudan" TargetMode="External"/><Relationship Id="rId4" Type="http://schemas.openxmlformats.org/officeDocument/2006/relationships/hyperlink" Target="http://www.tomokriznar.com/tomokriznar.html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tepmap.de/landkarte/sudan-suedsudan-1119477.png">
            <a:extLst>
              <a:ext uri="{FF2B5EF4-FFF2-40B4-BE49-F238E27FC236}">
                <a16:creationId xmlns:a16="http://schemas.microsoft.com/office/drawing/2014/main" id="{305F15D0-7220-4B47-84F4-487E69747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548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19194C4-3C00-4A6C-95F0-720077514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134672" cy="3960439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8800" dirty="0"/>
              <a:t>Sudan in </a:t>
            </a:r>
            <a:br>
              <a:rPr lang="en-US" sz="8800" dirty="0"/>
            </a:br>
            <a:r>
              <a:rPr lang="en-US" sz="8800" dirty="0" err="1"/>
              <a:t>Južni</a:t>
            </a:r>
            <a:r>
              <a:rPr lang="en-US" sz="8800" dirty="0"/>
              <a:t> Sudan</a:t>
            </a:r>
            <a:endParaRPr lang="sl-SI" sz="88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BABD0B3-E459-4474-93FB-CE70C71E3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4075" y="4797425"/>
            <a:ext cx="6624638" cy="18716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b="1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9E027B-2897-47FB-876F-4EE8FC07B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54890316-E915-4E57-9EEA-C912DA4E5E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0"/>
            <a:ext cx="7056437" cy="6862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E65CE7-CF33-4479-9AEB-DDAA097E6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ŽIVALI V SAVANI</a:t>
            </a:r>
            <a:endParaRPr lang="sl-SI" dirty="0"/>
          </a:p>
        </p:txBody>
      </p:sp>
      <p:pic>
        <p:nvPicPr>
          <p:cNvPr id="20483" name="Ograda vsebine 3" descr="http://illustration-kunkel.de/wp-content/uploads/2013/04/afrikatiere_mit_w.jpg">
            <a:extLst>
              <a:ext uri="{FF2B5EF4-FFF2-40B4-BE49-F238E27FC236}">
                <a16:creationId xmlns:a16="http://schemas.microsoft.com/office/drawing/2014/main" id="{F61464A3-F8D0-4203-A196-76876A62D11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575" y="1296988"/>
            <a:ext cx="3852863" cy="3744912"/>
          </a:xfrm>
        </p:spPr>
      </p:pic>
      <p:pic>
        <p:nvPicPr>
          <p:cNvPr id="20484" name="Picture 2" descr="http://www.vondir.de/userdata/timaniwara/images/179227_1024.jpg">
            <a:extLst>
              <a:ext uri="{FF2B5EF4-FFF2-40B4-BE49-F238E27FC236}">
                <a16:creationId xmlns:a16="http://schemas.microsoft.com/office/drawing/2014/main" id="{7C35E2EC-D657-4BA9-A57A-D2A711E81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296988"/>
            <a:ext cx="47244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Bild in Originalgröße anzeigen">
            <a:extLst>
              <a:ext uri="{FF2B5EF4-FFF2-40B4-BE49-F238E27FC236}">
                <a16:creationId xmlns:a16="http://schemas.microsoft.com/office/drawing/2014/main" id="{47DC38AA-95EA-4EF4-BB14-F373A7142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178425"/>
            <a:ext cx="198755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59BD72-2A43-47FD-ACE2-DDBDF2985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PREBIVALSTVO</a:t>
            </a: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EF8D5A9-946A-423F-9F82-5D3131BD3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557338"/>
            <a:ext cx="8686800" cy="4525962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okoli </a:t>
            </a:r>
            <a:r>
              <a:rPr lang="en-US" dirty="0"/>
              <a:t>38,3 </a:t>
            </a:r>
            <a:r>
              <a:rPr lang="en-US" dirty="0" err="1"/>
              <a:t>milijone</a:t>
            </a:r>
            <a:r>
              <a:rPr lang="sl-SI" dirty="0"/>
              <a:t> prebivalcev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/>
              <a:t>naravni</a:t>
            </a:r>
            <a:r>
              <a:rPr lang="en-US" dirty="0"/>
              <a:t> </a:t>
            </a:r>
            <a:r>
              <a:rPr lang="en-US" dirty="0" err="1"/>
              <a:t>prirastek</a:t>
            </a:r>
            <a:r>
              <a:rPr lang="en-US" dirty="0"/>
              <a:t> </a:t>
            </a:r>
            <a:r>
              <a:rPr lang="en-US" dirty="0" err="1"/>
              <a:t>zelo</a:t>
            </a:r>
            <a:r>
              <a:rPr lang="en-US" dirty="0"/>
              <a:t> </a:t>
            </a:r>
            <a:r>
              <a:rPr lang="en-US" dirty="0" err="1"/>
              <a:t>velik</a:t>
            </a: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v</a:t>
            </a:r>
            <a:r>
              <a:rPr lang="sl-SI" dirty="0" err="1"/>
              <a:t>elika</a:t>
            </a:r>
            <a:r>
              <a:rPr lang="sl-SI" dirty="0"/>
              <a:t> večina </a:t>
            </a:r>
            <a:r>
              <a:rPr lang="en-US" dirty="0" err="1"/>
              <a:t>prebivalcev</a:t>
            </a:r>
            <a:r>
              <a:rPr lang="en-US" dirty="0"/>
              <a:t> </a:t>
            </a:r>
            <a:r>
              <a:rPr lang="sl-SI" dirty="0"/>
              <a:t>je revnih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49% </a:t>
            </a:r>
            <a:r>
              <a:rPr lang="en-US" dirty="0" err="1"/>
              <a:t>sudanski</a:t>
            </a:r>
            <a:r>
              <a:rPr lang="en-US" dirty="0"/>
              <a:t> </a:t>
            </a:r>
            <a:r>
              <a:rPr lang="en-US" dirty="0" err="1"/>
              <a:t>Arabci</a:t>
            </a: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12% </a:t>
            </a:r>
            <a:r>
              <a:rPr lang="en-US" dirty="0" err="1"/>
              <a:t>Dinki</a:t>
            </a:r>
            <a:r>
              <a:rPr lang="en-US" dirty="0"/>
              <a:t>, 8% </a:t>
            </a:r>
            <a:r>
              <a:rPr lang="en-US" dirty="0" err="1"/>
              <a:t>Nubijcev</a:t>
            </a:r>
            <a:r>
              <a:rPr lang="en-US" dirty="0"/>
              <a:t> , 5% </a:t>
            </a:r>
            <a:r>
              <a:rPr lang="en-US" dirty="0" err="1"/>
              <a:t>Bedži</a:t>
            </a:r>
            <a:r>
              <a:rPr lang="en-US" dirty="0"/>
              <a:t> in 2% </a:t>
            </a:r>
            <a:r>
              <a:rPr lang="en-US" dirty="0" err="1"/>
              <a:t>Furi</a:t>
            </a: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/>
              <a:t>Medetnični</a:t>
            </a:r>
            <a:r>
              <a:rPr lang="en-US" dirty="0"/>
              <a:t> </a:t>
            </a:r>
            <a:r>
              <a:rPr lang="en-US" dirty="0" err="1"/>
              <a:t>spopadi</a:t>
            </a:r>
            <a:r>
              <a:rPr lang="en-US" dirty="0"/>
              <a:t> </a:t>
            </a:r>
            <a:r>
              <a:rPr lang="en-US" dirty="0" err="1"/>
              <a:t>zaradi</a:t>
            </a:r>
            <a:r>
              <a:rPr lang="en-US" dirty="0"/>
              <a:t>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   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kulturnih</a:t>
            </a:r>
            <a:r>
              <a:rPr lang="en-US" dirty="0"/>
              <a:t>,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    </a:t>
            </a:r>
            <a:r>
              <a:rPr lang="en-US" dirty="0" err="1"/>
              <a:t>verskih</a:t>
            </a:r>
            <a:r>
              <a:rPr lang="en-US" dirty="0"/>
              <a:t> in </a:t>
            </a:r>
            <a:r>
              <a:rPr lang="en-US" dirty="0" err="1"/>
              <a:t>jezikovnih</a:t>
            </a:r>
            <a:r>
              <a:rPr lang="en-US" dirty="0"/>
              <a:t> </a:t>
            </a:r>
            <a:r>
              <a:rPr lang="en-US" dirty="0" err="1"/>
              <a:t>razlik</a:t>
            </a:r>
            <a:endParaRPr lang="en-US" dirty="0"/>
          </a:p>
        </p:txBody>
      </p:sp>
      <p:pic>
        <p:nvPicPr>
          <p:cNvPr id="21508" name="Slika 3" descr="http://calvarynowmissions.files.wordpress.com/2011/01/sudan-sudanese-arab.jpg?w=104&amp;h=150">
            <a:extLst>
              <a:ext uri="{FF2B5EF4-FFF2-40B4-BE49-F238E27FC236}">
                <a16:creationId xmlns:a16="http://schemas.microsoft.com/office/drawing/2014/main" id="{570AAAB4-FB85-411F-A657-DE1978C27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1341438"/>
            <a:ext cx="172878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Slika 4" descr="http://1.bp.blogspot.com/_K7KKgFtagCc/S_p1Sq7G7II/AAAAAAAAANU/mp6CzaZ_9l0/s1600/Dinka%2BHerder,%2BSudan.jpg">
            <a:extLst>
              <a:ext uri="{FF2B5EF4-FFF2-40B4-BE49-F238E27FC236}">
                <a16:creationId xmlns:a16="http://schemas.microsoft.com/office/drawing/2014/main" id="{AF1AE1B1-02DD-4AA7-A6E1-7FCCC551E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4221163"/>
            <a:ext cx="2751137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76E53C-7B70-4053-9831-6D38787A6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22531" name="Slika 3" descr="http://img.rtvslo.si/upload/Svet/sudan_46_show.jpg">
            <a:extLst>
              <a:ext uri="{FF2B5EF4-FFF2-40B4-BE49-F238E27FC236}">
                <a16:creationId xmlns:a16="http://schemas.microsoft.com/office/drawing/2014/main" id="{75E3A1E2-EB88-4B33-AFC5-171E1EB81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4337050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>
            <a:extLst>
              <a:ext uri="{FF2B5EF4-FFF2-40B4-BE49-F238E27FC236}">
                <a16:creationId xmlns:a16="http://schemas.microsoft.com/office/drawing/2014/main" id="{E4941C87-1A97-4CCA-A981-FE8ACF33A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76250"/>
            <a:ext cx="3889375" cy="291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Ograda vsebine 5" descr="http://upload.wikimedia.org/wikipedia/commons/b/bd/Population_Pyramids_for_Sudan.png">
            <a:extLst>
              <a:ext uri="{FF2B5EF4-FFF2-40B4-BE49-F238E27FC236}">
                <a16:creationId xmlns:a16="http://schemas.microsoft.com/office/drawing/2014/main" id="{21E5FE6F-F7F1-49AC-A7A7-7F3BBCA0BF7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088" y="3644900"/>
            <a:ext cx="4524375" cy="28082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1B0281-D7AD-4A04-8F15-26CF558F2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23555" name="Ograda vsebine 3" descr="http://southsudaninfo.net/wp-content/uploads/reference_library/maps/map_sud_ethnic_464.gif">
            <a:extLst>
              <a:ext uri="{FF2B5EF4-FFF2-40B4-BE49-F238E27FC236}">
                <a16:creationId xmlns:a16="http://schemas.microsoft.com/office/drawing/2014/main" id="{778DE78C-3F9D-4E5E-9732-2C170F80AB6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15888"/>
            <a:ext cx="6911975" cy="674211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44F3B1-67FD-499F-846A-5F46225FC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24579" name="Ograda vsebine 3" descr="http://www.tomokriznar.com/slike/11-07m08_pokol/02.jpg">
            <a:extLst>
              <a:ext uri="{FF2B5EF4-FFF2-40B4-BE49-F238E27FC236}">
                <a16:creationId xmlns:a16="http://schemas.microsoft.com/office/drawing/2014/main" id="{99BE8EF8-155A-4185-898A-8A5AE950201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238" y="476250"/>
            <a:ext cx="3889375" cy="2808288"/>
          </a:xfrm>
        </p:spPr>
      </p:pic>
      <p:pic>
        <p:nvPicPr>
          <p:cNvPr id="24580" name="Slika 4" descr="http://www.slotraveler.com/uploads/galleries/TOPOZA%20-%20SUDAN%20Foto%20by%20Tomo%20Kriznar/DSC_0024.JPG">
            <a:extLst>
              <a:ext uri="{FF2B5EF4-FFF2-40B4-BE49-F238E27FC236}">
                <a16:creationId xmlns:a16="http://schemas.microsoft.com/office/drawing/2014/main" id="{66B98274-6C29-45D9-80CE-52D375C8F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263900"/>
            <a:ext cx="41751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Slika 6" descr="http://www.tomokriznar.com/slike/12-08m02_modri-nil-02_v-taborisce-jamam/04.jpg">
            <a:extLst>
              <a:ext uri="{FF2B5EF4-FFF2-40B4-BE49-F238E27FC236}">
                <a16:creationId xmlns:a16="http://schemas.microsoft.com/office/drawing/2014/main" id="{A0D4670F-00DC-4FBB-96FD-53D2D082E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171825"/>
            <a:ext cx="3960812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Slika 7" descr="http://www.tomokriznar.com/slike/12-08m02_modri-nil-05_spla-pred-napadom/12.jpg">
            <a:extLst>
              <a:ext uri="{FF2B5EF4-FFF2-40B4-BE49-F238E27FC236}">
                <a16:creationId xmlns:a16="http://schemas.microsoft.com/office/drawing/2014/main" id="{1E962661-577B-41BF-B737-BD54C0A2D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509588"/>
            <a:ext cx="4368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Slika 9" descr="http://www.tomokriznar.com/slike/12-08m02_nuba-05_iz-kowaliba-na-jug/07.jpg">
            <a:extLst>
              <a:ext uri="{FF2B5EF4-FFF2-40B4-BE49-F238E27FC236}">
                <a16:creationId xmlns:a16="http://schemas.microsoft.com/office/drawing/2014/main" id="{2B794543-BE5E-4653-A0FC-B000A720C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2374900"/>
            <a:ext cx="26638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253CEB-9FEE-4A01-BF3A-C837A103A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GOSPODARSTVO</a:t>
            </a: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DC1BB5E-AADB-4F23-A8C9-987B74694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00213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Gospodarstvo je v krizi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Vzroki : zgrešeni projekti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                 suša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                državljanske vojne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/>
              <a:t>Veliko</a:t>
            </a:r>
            <a:r>
              <a:rPr lang="en-US" dirty="0"/>
              <a:t> </a:t>
            </a:r>
            <a:r>
              <a:rPr lang="sl-SI" dirty="0"/>
              <a:t>nahajališč nafte</a:t>
            </a:r>
            <a:r>
              <a:rPr lang="en-US" dirty="0"/>
              <a:t> in </a:t>
            </a:r>
            <a:r>
              <a:rPr lang="en-US" dirty="0" err="1"/>
              <a:t>zemeljskega</a:t>
            </a:r>
            <a:r>
              <a:rPr lang="en-US" dirty="0"/>
              <a:t> </a:t>
            </a:r>
            <a:r>
              <a:rPr lang="en-US" dirty="0" err="1"/>
              <a:t>plina</a:t>
            </a:r>
            <a:r>
              <a:rPr lang="en-US" dirty="0"/>
              <a:t>, </a:t>
            </a:r>
            <a:r>
              <a:rPr lang="en-US" dirty="0" err="1"/>
              <a:t>zlata</a:t>
            </a:r>
            <a:r>
              <a:rPr lang="en-US" dirty="0"/>
              <a:t>, </a:t>
            </a:r>
            <a:r>
              <a:rPr lang="en-US" dirty="0" err="1"/>
              <a:t>urana</a:t>
            </a:r>
            <a:r>
              <a:rPr lang="en-US" dirty="0"/>
              <a:t>;</a:t>
            </a:r>
            <a:endParaRPr lang="sl-SI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/>
              <a:t>Industrija</a:t>
            </a:r>
            <a:r>
              <a:rPr lang="en-US" dirty="0"/>
              <a:t> je </a:t>
            </a:r>
            <a:r>
              <a:rPr lang="en-US" dirty="0" err="1"/>
              <a:t>skromna</a:t>
            </a:r>
            <a:r>
              <a:rPr lang="en-US" dirty="0"/>
              <a:t> (</a:t>
            </a:r>
            <a:r>
              <a:rPr lang="en-US" dirty="0" err="1"/>
              <a:t>tekstilna</a:t>
            </a:r>
            <a:r>
              <a:rPr lang="en-US" dirty="0"/>
              <a:t> /</a:t>
            </a:r>
            <a:r>
              <a:rPr lang="en-US" dirty="0" err="1"/>
              <a:t>predelava</a:t>
            </a:r>
            <a:r>
              <a:rPr lang="en-US" dirty="0"/>
              <a:t> </a:t>
            </a:r>
            <a:r>
              <a:rPr lang="en-US" dirty="0" err="1"/>
              <a:t>bombaža</a:t>
            </a:r>
            <a:r>
              <a:rPr lang="en-US" dirty="0"/>
              <a:t>/, </a:t>
            </a:r>
            <a:r>
              <a:rPr lang="en-US" dirty="0" err="1"/>
              <a:t>živilska</a:t>
            </a:r>
            <a:r>
              <a:rPr lang="en-US" dirty="0"/>
              <a:t>, </a:t>
            </a:r>
            <a:r>
              <a:rPr lang="en-US" dirty="0" err="1"/>
              <a:t>tobačna</a:t>
            </a:r>
            <a:r>
              <a:rPr lang="en-US" dirty="0"/>
              <a:t>).</a:t>
            </a:r>
            <a:endParaRPr lang="sl-SI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Glavna gospodarska panoga</a:t>
            </a:r>
            <a:r>
              <a:rPr lang="en-US" dirty="0"/>
              <a:t> je </a:t>
            </a:r>
            <a:r>
              <a:rPr lang="sl-SI" dirty="0"/>
              <a:t>kmetijstvo</a:t>
            </a:r>
            <a:r>
              <a:rPr lang="en-US" dirty="0"/>
              <a:t>.</a:t>
            </a:r>
          </a:p>
        </p:txBody>
      </p:sp>
      <p:pic>
        <p:nvPicPr>
          <p:cNvPr id="25604" name="Slika 3" descr="https://encrypted-tbn2.gstatic.com/images?q=tbn:ANd9GcT0e20NzMtYnI9TzDC7jyHJXjkjTg1Fnafzn_lQBsd9NtxIxaYF6w">
            <a:extLst>
              <a:ext uri="{FF2B5EF4-FFF2-40B4-BE49-F238E27FC236}">
                <a16:creationId xmlns:a16="http://schemas.microsoft.com/office/drawing/2014/main" id="{1CAF0940-13D5-46A7-9FA1-44E3359F4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341438"/>
            <a:ext cx="31686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85C8EC-F67B-4CCB-BFC0-A588682A8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KMETIJSTVO</a:t>
            </a: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9C481EE-BC85-4802-88CE-1AB92CDB7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14925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V </a:t>
            </a:r>
            <a:r>
              <a:rPr lang="en-US" dirty="0" err="1"/>
              <a:t>savani</a:t>
            </a:r>
            <a:r>
              <a:rPr lang="en-US" dirty="0"/>
              <a:t> in </a:t>
            </a:r>
            <a:r>
              <a:rPr lang="en-US" dirty="0" err="1"/>
              <a:t>polpuščavi</a:t>
            </a:r>
            <a:r>
              <a:rPr lang="en-US" dirty="0"/>
              <a:t>: </a:t>
            </a:r>
            <a:r>
              <a:rPr lang="en-US" dirty="0" err="1"/>
              <a:t>živinoreja</a:t>
            </a:r>
            <a:r>
              <a:rPr lang="en-US" dirty="0"/>
              <a:t>; </a:t>
            </a:r>
            <a:r>
              <a:rPr lang="en-US" dirty="0" err="1"/>
              <a:t>nomadska</a:t>
            </a:r>
            <a:r>
              <a:rPr lang="en-US" dirty="0"/>
              <a:t> </a:t>
            </a:r>
            <a:r>
              <a:rPr lang="en-US" dirty="0" err="1"/>
              <a:t>živinoreja</a:t>
            </a: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46% </a:t>
            </a:r>
            <a:r>
              <a:rPr lang="en-US" dirty="0" err="1"/>
              <a:t>travnikov</a:t>
            </a:r>
            <a:r>
              <a:rPr lang="en-US" dirty="0"/>
              <a:t>, </a:t>
            </a:r>
            <a:r>
              <a:rPr lang="en-US" dirty="0" err="1"/>
              <a:t>pašnikov</a:t>
            </a: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/>
              <a:t>Približno</a:t>
            </a:r>
            <a:r>
              <a:rPr lang="en-US" dirty="0"/>
              <a:t> 7% </a:t>
            </a:r>
            <a:r>
              <a:rPr lang="en-US" dirty="0" err="1"/>
              <a:t>površine</a:t>
            </a:r>
            <a:r>
              <a:rPr lang="en-US" dirty="0"/>
              <a:t> je </a:t>
            </a:r>
            <a:r>
              <a:rPr lang="en-US" dirty="0" err="1"/>
              <a:t>obdelanih</a:t>
            </a:r>
            <a:r>
              <a:rPr lang="en-US" dirty="0"/>
              <a:t> (</a:t>
            </a:r>
            <a:r>
              <a:rPr lang="en-US" dirty="0" err="1"/>
              <a:t>bombaž</a:t>
            </a:r>
            <a:r>
              <a:rPr lang="en-US" dirty="0"/>
              <a:t>, </a:t>
            </a:r>
            <a:r>
              <a:rPr lang="en-US" dirty="0" err="1"/>
              <a:t>arašidi</a:t>
            </a:r>
            <a:r>
              <a:rPr lang="en-US" dirty="0"/>
              <a:t>, </a:t>
            </a:r>
            <a:r>
              <a:rPr lang="en-US" dirty="0" err="1"/>
              <a:t>sezam</a:t>
            </a:r>
            <a:r>
              <a:rPr lang="en-US" dirty="0"/>
              <a:t>, </a:t>
            </a:r>
            <a:r>
              <a:rPr lang="en-US" dirty="0" err="1"/>
              <a:t>proso</a:t>
            </a:r>
            <a:r>
              <a:rPr lang="en-US" dirty="0"/>
              <a:t>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/>
              <a:t>Obdelovalnih</a:t>
            </a:r>
            <a:r>
              <a:rPr lang="en-US" dirty="0"/>
              <a:t> </a:t>
            </a:r>
            <a:r>
              <a:rPr lang="en-US" dirty="0" err="1"/>
              <a:t>površin</a:t>
            </a:r>
            <a:r>
              <a:rPr lang="en-US" dirty="0"/>
              <a:t> </a:t>
            </a:r>
            <a:r>
              <a:rPr lang="en-US" dirty="0" err="1"/>
              <a:t>nemoremo</a:t>
            </a:r>
            <a:r>
              <a:rPr lang="en-US" dirty="0"/>
              <a:t> </a:t>
            </a:r>
            <a:r>
              <a:rPr lang="en-US" dirty="0" err="1"/>
              <a:t>razširiti</a:t>
            </a:r>
            <a:r>
              <a:rPr lang="en-US" dirty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68% </a:t>
            </a:r>
            <a:r>
              <a:rPr lang="en-US" dirty="0" err="1"/>
              <a:t>ukvarja</a:t>
            </a:r>
            <a:r>
              <a:rPr lang="en-US" dirty="0"/>
              <a:t> s </a:t>
            </a:r>
            <a:r>
              <a:rPr lang="en-US" dirty="0" err="1"/>
              <a:t>kmetijstvom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2314F8-079F-4443-8676-1AEC0C70F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5" y="386110"/>
            <a:ext cx="8610600" cy="8826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KMETOVANJE </a:t>
            </a:r>
            <a:endParaRPr lang="sl-SI" dirty="0"/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9F427C68-0738-475D-81AC-B6BEE64D7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1268413"/>
            <a:ext cx="4291013" cy="6397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ZA SAMOOSKRBO</a:t>
            </a:r>
            <a:endParaRPr lang="sl-SI" dirty="0"/>
          </a:p>
        </p:txBody>
      </p: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FBF4A691-8AFC-4B56-BA78-6043E7FDE649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840288" y="1268413"/>
            <a:ext cx="4292600" cy="7207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TRŽNO USMERJENO</a:t>
            </a:r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704335D6-7CCE-456C-B184-EF077A9D2BD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8313" y="2133600"/>
            <a:ext cx="3959225" cy="37433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Na </a:t>
            </a:r>
            <a:r>
              <a:rPr lang="en-US" dirty="0" err="1"/>
              <a:t>območjih</a:t>
            </a:r>
            <a:r>
              <a:rPr lang="en-US" dirty="0"/>
              <a:t> z </a:t>
            </a:r>
            <a:r>
              <a:rPr lang="en-US" dirty="0" err="1"/>
              <a:t>malo</a:t>
            </a:r>
            <a:r>
              <a:rPr lang="en-US" dirty="0"/>
              <a:t> </a:t>
            </a:r>
            <a:r>
              <a:rPr lang="en-US" dirty="0" err="1"/>
              <a:t>možnosti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umetno</a:t>
            </a:r>
            <a:r>
              <a:rPr lang="en-US" dirty="0"/>
              <a:t> </a:t>
            </a:r>
            <a:r>
              <a:rPr lang="en-US" dirty="0" err="1"/>
              <a:t>namakanje</a:t>
            </a: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/>
              <a:t>Gojijo</a:t>
            </a:r>
            <a:r>
              <a:rPr lang="en-US" dirty="0"/>
              <a:t> :</a:t>
            </a:r>
            <a:r>
              <a:rPr lang="en-US" dirty="0" err="1"/>
              <a:t>dateljne</a:t>
            </a:r>
            <a:r>
              <a:rPr lang="en-US" dirty="0"/>
              <a:t>, </a:t>
            </a:r>
            <a:r>
              <a:rPr lang="en-US" dirty="0" err="1"/>
              <a:t>arašide</a:t>
            </a:r>
            <a:r>
              <a:rPr lang="en-US" dirty="0"/>
              <a:t>, </a:t>
            </a:r>
            <a:r>
              <a:rPr lang="en-US" dirty="0" err="1"/>
              <a:t>proso</a:t>
            </a: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6" name="Ograda vsebine 5">
            <a:extLst>
              <a:ext uri="{FF2B5EF4-FFF2-40B4-BE49-F238E27FC236}">
                <a16:creationId xmlns:a16="http://schemas.microsoft.com/office/drawing/2014/main" id="{D0F3C401-1A35-424C-A99A-F3134AA31B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179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Na </a:t>
            </a:r>
            <a:r>
              <a:rPr lang="en-US" dirty="0" err="1"/>
              <a:t>umetno</a:t>
            </a:r>
            <a:r>
              <a:rPr lang="en-US" dirty="0"/>
              <a:t> </a:t>
            </a:r>
            <a:r>
              <a:rPr lang="en-US" dirty="0" err="1"/>
              <a:t>namakanih</a:t>
            </a:r>
            <a:r>
              <a:rPr lang="en-US" dirty="0"/>
              <a:t> </a:t>
            </a:r>
            <a:r>
              <a:rPr lang="en-US" dirty="0" err="1"/>
              <a:t>površinah</a:t>
            </a: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/>
              <a:t>Plantažno</a:t>
            </a:r>
            <a:r>
              <a:rPr lang="en-US" dirty="0"/>
              <a:t> </a:t>
            </a:r>
            <a:r>
              <a:rPr lang="en-US" dirty="0" err="1"/>
              <a:t>poljedelstvo</a:t>
            </a: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/>
              <a:t>Gojijo</a:t>
            </a:r>
            <a:r>
              <a:rPr lang="en-US" dirty="0"/>
              <a:t>: </a:t>
            </a:r>
            <a:r>
              <a:rPr lang="en-US" dirty="0" err="1"/>
              <a:t>bombaž</a:t>
            </a:r>
            <a:r>
              <a:rPr lang="en-US" dirty="0"/>
              <a:t>, </a:t>
            </a:r>
            <a:r>
              <a:rPr lang="en-US" dirty="0" err="1"/>
              <a:t>povrtnine</a:t>
            </a:r>
            <a:r>
              <a:rPr lang="en-US" dirty="0"/>
              <a:t>, </a:t>
            </a:r>
            <a:r>
              <a:rPr lang="en-US" dirty="0" err="1"/>
              <a:t>sadje</a:t>
            </a:r>
            <a:r>
              <a:rPr lang="en-US" dirty="0"/>
              <a:t>, </a:t>
            </a:r>
            <a:r>
              <a:rPr lang="en-US" dirty="0" err="1"/>
              <a:t>sladkorni</a:t>
            </a:r>
            <a:r>
              <a:rPr lang="en-US" dirty="0"/>
              <a:t> </a:t>
            </a:r>
            <a:r>
              <a:rPr lang="en-US" dirty="0" err="1"/>
              <a:t>trs</a:t>
            </a: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27E5C2BE-8D3F-4BD1-BA14-F5E1E89CA525}"/>
              </a:ext>
            </a:extLst>
          </p:cNvPr>
          <p:cNvCxnSpPr/>
          <p:nvPr/>
        </p:nvCxnSpPr>
        <p:spPr>
          <a:xfrm>
            <a:off x="5219700" y="1052513"/>
            <a:ext cx="64770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0C1E46D3-F769-4F64-801E-5434706441A5}"/>
              </a:ext>
            </a:extLst>
          </p:cNvPr>
          <p:cNvCxnSpPr/>
          <p:nvPr/>
        </p:nvCxnSpPr>
        <p:spPr>
          <a:xfrm flipH="1">
            <a:off x="1908175" y="1052513"/>
            <a:ext cx="1223963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7" name="Slika 10" descr="http://www.dw.de/image/0,,16097053_401,00.gif">
            <a:extLst>
              <a:ext uri="{FF2B5EF4-FFF2-40B4-BE49-F238E27FC236}">
                <a16:creationId xmlns:a16="http://schemas.microsoft.com/office/drawing/2014/main" id="{5CA0A917-54BE-488F-8C6D-5556EE5E6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49725"/>
            <a:ext cx="36004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6326E2-4CF1-4F99-8B6D-0C0087C79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ŠE NEKAJ PODATKOV O SUDANU</a:t>
            </a: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508A591-795C-4D72-B7B0-0A38A776F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4929188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Geslo : </a:t>
            </a:r>
            <a:r>
              <a:rPr lang="en-US" dirty="0"/>
              <a:t>Z</a:t>
            </a:r>
            <a:r>
              <a:rPr lang="sl-SI" dirty="0"/>
              <a:t>maga je naša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Himna : </a:t>
            </a:r>
            <a:r>
              <a:rPr lang="en-US" dirty="0"/>
              <a:t>M</a:t>
            </a:r>
            <a:r>
              <a:rPr lang="sl-SI" dirty="0"/>
              <a:t>i smo vojska boga in domovine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Glavno mesto : Kartum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Največje mesto : </a:t>
            </a:r>
            <a:r>
              <a:rPr lang="sl-SI" dirty="0" err="1"/>
              <a:t>Omdurman</a:t>
            </a:r>
            <a:endParaRPr lang="sl-SI" dirty="0"/>
          </a:p>
        </p:txBody>
      </p:sp>
      <p:pic>
        <p:nvPicPr>
          <p:cNvPr id="28676" name="Slika 6" descr="Slika:Emblem of Sudan.svg">
            <a:extLst>
              <a:ext uri="{FF2B5EF4-FFF2-40B4-BE49-F238E27FC236}">
                <a16:creationId xmlns:a16="http://schemas.microsoft.com/office/drawing/2014/main" id="{E869BB61-F924-4C90-A55F-4C5162332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804863"/>
            <a:ext cx="288131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Slika 7" descr="Slika:Flag of Sudan.svg">
            <a:extLst>
              <a:ext uri="{FF2B5EF4-FFF2-40B4-BE49-F238E27FC236}">
                <a16:creationId xmlns:a16="http://schemas.microsoft.com/office/drawing/2014/main" id="{2556D888-BAAE-4303-87E5-2B3A3E43B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44069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FEFCD1-69F0-4561-8D02-39AD5AFE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Sudan </a:t>
            </a:r>
            <a:r>
              <a:rPr lang="en-US" dirty="0" err="1"/>
              <a:t>nekoč</a:t>
            </a: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3BE8E23-38EB-4DA6-B26F-20B51F680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Sudan pod </a:t>
            </a:r>
            <a:r>
              <a:rPr lang="en-US" dirty="0" err="1"/>
              <a:t>Egipt</a:t>
            </a:r>
            <a:r>
              <a:rPr lang="en-US" dirty="0"/>
              <a:t>, </a:t>
            </a:r>
            <a:r>
              <a:rPr lang="en-US" dirty="0" err="1"/>
              <a:t>Egiptu</a:t>
            </a:r>
            <a:r>
              <a:rPr lang="en-US" dirty="0"/>
              <a:t> –</a:t>
            </a:r>
            <a:r>
              <a:rPr lang="en-US" dirty="0" err="1"/>
              <a:t>vladala</a:t>
            </a:r>
            <a:r>
              <a:rPr lang="en-US" dirty="0"/>
              <a:t> G.B.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1956 Sudan </a:t>
            </a:r>
            <a:r>
              <a:rPr lang="en-US" dirty="0" err="1"/>
              <a:t>samostojen</a:t>
            </a:r>
            <a:r>
              <a:rPr lang="en-US" dirty="0"/>
              <a:t>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Na </a:t>
            </a:r>
            <a:r>
              <a:rPr lang="en-US" dirty="0" err="1"/>
              <a:t>oblasti</a:t>
            </a:r>
            <a:r>
              <a:rPr lang="en-US" dirty="0"/>
              <a:t> -</a:t>
            </a:r>
            <a:r>
              <a:rPr lang="en-US" dirty="0" err="1"/>
              <a:t>arabski</a:t>
            </a:r>
            <a:r>
              <a:rPr lang="en-US" dirty="0"/>
              <a:t> </a:t>
            </a:r>
            <a:r>
              <a:rPr lang="en-US" dirty="0" err="1"/>
              <a:t>muslimani</a:t>
            </a:r>
            <a:r>
              <a:rPr lang="en-US" dirty="0"/>
              <a:t>, </a:t>
            </a:r>
            <a:r>
              <a:rPr lang="en-US" dirty="0" err="1"/>
              <a:t>živijo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severu</a:t>
            </a:r>
            <a:r>
              <a:rPr lang="en-US" dirty="0"/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/>
              <a:t>Prebivalci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jugu</a:t>
            </a:r>
            <a:r>
              <a:rPr lang="en-US" dirty="0"/>
              <a:t>- </a:t>
            </a:r>
            <a:r>
              <a:rPr lang="en-US" dirty="0" err="1"/>
              <a:t>zapostavljeni</a:t>
            </a:r>
            <a:r>
              <a:rPr lang="en-US" dirty="0"/>
              <a:t>, </a:t>
            </a:r>
            <a:r>
              <a:rPr lang="en-US" dirty="0" err="1"/>
              <a:t>sledita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državljanski</a:t>
            </a:r>
            <a:r>
              <a:rPr lang="en-US" dirty="0"/>
              <a:t> </a:t>
            </a:r>
            <a:r>
              <a:rPr lang="en-US" dirty="0" err="1"/>
              <a:t>vojni</a:t>
            </a:r>
            <a:r>
              <a:rPr lang="en-US" dirty="0"/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oljeZBesedilom 2">
            <a:extLst>
              <a:ext uri="{FF2B5EF4-FFF2-40B4-BE49-F238E27FC236}">
                <a16:creationId xmlns:a16="http://schemas.microsoft.com/office/drawing/2014/main" id="{7128C5C8-8F4D-4AA7-B243-D79900352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484313"/>
            <a:ext cx="7777162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3200"/>
              <a:t>Površina : </a:t>
            </a:r>
            <a:r>
              <a:rPr lang="en-US" altLang="sl-SI" sz="3200"/>
              <a:t>1.886.068</a:t>
            </a:r>
            <a:r>
              <a:rPr lang="sl-SI" altLang="sl-SI" sz="3200"/>
              <a:t>3 km</a:t>
            </a:r>
            <a:r>
              <a:rPr lang="sl-SI" altLang="sl-SI" sz="3200" baseline="30000"/>
              <a:t>2</a:t>
            </a:r>
            <a:endParaRPr lang="en-US" altLang="sl-SI" sz="3200" baseline="30000"/>
          </a:p>
          <a:p>
            <a:pPr>
              <a:buFont typeface="Arial" panose="020B0604020202020204" pitchFamily="34" charset="0"/>
              <a:buChar char="•"/>
            </a:pPr>
            <a:endParaRPr lang="sl-SI" altLang="sl-SI" sz="3200" baseline="30000"/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/>
              <a:t>Odstotki vode : 6%</a:t>
            </a:r>
            <a:endParaRPr lang="en-US" altLang="sl-SI" sz="3200"/>
          </a:p>
          <a:p>
            <a:pPr>
              <a:buFont typeface="Arial" panose="020B0604020202020204" pitchFamily="34" charset="0"/>
              <a:buChar char="•"/>
            </a:pPr>
            <a:endParaRPr lang="sl-SI" altLang="sl-SI" sz="3200"/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/>
              <a:t>Prebivalstvo leta 200</a:t>
            </a:r>
            <a:r>
              <a:rPr lang="en-US" altLang="sl-SI" sz="3200"/>
              <a:t>9: 38,3 milijone</a:t>
            </a:r>
          </a:p>
          <a:p>
            <a:pPr>
              <a:buFont typeface="Arial" panose="020B0604020202020204" pitchFamily="34" charset="0"/>
              <a:buChar char="•"/>
            </a:pPr>
            <a:endParaRPr lang="sl-SI" altLang="sl-SI" sz="3200"/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/>
              <a:t>Valuta : sudanski </a:t>
            </a:r>
            <a:r>
              <a:rPr lang="en-US" altLang="sl-SI" sz="3200"/>
              <a:t>funt  (v preteklosti sudanski dinar)</a:t>
            </a:r>
          </a:p>
          <a:p>
            <a:pPr>
              <a:buFont typeface="Arial" panose="020B0604020202020204" pitchFamily="34" charset="0"/>
              <a:buChar char="•"/>
            </a:pPr>
            <a:endParaRPr lang="sl-SI" altLang="sl-SI" sz="3200"/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/>
              <a:t>Časovni pas : UTC</a:t>
            </a:r>
            <a:r>
              <a:rPr lang="en-US" altLang="sl-SI" sz="3200"/>
              <a:t> </a:t>
            </a:r>
            <a:r>
              <a:rPr lang="sl-SI" altLang="sl-SI" sz="3200"/>
              <a:t>+</a:t>
            </a:r>
            <a:r>
              <a:rPr lang="en-US" altLang="sl-SI" sz="3200"/>
              <a:t> </a:t>
            </a:r>
            <a:r>
              <a:rPr lang="sl-SI" altLang="sl-SI" sz="3200"/>
              <a:t>3</a:t>
            </a:r>
            <a:endParaRPr lang="en-US" altLang="sl-SI" sz="3200"/>
          </a:p>
        </p:txBody>
      </p:sp>
      <p:sp>
        <p:nvSpPr>
          <p:cNvPr id="29699" name="Pravokotnik 3">
            <a:extLst>
              <a:ext uri="{FF2B5EF4-FFF2-40B4-BE49-F238E27FC236}">
                <a16:creationId xmlns:a16="http://schemas.microsoft.com/office/drawing/2014/main" id="{7758BB53-0C4E-41E1-B83B-C3C687361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476250"/>
            <a:ext cx="7159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000000"/>
                </a:solidFill>
              </a:rPr>
              <a:t>Uradni jezik : </a:t>
            </a:r>
            <a:r>
              <a:rPr lang="en-US" altLang="sl-SI" sz="3200">
                <a:solidFill>
                  <a:srgbClr val="000000"/>
                </a:solidFill>
              </a:rPr>
              <a:t>a</a:t>
            </a:r>
            <a:r>
              <a:rPr lang="sl-SI" altLang="sl-SI" sz="3200">
                <a:solidFill>
                  <a:srgbClr val="000000"/>
                </a:solidFill>
              </a:rPr>
              <a:t>rabščina in </a:t>
            </a:r>
            <a:r>
              <a:rPr lang="en-US" altLang="sl-SI" sz="3200">
                <a:solidFill>
                  <a:srgbClr val="000000"/>
                </a:solidFill>
              </a:rPr>
              <a:t>a</a:t>
            </a:r>
            <a:r>
              <a:rPr lang="sl-SI" altLang="sl-SI" sz="3200">
                <a:solidFill>
                  <a:srgbClr val="000000"/>
                </a:solidFill>
              </a:rPr>
              <a:t>ngleščin</a:t>
            </a:r>
            <a:r>
              <a:rPr lang="en-US" altLang="sl-SI" sz="3200">
                <a:solidFill>
                  <a:srgbClr val="000000"/>
                </a:solidFill>
              </a:rPr>
              <a:t>a</a:t>
            </a:r>
            <a:endParaRPr lang="sl-SI" altLang="sl-SI" sz="3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6E1143-DC20-4FA8-BB23-12CCC7D56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DRŽAVNA UREDITEV</a:t>
            </a: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A38C281-BD44-4E51-9A00-240999701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557338"/>
            <a:ext cx="8686800" cy="5114925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4600" dirty="0" err="1"/>
              <a:t>Predsedniška</a:t>
            </a:r>
            <a:r>
              <a:rPr lang="en-US" sz="4600" dirty="0"/>
              <a:t> </a:t>
            </a:r>
            <a:r>
              <a:rPr lang="en-US" sz="4600" dirty="0" err="1"/>
              <a:t>republika</a:t>
            </a:r>
            <a:endParaRPr lang="en-US" sz="46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sz="46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4600" dirty="0" err="1"/>
              <a:t>Vodita</a:t>
            </a:r>
            <a:r>
              <a:rPr lang="en-US" sz="4600" dirty="0"/>
              <a:t> </a:t>
            </a:r>
            <a:r>
              <a:rPr lang="en-US" sz="4600" dirty="0" err="1"/>
              <a:t>jo</a:t>
            </a:r>
            <a:r>
              <a:rPr lang="en-US" sz="4600" dirty="0"/>
              <a:t> </a:t>
            </a:r>
            <a:r>
              <a:rPr lang="en-US" sz="4600" dirty="0" err="1"/>
              <a:t>vojaška</a:t>
            </a:r>
            <a:r>
              <a:rPr lang="en-US" sz="4600" dirty="0"/>
              <a:t> </a:t>
            </a:r>
            <a:r>
              <a:rPr lang="en-US" sz="4600" dirty="0" err="1"/>
              <a:t>vlada</a:t>
            </a:r>
            <a:r>
              <a:rPr lang="en-US" sz="4600" dirty="0"/>
              <a:t> in </a:t>
            </a:r>
            <a:r>
              <a:rPr lang="en-US" sz="4600" dirty="0" err="1"/>
              <a:t>narodna</a:t>
            </a:r>
            <a:r>
              <a:rPr lang="en-US" sz="4600" dirty="0"/>
              <a:t> </a:t>
            </a:r>
            <a:r>
              <a:rPr lang="en-US" sz="4600" dirty="0" err="1"/>
              <a:t>skupščina</a:t>
            </a:r>
            <a:endParaRPr lang="en-US" sz="46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sz="46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4600" dirty="0" err="1"/>
              <a:t>Voditelj</a:t>
            </a:r>
            <a:r>
              <a:rPr lang="en-US" sz="4600" dirty="0"/>
              <a:t> oz. </a:t>
            </a:r>
            <a:r>
              <a:rPr lang="en-US" sz="4600" dirty="0" err="1"/>
              <a:t>predsednik</a:t>
            </a:r>
            <a:r>
              <a:rPr lang="en-US" sz="4600" dirty="0"/>
              <a:t>: 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4600" dirty="0"/>
              <a:t>    Umar </a:t>
            </a:r>
            <a:r>
              <a:rPr lang="en-US" sz="4600" dirty="0" err="1"/>
              <a:t>Hasan</a:t>
            </a:r>
            <a:r>
              <a:rPr lang="en-US" sz="4600" dirty="0"/>
              <a:t> Ahmad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4600" dirty="0"/>
              <a:t>    al-</a:t>
            </a:r>
            <a:r>
              <a:rPr lang="en-US" sz="4600" dirty="0" err="1"/>
              <a:t>Baschir</a:t>
            </a:r>
            <a:r>
              <a:rPr lang="en-US" sz="4600" dirty="0"/>
              <a:t> </a:t>
            </a:r>
            <a:r>
              <a:rPr lang="en-US" sz="4600" dirty="0" err="1"/>
              <a:t>vojaški</a:t>
            </a:r>
            <a:r>
              <a:rPr lang="en-US" sz="4600" dirty="0"/>
              <a:t> </a:t>
            </a:r>
            <a:r>
              <a:rPr lang="en-US" sz="4600" dirty="0" err="1"/>
              <a:t>udar</a:t>
            </a:r>
            <a:endParaRPr lang="en-US" sz="46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46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4600" dirty="0"/>
              <a:t>je </a:t>
            </a:r>
            <a:r>
              <a:rPr lang="en-US" sz="4600" dirty="0" err="1"/>
              <a:t>avtoritarni</a:t>
            </a:r>
            <a:r>
              <a:rPr lang="en-US" sz="4600" dirty="0"/>
              <a:t> </a:t>
            </a:r>
            <a:r>
              <a:rPr lang="en-US" sz="4600" dirty="0" err="1"/>
              <a:t>voditelj</a:t>
            </a:r>
            <a:endParaRPr lang="en-US" sz="46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pic>
        <p:nvPicPr>
          <p:cNvPr id="30724" name="Slika 3" descr="File:Omar al-Bashir, 12th AU Summit, 090131-N-0506A-342.jpg">
            <a:extLst>
              <a:ext uri="{FF2B5EF4-FFF2-40B4-BE49-F238E27FC236}">
                <a16:creationId xmlns:a16="http://schemas.microsoft.com/office/drawing/2014/main" id="{D46D3FAB-320A-4879-BC08-F10DBCC2F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09963"/>
            <a:ext cx="3744912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1982C3-3D4F-4FDA-956B-B20BC6E45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dirty="0"/>
              <a:t>DARFUR</a:t>
            </a:r>
            <a:endParaRPr lang="sl-SI" sz="6600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70DD308-D90C-4873-BA40-4B83F21A9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566863"/>
            <a:ext cx="8229600" cy="45259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/>
              <a:t>Pokrajina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zahodu</a:t>
            </a:r>
            <a:r>
              <a:rPr lang="en-US" dirty="0"/>
              <a:t> </a:t>
            </a:r>
            <a:r>
              <a:rPr lang="en-US" dirty="0" err="1"/>
              <a:t>Sudana</a:t>
            </a: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/>
              <a:t>Obsega</a:t>
            </a:r>
            <a:r>
              <a:rPr lang="en-US" dirty="0"/>
              <a:t>  509.056 km/2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    (</a:t>
            </a:r>
            <a:r>
              <a:rPr lang="en-US" dirty="0" err="1"/>
              <a:t>velikost</a:t>
            </a:r>
            <a:r>
              <a:rPr lang="en-US" dirty="0"/>
              <a:t> </a:t>
            </a:r>
            <a:r>
              <a:rPr lang="en-US" dirty="0" err="1"/>
              <a:t>Nemčije</a:t>
            </a:r>
            <a:r>
              <a:rPr lang="en-US" dirty="0"/>
              <a:t>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/>
              <a:t>največ</a:t>
            </a:r>
            <a:r>
              <a:rPr lang="en-US" dirty="0"/>
              <a:t> </a:t>
            </a:r>
            <a:r>
              <a:rPr lang="en-US" dirty="0" err="1"/>
              <a:t>revščine</a:t>
            </a: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/>
              <a:t>Spopadi</a:t>
            </a:r>
            <a:r>
              <a:rPr lang="en-US" dirty="0"/>
              <a:t> med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   </a:t>
            </a:r>
            <a:r>
              <a:rPr lang="en-US" dirty="0" err="1"/>
              <a:t>arabskim</a:t>
            </a:r>
            <a:r>
              <a:rPr lang="en-US" dirty="0"/>
              <a:t>  </a:t>
            </a:r>
            <a:r>
              <a:rPr lang="en-US" dirty="0" err="1"/>
              <a:t>prebivalstvom</a:t>
            </a:r>
            <a:r>
              <a:rPr lang="en-US" dirty="0"/>
              <a:t> 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   in </a:t>
            </a:r>
            <a:r>
              <a:rPr lang="en-US" dirty="0" err="1"/>
              <a:t>črnskimi</a:t>
            </a:r>
            <a:r>
              <a:rPr lang="en-US" dirty="0"/>
              <a:t> </a:t>
            </a:r>
            <a:r>
              <a:rPr lang="en-US" dirty="0" err="1"/>
              <a:t>staroselci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pic>
        <p:nvPicPr>
          <p:cNvPr id="31748" name="Slika 4" descr="Slika:Dafur map2.jpg">
            <a:extLst>
              <a:ext uri="{FF2B5EF4-FFF2-40B4-BE49-F238E27FC236}">
                <a16:creationId xmlns:a16="http://schemas.microsoft.com/office/drawing/2014/main" id="{D3BD3959-AA1E-4F52-9236-DB36CD509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05038"/>
            <a:ext cx="34559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5EF95-AF91-4736-AC69-2CC0DCFAC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KRIZA V DARFURJU</a:t>
            </a: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7A49EE5-EEFA-491A-990E-AF87156EF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362950" cy="51847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/>
              <a:t>Začela</a:t>
            </a:r>
            <a:r>
              <a:rPr lang="en-US" dirty="0"/>
              <a:t>  2003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/>
              <a:t>Vzroki</a:t>
            </a:r>
            <a:r>
              <a:rPr lang="en-US" dirty="0"/>
              <a:t>: </a:t>
            </a:r>
            <a:r>
              <a:rPr lang="en-US" dirty="0" err="1"/>
              <a:t>suša</a:t>
            </a:r>
            <a:r>
              <a:rPr lang="en-US" dirty="0"/>
              <a:t>, </a:t>
            </a:r>
            <a:r>
              <a:rPr lang="en-US" dirty="0" err="1"/>
              <a:t>prenaseljenost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v-SE" dirty="0"/>
              <a:t>Genocid nad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v-SE" dirty="0"/>
              <a:t>    prebivalstvom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v-SE" dirty="0"/>
              <a:t>    nearabskega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v-SE" dirty="0"/>
              <a:t>    porekla.</a:t>
            </a: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/>
          </a:p>
        </p:txBody>
      </p:sp>
      <p:pic>
        <p:nvPicPr>
          <p:cNvPr id="32772" name="Slika 3" descr="http://upload.wikimedia.org/wikipedia/commons/1/1a/Darfur_report_-_Page_5_Image_1.jpg">
            <a:extLst>
              <a:ext uri="{FF2B5EF4-FFF2-40B4-BE49-F238E27FC236}">
                <a16:creationId xmlns:a16="http://schemas.microsoft.com/office/drawing/2014/main" id="{978E26A9-868C-45FC-A6FC-FFDFDB6EE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933825"/>
            <a:ext cx="48974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PoljeZBesedilom 4">
            <a:extLst>
              <a:ext uri="{FF2B5EF4-FFF2-40B4-BE49-F238E27FC236}">
                <a16:creationId xmlns:a16="http://schemas.microsoft.com/office/drawing/2014/main" id="{2AD91BD7-A56F-41F6-815A-498AD92A9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853113"/>
            <a:ext cx="4535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en-US" altLang="sl-SI" sz="2000"/>
              <a:t>Begunski tabor</a:t>
            </a:r>
            <a:endParaRPr lang="sl-SI" altLang="sl-SI"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61A193-5A20-4BEF-8A92-9CF1E4EA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3795" name="Ograda vsebine 2">
            <a:extLst>
              <a:ext uri="{FF2B5EF4-FFF2-40B4-BE49-F238E27FC236}">
                <a16:creationId xmlns:a16="http://schemas.microsoft.com/office/drawing/2014/main" id="{3489F228-D157-48FE-B090-36AC2811F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r>
              <a:rPr lang="en-US" altLang="sl-SI"/>
              <a:t>V 6 letih je 6 milijonov mrtvih</a:t>
            </a:r>
          </a:p>
          <a:p>
            <a:endParaRPr lang="en-US" altLang="sl-SI"/>
          </a:p>
          <a:p>
            <a:r>
              <a:rPr lang="en-US" altLang="sl-SI"/>
              <a:t>Hudo kršenje človekovih pravic </a:t>
            </a:r>
          </a:p>
          <a:p>
            <a:endParaRPr lang="en-US" altLang="sl-SI"/>
          </a:p>
          <a:p>
            <a:r>
              <a:rPr lang="sl-SI" altLang="sl-SI"/>
              <a:t>2009 aretacijo </a:t>
            </a:r>
            <a:r>
              <a:rPr lang="en-US" altLang="sl-SI"/>
              <a:t>al-Baširja </a:t>
            </a:r>
            <a:r>
              <a:rPr lang="sl-SI" altLang="sl-SI"/>
              <a:t>zaradi  </a:t>
            </a:r>
            <a:r>
              <a:rPr lang="en-US" altLang="sl-SI"/>
              <a:t>zločinov proti človeštvu</a:t>
            </a:r>
            <a:r>
              <a:rPr lang="sl-SI" altLang="sl-SI"/>
              <a:t> </a:t>
            </a:r>
            <a:r>
              <a:rPr lang="en-US" altLang="sl-SI"/>
              <a:t>.</a:t>
            </a:r>
          </a:p>
          <a:p>
            <a:endParaRPr lang="en-US" altLang="sl-SI"/>
          </a:p>
          <a:p>
            <a:r>
              <a:rPr lang="en-US" altLang="sl-SI"/>
              <a:t> </a:t>
            </a:r>
            <a:r>
              <a:rPr lang="sl-SI" altLang="sl-SI"/>
              <a:t>Al Bašir avtoritete mednarodnega sodišča ne priznava.</a:t>
            </a:r>
            <a:endParaRPr lang="en-US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138C3D-BA81-420A-B3A8-41BF2F6C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TOMO KRIŽNAR</a:t>
            </a:r>
            <a:endParaRPr lang="sl-SI" sz="3200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DD37C34-F417-471A-82AD-BA4C87BC7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/>
              <a:t>Ustanovil</a:t>
            </a:r>
            <a:r>
              <a:rPr lang="en-US" dirty="0"/>
              <a:t> </a:t>
            </a:r>
            <a:r>
              <a:rPr lang="en-US" dirty="0" err="1"/>
              <a:t>ustanovo</a:t>
            </a:r>
            <a:r>
              <a:rPr lang="en-US" dirty="0"/>
              <a:t>, </a:t>
            </a:r>
            <a:r>
              <a:rPr lang="en-US" dirty="0" err="1"/>
              <a:t>katere</a:t>
            </a:r>
            <a:r>
              <a:rPr lang="en-US" dirty="0"/>
              <a:t>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    </a:t>
            </a:r>
            <a:r>
              <a:rPr lang="en-US" dirty="0" err="1"/>
              <a:t>delovanje</a:t>
            </a:r>
            <a:r>
              <a:rPr lang="en-US" dirty="0"/>
              <a:t> </a:t>
            </a:r>
            <a:r>
              <a:rPr lang="en-US" dirty="0" err="1"/>
              <a:t>poskuša</a:t>
            </a:r>
            <a:r>
              <a:rPr lang="en-US" dirty="0"/>
              <a:t> </a:t>
            </a:r>
            <a:r>
              <a:rPr lang="en-US" dirty="0" err="1"/>
              <a:t>zaščititi</a:t>
            </a:r>
            <a:r>
              <a:rPr lang="en-US" dirty="0"/>
              <a:t>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    </a:t>
            </a:r>
            <a:r>
              <a:rPr lang="en-US" dirty="0" err="1"/>
              <a:t>domorodne</a:t>
            </a:r>
            <a:r>
              <a:rPr lang="en-US" dirty="0"/>
              <a:t> </a:t>
            </a:r>
            <a:r>
              <a:rPr lang="en-US" dirty="0" err="1"/>
              <a:t>črnce</a:t>
            </a:r>
            <a:r>
              <a:rPr lang="en-US" dirty="0"/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/>
              <a:t>Poskrbel</a:t>
            </a:r>
            <a:r>
              <a:rPr lang="en-US" dirty="0"/>
              <a:t> je, da je </a:t>
            </a:r>
            <a:r>
              <a:rPr lang="en-US" dirty="0" err="1"/>
              <a:t>svet</a:t>
            </a:r>
            <a:r>
              <a:rPr lang="en-US" dirty="0"/>
              <a:t> </a:t>
            </a:r>
            <a:r>
              <a:rPr lang="en-US" dirty="0" err="1"/>
              <a:t>videl</a:t>
            </a:r>
            <a:r>
              <a:rPr lang="en-US" dirty="0"/>
              <a:t> in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 </a:t>
            </a:r>
            <a:r>
              <a:rPr lang="en-US" dirty="0" err="1"/>
              <a:t>slišal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grozote</a:t>
            </a:r>
            <a:r>
              <a:rPr lang="en-US" dirty="0"/>
              <a:t> v </a:t>
            </a:r>
            <a:r>
              <a:rPr lang="en-US" dirty="0" err="1"/>
              <a:t>Darfurju</a:t>
            </a:r>
            <a:r>
              <a:rPr lang="en-US" dirty="0"/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/>
              <a:t>Dokumentarni</a:t>
            </a:r>
            <a:r>
              <a:rPr lang="en-US" dirty="0"/>
              <a:t> film </a:t>
            </a:r>
            <a:r>
              <a:rPr lang="en-US" dirty="0" err="1"/>
              <a:t>Oči</a:t>
            </a:r>
            <a:r>
              <a:rPr lang="en-US" dirty="0"/>
              <a:t> in </a:t>
            </a:r>
            <a:r>
              <a:rPr lang="en-US" dirty="0" err="1"/>
              <a:t>ušesa</a:t>
            </a:r>
            <a:r>
              <a:rPr lang="en-US" dirty="0"/>
              <a:t> </a:t>
            </a:r>
            <a:r>
              <a:rPr lang="en-US" dirty="0" err="1"/>
              <a:t>boga</a:t>
            </a:r>
            <a:r>
              <a:rPr lang="en-US" dirty="0"/>
              <a:t>  </a:t>
            </a:r>
            <a:r>
              <a:rPr lang="en-US" dirty="0" err="1"/>
              <a:t>priča</a:t>
            </a:r>
            <a:r>
              <a:rPr lang="en-US" dirty="0"/>
              <a:t> o </a:t>
            </a:r>
            <a:r>
              <a:rPr lang="en-US" dirty="0" err="1"/>
              <a:t>iztrebljanju</a:t>
            </a:r>
            <a:r>
              <a:rPr lang="en-US" dirty="0"/>
              <a:t> </a:t>
            </a:r>
            <a:r>
              <a:rPr lang="en-US" dirty="0" err="1"/>
              <a:t>afriških</a:t>
            </a:r>
            <a:r>
              <a:rPr lang="en-US" dirty="0"/>
              <a:t> </a:t>
            </a:r>
            <a:r>
              <a:rPr lang="en-US" dirty="0" err="1"/>
              <a:t>staroselcev</a:t>
            </a:r>
            <a:r>
              <a:rPr lang="en-US" dirty="0"/>
              <a:t> v </a:t>
            </a:r>
            <a:r>
              <a:rPr lang="en-US" dirty="0" err="1"/>
              <a:t>Sudanu</a:t>
            </a:r>
            <a:r>
              <a:rPr lang="en-US" dirty="0"/>
              <a:t>  (400 </a:t>
            </a:r>
            <a:r>
              <a:rPr lang="en-US" dirty="0" err="1"/>
              <a:t>prostovoljcev</a:t>
            </a:r>
            <a:r>
              <a:rPr lang="en-US" dirty="0"/>
              <a:t> je z </a:t>
            </a:r>
            <a:r>
              <a:rPr lang="en-US" dirty="0" err="1"/>
              <a:t>miniaturnimi</a:t>
            </a:r>
            <a:r>
              <a:rPr lang="en-US" dirty="0"/>
              <a:t> </a:t>
            </a:r>
            <a:r>
              <a:rPr lang="en-US" dirty="0" err="1"/>
              <a:t>kamerami</a:t>
            </a:r>
            <a:r>
              <a:rPr lang="en-US" dirty="0"/>
              <a:t> </a:t>
            </a:r>
            <a:r>
              <a:rPr lang="en-US" dirty="0" err="1"/>
              <a:t>beležilo</a:t>
            </a:r>
            <a:r>
              <a:rPr lang="en-US" dirty="0"/>
              <a:t> </a:t>
            </a:r>
            <a:r>
              <a:rPr lang="en-US" dirty="0" err="1"/>
              <a:t>dejanja</a:t>
            </a:r>
            <a:r>
              <a:rPr lang="en-US" dirty="0"/>
              <a:t> </a:t>
            </a:r>
            <a:r>
              <a:rPr lang="en-US" dirty="0" err="1"/>
              <a:t>napadalcev</a:t>
            </a:r>
            <a:r>
              <a:rPr lang="en-US" dirty="0"/>
              <a:t>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  <p:pic>
        <p:nvPicPr>
          <p:cNvPr id="34820" name="Slika 3" descr="http://www.delo.si/assets/media/picture/20111216/kriznar.JPG?rev=1">
            <a:extLst>
              <a:ext uri="{FF2B5EF4-FFF2-40B4-BE49-F238E27FC236}">
                <a16:creationId xmlns:a16="http://schemas.microsoft.com/office/drawing/2014/main" id="{881D44AF-5307-44A6-9AC7-934F2A6AE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628775"/>
            <a:ext cx="32099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Slika 3" descr="Sudan in Južni Sudan">
            <a:extLst>
              <a:ext uri="{FF2B5EF4-FFF2-40B4-BE49-F238E27FC236}">
                <a16:creationId xmlns:a16="http://schemas.microsoft.com/office/drawing/2014/main" id="{3688BD84-4460-4BF2-9456-275A3D3F0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955925"/>
            <a:ext cx="18732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Slika 4" descr="http://www.vesti-online.com/data/images/2010-10-24/103633_1sudan_f.jpg?ver=1287945199">
            <a:extLst>
              <a:ext uri="{FF2B5EF4-FFF2-40B4-BE49-F238E27FC236}">
                <a16:creationId xmlns:a16="http://schemas.microsoft.com/office/drawing/2014/main" id="{6B23F139-0C88-489B-901C-8AE9D7D18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33375"/>
            <a:ext cx="38512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161EBDE-A7E1-4479-B71E-E0BD8313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dirty="0"/>
              <a:t>JUŽNI SUDAN</a:t>
            </a:r>
            <a:endParaRPr lang="sl-SI" sz="7200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683750D-DAF1-4575-B89D-8309F2D0B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577975"/>
            <a:ext cx="8686800" cy="5164138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/>
              <a:t>Država</a:t>
            </a:r>
            <a:r>
              <a:rPr lang="en-US" dirty="0"/>
              <a:t> v </a:t>
            </a:r>
            <a:r>
              <a:rPr lang="en-US" dirty="0" err="1"/>
              <a:t>vzhodni</a:t>
            </a:r>
            <a:r>
              <a:rPr lang="en-US" dirty="0"/>
              <a:t> </a:t>
            </a:r>
            <a:r>
              <a:rPr lang="en-US" dirty="0" err="1"/>
              <a:t>Afriki</a:t>
            </a: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/>
              <a:t>Glavno</a:t>
            </a:r>
            <a:r>
              <a:rPr lang="en-US" dirty="0"/>
              <a:t> </a:t>
            </a:r>
            <a:r>
              <a:rPr lang="en-US" dirty="0" err="1"/>
              <a:t>mesto</a:t>
            </a:r>
            <a:r>
              <a:rPr lang="en-US" dirty="0"/>
              <a:t>: Juba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Do </a:t>
            </a:r>
            <a:r>
              <a:rPr lang="en-US" dirty="0" err="1"/>
              <a:t>leta</a:t>
            </a:r>
            <a:r>
              <a:rPr lang="en-US" dirty="0"/>
              <a:t> 2011 del </a:t>
            </a:r>
            <a:r>
              <a:rPr lang="en-US" dirty="0" err="1"/>
              <a:t>Sudana</a:t>
            </a: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Po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državljanski</a:t>
            </a:r>
            <a:r>
              <a:rPr lang="en-US" dirty="0"/>
              <a:t> </a:t>
            </a:r>
            <a:r>
              <a:rPr lang="en-US" dirty="0" err="1"/>
              <a:t>vojni</a:t>
            </a:r>
            <a:r>
              <a:rPr lang="en-US" dirty="0"/>
              <a:t> (1983-2005) </a:t>
            </a:r>
            <a:r>
              <a:rPr lang="en-US" dirty="0" err="1"/>
              <a:t>ustanovljena</a:t>
            </a:r>
            <a:r>
              <a:rPr lang="en-US" dirty="0"/>
              <a:t> </a:t>
            </a:r>
            <a:r>
              <a:rPr lang="en-US" dirty="0" err="1"/>
              <a:t>avtonomna</a:t>
            </a:r>
            <a:r>
              <a:rPr lang="en-US" dirty="0"/>
              <a:t> </a:t>
            </a:r>
            <a:r>
              <a:rPr lang="en-US" dirty="0" err="1"/>
              <a:t>vlada</a:t>
            </a:r>
            <a:r>
              <a:rPr lang="en-US" dirty="0"/>
              <a:t> </a:t>
            </a:r>
            <a:r>
              <a:rPr lang="en-US" dirty="0" err="1"/>
              <a:t>južnega</a:t>
            </a:r>
            <a:r>
              <a:rPr lang="en-US" dirty="0"/>
              <a:t> </a:t>
            </a:r>
            <a:r>
              <a:rPr lang="en-US" dirty="0" err="1"/>
              <a:t>Sudana</a:t>
            </a: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fontAlgn="auto">
              <a:spcAft>
                <a:spcPts val="0"/>
              </a:spcAft>
              <a:buClr>
                <a:srgbClr val="F0A22E"/>
              </a:buClr>
              <a:buFont typeface="Wingdings 2"/>
              <a:buChar char=""/>
              <a:defRPr/>
            </a:pPr>
            <a:r>
              <a:rPr lang="en-US" dirty="0" err="1">
                <a:solidFill>
                  <a:srgbClr val="4E3B30"/>
                </a:solidFill>
              </a:rPr>
              <a:t>Najmlajša</a:t>
            </a:r>
            <a:r>
              <a:rPr lang="en-US" dirty="0">
                <a:solidFill>
                  <a:srgbClr val="4E3B30"/>
                </a:solidFill>
              </a:rPr>
              <a:t> </a:t>
            </a:r>
            <a:r>
              <a:rPr lang="en-US" dirty="0" err="1">
                <a:solidFill>
                  <a:srgbClr val="4E3B30"/>
                </a:solidFill>
              </a:rPr>
              <a:t>država</a:t>
            </a:r>
            <a:endParaRPr lang="en-US" dirty="0">
              <a:solidFill>
                <a:srgbClr val="4E3B30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F0A22E"/>
              </a:buClr>
              <a:buFont typeface="Wingdings 2"/>
              <a:buNone/>
              <a:defRPr/>
            </a:pPr>
            <a:endParaRPr lang="en-US" dirty="0">
              <a:solidFill>
                <a:srgbClr val="4E3B3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3FF8A5-3BB8-4983-BDDE-38105F5C4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PODNEBJE, RASTLINSTVO, POVRŠJE</a:t>
            </a: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11171EA-3868-4E6C-8CFA-0B50971F0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/>
              <a:t>Tropska</a:t>
            </a:r>
            <a:r>
              <a:rPr lang="en-US" dirty="0"/>
              <a:t> </a:t>
            </a:r>
            <a:r>
              <a:rPr lang="en-US" dirty="0" err="1"/>
              <a:t>vlažna</a:t>
            </a:r>
            <a:r>
              <a:rPr lang="en-US" dirty="0"/>
              <a:t> </a:t>
            </a:r>
            <a:r>
              <a:rPr lang="en-US" dirty="0" err="1"/>
              <a:t>klima</a:t>
            </a:r>
            <a:r>
              <a:rPr lang="en-US" dirty="0"/>
              <a:t> z </a:t>
            </a:r>
            <a:r>
              <a:rPr lang="en-US" dirty="0" err="1"/>
              <a:t>deževno</a:t>
            </a:r>
            <a:r>
              <a:rPr lang="en-US" dirty="0"/>
              <a:t> (od </a:t>
            </a:r>
            <a:r>
              <a:rPr lang="en-US" dirty="0" err="1"/>
              <a:t>aprila</a:t>
            </a:r>
            <a:r>
              <a:rPr lang="en-US" dirty="0"/>
              <a:t> do </a:t>
            </a:r>
            <a:r>
              <a:rPr lang="en-US" dirty="0" err="1"/>
              <a:t>oktobra</a:t>
            </a:r>
            <a:r>
              <a:rPr lang="en-US" dirty="0"/>
              <a:t>) in </a:t>
            </a:r>
            <a:r>
              <a:rPr lang="en-US" dirty="0" err="1"/>
              <a:t>sušno</a:t>
            </a:r>
            <a:r>
              <a:rPr lang="en-US" dirty="0"/>
              <a:t> </a:t>
            </a:r>
            <a:r>
              <a:rPr lang="en-US" dirty="0" err="1"/>
              <a:t>dobo</a:t>
            </a:r>
            <a:r>
              <a:rPr lang="en-US" dirty="0"/>
              <a:t>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Na </a:t>
            </a:r>
            <a:r>
              <a:rPr lang="en-US" dirty="0" err="1"/>
              <a:t>severu</a:t>
            </a:r>
            <a:r>
              <a:rPr lang="en-US" dirty="0"/>
              <a:t>: </a:t>
            </a:r>
            <a:r>
              <a:rPr lang="en-US" dirty="0" err="1"/>
              <a:t>savana</a:t>
            </a: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Na </a:t>
            </a:r>
            <a:r>
              <a:rPr lang="en-US" dirty="0" err="1"/>
              <a:t>jugu</a:t>
            </a:r>
            <a:r>
              <a:rPr lang="en-US" dirty="0"/>
              <a:t>: </a:t>
            </a:r>
            <a:r>
              <a:rPr lang="en-US" dirty="0" err="1"/>
              <a:t>tropski</a:t>
            </a:r>
            <a:r>
              <a:rPr lang="en-US" dirty="0"/>
              <a:t> </a:t>
            </a:r>
            <a:r>
              <a:rPr lang="en-US" dirty="0" err="1"/>
              <a:t>deževni</a:t>
            </a:r>
            <a:r>
              <a:rPr lang="en-US" dirty="0"/>
              <a:t> </a:t>
            </a:r>
            <a:r>
              <a:rPr lang="en-US" dirty="0" err="1"/>
              <a:t>gozd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/>
              <a:t>Reka</a:t>
            </a:r>
            <a:r>
              <a:rPr lang="en-US" dirty="0"/>
              <a:t> </a:t>
            </a:r>
            <a:r>
              <a:rPr lang="en-US" dirty="0" err="1"/>
              <a:t>Beli</a:t>
            </a:r>
            <a:r>
              <a:rPr lang="en-US" dirty="0"/>
              <a:t> Nil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/>
              <a:t>Močvirje</a:t>
            </a:r>
            <a:r>
              <a:rPr lang="en-US" dirty="0"/>
              <a:t> </a:t>
            </a:r>
            <a:r>
              <a:rPr lang="en-US" dirty="0" err="1"/>
              <a:t>Sudd</a:t>
            </a:r>
            <a:r>
              <a:rPr lang="en-US" dirty="0"/>
              <a:t> </a:t>
            </a:r>
            <a:r>
              <a:rPr lang="en-US" dirty="0" err="1"/>
              <a:t>ob</a:t>
            </a:r>
            <a:r>
              <a:rPr lang="en-US" dirty="0"/>
              <a:t> Belem </a:t>
            </a:r>
            <a:r>
              <a:rPr lang="en-US" dirty="0" err="1"/>
              <a:t>Nilu</a:t>
            </a: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/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5986F261-A758-4646-A989-764F9620F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356100"/>
            <a:ext cx="2870200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1D8843-9E7C-4E96-9280-E86B3645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PREBIVALSTVO IN GOSPODARSTVO</a:t>
            </a:r>
            <a:endParaRPr lang="sl-SI" dirty="0"/>
          </a:p>
        </p:txBody>
      </p:sp>
      <p:sp>
        <p:nvSpPr>
          <p:cNvPr id="37891" name="Ograda vsebine 2">
            <a:extLst>
              <a:ext uri="{FF2B5EF4-FFF2-40B4-BE49-F238E27FC236}">
                <a16:creationId xmlns:a16="http://schemas.microsoft.com/office/drawing/2014/main" id="{98E2B80D-E83A-4F5E-89AF-CF8E65EA9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970462"/>
          </a:xfrm>
        </p:spPr>
        <p:txBody>
          <a:bodyPr/>
          <a:lstStyle/>
          <a:p>
            <a:r>
              <a:rPr lang="en-US" altLang="sl-SI"/>
              <a:t>Zaradi državljanskih vojn je okrog 4 milijone ljudi zapustilo Sudan in živelo drugod; sedaj pa se počasi vračajo.</a:t>
            </a:r>
          </a:p>
          <a:p>
            <a:endParaRPr lang="en-US" altLang="sl-SI"/>
          </a:p>
          <a:p>
            <a:r>
              <a:rPr lang="en-US" altLang="sl-SI"/>
              <a:t>Revščina, lakota, podhranjenost, nepismenost</a:t>
            </a:r>
          </a:p>
          <a:p>
            <a:endParaRPr lang="en-US" altLang="sl-SI"/>
          </a:p>
          <a:p>
            <a:r>
              <a:rPr lang="en-US" altLang="sl-SI"/>
              <a:t>Prevladuje kmetijstvo: živinoreja in poljedelstvo (proso)</a:t>
            </a:r>
          </a:p>
          <a:p>
            <a:r>
              <a:rPr lang="en-US" altLang="sl-SI"/>
              <a:t>Naravna bogastva: nafta.</a:t>
            </a:r>
            <a:endParaRPr lang="sl-SI" altLang="sl-SI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448320-369D-445C-A3E1-A0BFAF62E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ŠE NEKAJ PODATKOV  O JUŽNEM SUDANU</a:t>
            </a:r>
            <a:endParaRPr lang="sl-SI" dirty="0"/>
          </a:p>
        </p:txBody>
      </p:sp>
      <p:sp>
        <p:nvSpPr>
          <p:cNvPr id="38915" name="Ograda vsebine 2">
            <a:extLst>
              <a:ext uri="{FF2B5EF4-FFF2-40B4-BE49-F238E27FC236}">
                <a16:creationId xmlns:a16="http://schemas.microsoft.com/office/drawing/2014/main" id="{D468E664-ED19-4DF4-8B4E-9720B1344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endParaRPr lang="en-US" altLang="sl-SI"/>
          </a:p>
          <a:p>
            <a:endParaRPr lang="en-US" altLang="sl-SI"/>
          </a:p>
          <a:p>
            <a:endParaRPr lang="en-US" altLang="sl-SI"/>
          </a:p>
          <a:p>
            <a:r>
              <a:rPr lang="en-US" altLang="sl-SI"/>
              <a:t>Grb in zastava</a:t>
            </a:r>
          </a:p>
          <a:p>
            <a:r>
              <a:rPr lang="en-US" altLang="sl-SI"/>
              <a:t>Geslo: Pravica , svoboda, blaginja</a:t>
            </a:r>
          </a:p>
          <a:p>
            <a:r>
              <a:rPr lang="en-US" altLang="sl-SI"/>
              <a:t>Uradni jezik: Angleščina</a:t>
            </a:r>
          </a:p>
          <a:p>
            <a:r>
              <a:rPr lang="en-US" altLang="sl-SI"/>
              <a:t>Površina: 619.745 km/2</a:t>
            </a:r>
          </a:p>
          <a:p>
            <a:r>
              <a:rPr lang="en-US" altLang="sl-SI"/>
              <a:t>Prebivalstvo: 8.260.490 (2008)</a:t>
            </a:r>
          </a:p>
          <a:p>
            <a:endParaRPr lang="en-US" altLang="sl-SI"/>
          </a:p>
          <a:p>
            <a:endParaRPr lang="en-US" altLang="sl-SI"/>
          </a:p>
          <a:p>
            <a:endParaRPr lang="en-US" altLang="sl-SI"/>
          </a:p>
          <a:p>
            <a:endParaRPr lang="sl-SI" altLang="sl-SI"/>
          </a:p>
        </p:txBody>
      </p:sp>
      <p:pic>
        <p:nvPicPr>
          <p:cNvPr id="38916" name="Slika 3" descr="File:Flag of South Sudan.svg">
            <a:extLst>
              <a:ext uri="{FF2B5EF4-FFF2-40B4-BE49-F238E27FC236}">
                <a16:creationId xmlns:a16="http://schemas.microsoft.com/office/drawing/2014/main" id="{B8DBFFBD-692F-4C04-A4A8-8BA8C3BCD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2425"/>
            <a:ext cx="25495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Slika 4" descr="File:Coat of Arms of South Sudan.svg">
            <a:extLst>
              <a:ext uri="{FF2B5EF4-FFF2-40B4-BE49-F238E27FC236}">
                <a16:creationId xmlns:a16="http://schemas.microsoft.com/office/drawing/2014/main" id="{B17B7708-FDD8-46E7-BEEA-0ADA92867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87463"/>
            <a:ext cx="22764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975E6E-E21A-4604-B154-BA56D56B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2B47975-AA30-42DF-84CD-D15B744A7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/>
              <a:t>Druga</a:t>
            </a:r>
            <a:r>
              <a:rPr lang="en-US" dirty="0"/>
              <a:t> </a:t>
            </a:r>
            <a:r>
              <a:rPr lang="en-US" dirty="0" err="1"/>
              <a:t>državljanska</a:t>
            </a:r>
            <a:r>
              <a:rPr lang="en-US" dirty="0"/>
              <a:t> </a:t>
            </a:r>
            <a:r>
              <a:rPr lang="en-US" dirty="0" err="1"/>
              <a:t>vojna</a:t>
            </a:r>
            <a:r>
              <a:rPr lang="en-US" dirty="0"/>
              <a:t> (1983-2005)- </a:t>
            </a:r>
            <a:r>
              <a:rPr lang="en-US" dirty="0" err="1"/>
              <a:t>mirovni</a:t>
            </a:r>
            <a:r>
              <a:rPr lang="en-US" dirty="0"/>
              <a:t> </a:t>
            </a:r>
            <a:r>
              <a:rPr lang="en-US" dirty="0" err="1"/>
              <a:t>sporazum</a:t>
            </a:r>
            <a:r>
              <a:rPr lang="en-US" dirty="0"/>
              <a:t> in </a:t>
            </a:r>
            <a:r>
              <a:rPr lang="en-US" dirty="0" err="1"/>
              <a:t>južni</a:t>
            </a:r>
            <a:r>
              <a:rPr lang="en-US" dirty="0"/>
              <a:t> del </a:t>
            </a:r>
            <a:r>
              <a:rPr lang="en-US" dirty="0" err="1"/>
              <a:t>Sudana</a:t>
            </a:r>
            <a:r>
              <a:rPr lang="en-US" dirty="0"/>
              <a:t> </a:t>
            </a:r>
            <a:r>
              <a:rPr lang="en-US" dirty="0" err="1"/>
              <a:t>dobi</a:t>
            </a:r>
            <a:r>
              <a:rPr lang="en-US" dirty="0"/>
              <a:t> </a:t>
            </a:r>
            <a:r>
              <a:rPr lang="en-US" dirty="0" err="1"/>
              <a:t>samoupravo</a:t>
            </a:r>
            <a:r>
              <a:rPr lang="en-US" dirty="0"/>
              <a:t> in </a:t>
            </a:r>
            <a:r>
              <a:rPr lang="en-US" dirty="0" err="1"/>
              <a:t>avtonomno</a:t>
            </a:r>
            <a:r>
              <a:rPr lang="en-US" dirty="0"/>
              <a:t> </a:t>
            </a:r>
            <a:r>
              <a:rPr lang="en-US" dirty="0" err="1"/>
              <a:t>vlado</a:t>
            </a:r>
            <a:r>
              <a:rPr lang="en-US" dirty="0"/>
              <a:t>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/>
              <a:t>Leta</a:t>
            </a:r>
            <a:r>
              <a:rPr lang="en-US" dirty="0"/>
              <a:t> 2011 referendum  98%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samostojno</a:t>
            </a:r>
            <a:r>
              <a:rPr lang="en-US" dirty="0"/>
              <a:t> </a:t>
            </a:r>
            <a:r>
              <a:rPr lang="en-US" dirty="0" err="1"/>
              <a:t>državo</a:t>
            </a:r>
            <a:r>
              <a:rPr lang="en-US" dirty="0"/>
              <a:t>: </a:t>
            </a:r>
            <a:r>
              <a:rPr lang="en-US" dirty="0" err="1"/>
              <a:t>Južni</a:t>
            </a:r>
            <a:r>
              <a:rPr lang="en-US" dirty="0"/>
              <a:t> Sudan.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Od </a:t>
            </a:r>
            <a:r>
              <a:rPr lang="en-US" dirty="0" err="1"/>
              <a:t>leta</a:t>
            </a:r>
            <a:r>
              <a:rPr lang="en-US" dirty="0"/>
              <a:t> 2011: Sudan in </a:t>
            </a:r>
            <a:r>
              <a:rPr lang="en-US" dirty="0" err="1"/>
              <a:t>Južni</a:t>
            </a:r>
            <a:r>
              <a:rPr lang="en-US" dirty="0"/>
              <a:t> Sudan.</a:t>
            </a:r>
            <a:endParaRPr lang="sl-SI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A6F8D9-F2F8-43D3-ACA1-BCABCA47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9939" name="Ograda vsebine 2">
            <a:extLst>
              <a:ext uri="{FF2B5EF4-FFF2-40B4-BE49-F238E27FC236}">
                <a16:creationId xmlns:a16="http://schemas.microsoft.com/office/drawing/2014/main" id="{C11E72F4-EC75-4F8B-9352-9FC126F6F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r>
              <a:rPr lang="en-US" altLang="sl-SI"/>
              <a:t>Valuta: sudanski funt</a:t>
            </a:r>
          </a:p>
          <a:p>
            <a:r>
              <a:rPr lang="en-US" altLang="sl-SI"/>
              <a:t>Časovni pas: vzhodnoafriški čas (UTC + 3)</a:t>
            </a:r>
          </a:p>
          <a:p>
            <a:r>
              <a:rPr lang="en-US" altLang="sl-SI"/>
              <a:t>Glavno mesto: Juba</a:t>
            </a:r>
          </a:p>
          <a:p>
            <a:endParaRPr lang="en-US" altLang="sl-SI"/>
          </a:p>
          <a:p>
            <a:endParaRPr lang="sl-SI" altLang="sl-SI"/>
          </a:p>
        </p:txBody>
      </p:sp>
      <p:pic>
        <p:nvPicPr>
          <p:cNvPr id="39940" name="Slika 3" descr="https://encrypted-tbn1.gstatic.com/images?q=tbn:ANd9GcTCjSNmNbhmqYx-rQ_Q-e1VOf15ojhV7x8gUR9Azhn4r53p28qu">
            <a:extLst>
              <a:ext uri="{FF2B5EF4-FFF2-40B4-BE49-F238E27FC236}">
                <a16:creationId xmlns:a16="http://schemas.microsoft.com/office/drawing/2014/main" id="{2BCFAE63-C43C-4E5F-B686-0CDA3035E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924175"/>
            <a:ext cx="56165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0C8872-3CA1-4DA3-9F17-9F0CA4B69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vprašanja</a:t>
            </a: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8AD3218-5DD0-44D7-8E49-50751E81D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63" y="1484313"/>
            <a:ext cx="8686800" cy="4897437"/>
          </a:xfrm>
        </p:spPr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/>
              <a:t>Kateri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reki</a:t>
            </a:r>
            <a:r>
              <a:rPr lang="en-US" dirty="0"/>
              <a:t> se </a:t>
            </a:r>
            <a:r>
              <a:rPr lang="en-US" dirty="0" err="1"/>
              <a:t>zlivajo</a:t>
            </a:r>
            <a:r>
              <a:rPr lang="en-US" dirty="0"/>
              <a:t> v </a:t>
            </a:r>
            <a:r>
              <a:rPr lang="en-US" dirty="0" err="1"/>
              <a:t>reko</a:t>
            </a:r>
            <a:r>
              <a:rPr lang="en-US" dirty="0"/>
              <a:t> Nil?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/>
              <a:t>Katera</a:t>
            </a:r>
            <a:r>
              <a:rPr lang="en-US" dirty="0"/>
              <a:t> </a:t>
            </a:r>
            <a:r>
              <a:rPr lang="en-US" dirty="0" err="1"/>
              <a:t>večja</a:t>
            </a:r>
            <a:r>
              <a:rPr lang="en-US" dirty="0"/>
              <a:t> </a:t>
            </a:r>
            <a:r>
              <a:rPr lang="en-US" dirty="0" err="1"/>
              <a:t>pokrajina</a:t>
            </a:r>
            <a:r>
              <a:rPr lang="en-US" dirty="0"/>
              <a:t> je v </a:t>
            </a:r>
            <a:r>
              <a:rPr lang="en-US" dirty="0" err="1"/>
              <a:t>Sudanu</a:t>
            </a:r>
            <a:r>
              <a:rPr lang="en-US" dirty="0"/>
              <a:t>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/>
              <a:t>Kdo</a:t>
            </a:r>
            <a:r>
              <a:rPr lang="en-US" dirty="0"/>
              <a:t> je </a:t>
            </a:r>
            <a:r>
              <a:rPr lang="en-US" dirty="0" err="1"/>
              <a:t>Tomo</a:t>
            </a:r>
            <a:r>
              <a:rPr lang="en-US" dirty="0"/>
              <a:t> </a:t>
            </a:r>
            <a:r>
              <a:rPr lang="en-US" dirty="0" err="1"/>
              <a:t>Križnar</a:t>
            </a:r>
            <a:r>
              <a:rPr lang="en-US" dirty="0"/>
              <a:t>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pic>
        <p:nvPicPr>
          <p:cNvPr id="40964" name="Picture 2">
            <a:extLst>
              <a:ext uri="{FF2B5EF4-FFF2-40B4-BE49-F238E27FC236}">
                <a16:creationId xmlns:a16="http://schemas.microsoft.com/office/drawing/2014/main" id="{D3A9B045-9DA0-4646-B719-D30A92A4E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302418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Slika 4" descr="File:Sudan on the globe (de-facto + claimed hatched) (North Africa centered).svg">
            <a:extLst>
              <a:ext uri="{FF2B5EF4-FFF2-40B4-BE49-F238E27FC236}">
                <a16:creationId xmlns:a16="http://schemas.microsoft.com/office/drawing/2014/main" id="{32B929B2-C979-4FED-9486-799C0B61B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894013"/>
            <a:ext cx="190341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Slika 5" descr="http://www.unitedhumanrights.org/wp-content/uploads/2009/05/Darfur_map1.gif">
            <a:extLst>
              <a:ext uri="{FF2B5EF4-FFF2-40B4-BE49-F238E27FC236}">
                <a16:creationId xmlns:a16="http://schemas.microsoft.com/office/drawing/2014/main" id="{1717AE8B-DAA6-4B01-97D2-B61FEDF90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243263"/>
            <a:ext cx="2857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37BCB1-5013-4822-9B06-A80625395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Viri</a:t>
            </a:r>
            <a:r>
              <a:rPr lang="en-US" dirty="0"/>
              <a:t>:</a:t>
            </a:r>
            <a:endParaRPr lang="sl-SI" dirty="0"/>
          </a:p>
        </p:txBody>
      </p:sp>
      <p:sp>
        <p:nvSpPr>
          <p:cNvPr id="41987" name="Ograda vsebine 2">
            <a:extLst>
              <a:ext uri="{FF2B5EF4-FFF2-40B4-BE49-F238E27FC236}">
                <a16:creationId xmlns:a16="http://schemas.microsoft.com/office/drawing/2014/main" id="{EBD9F98F-598E-4FC9-B8D3-2131390D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>
                <a:hlinkClick r:id="rId2"/>
              </a:rPr>
              <a:t>http://sl.wikipedia.org/wiki/Sudan</a:t>
            </a:r>
            <a:endParaRPr lang="en-US" altLang="sl-SI" sz="2400"/>
          </a:p>
          <a:p>
            <a:r>
              <a:rPr lang="sl-SI" altLang="sl-SI" sz="2400">
                <a:hlinkClick r:id="rId3"/>
              </a:rPr>
              <a:t>http://en.wikipedia.org/wiki/Sudan</a:t>
            </a:r>
            <a:endParaRPr lang="en-US" altLang="sl-SI" sz="2400"/>
          </a:p>
          <a:p>
            <a:r>
              <a:rPr lang="sl-SI" altLang="sl-SI" sz="2400">
                <a:hlinkClick r:id="rId4"/>
              </a:rPr>
              <a:t>http://www.tomokriznar.com/tomokriznar.html</a:t>
            </a:r>
            <a:endParaRPr lang="en-US" altLang="sl-SI" sz="2400"/>
          </a:p>
          <a:p>
            <a:r>
              <a:rPr lang="sl-SI" altLang="sl-SI" sz="2400">
                <a:hlinkClick r:id="rId5"/>
              </a:rPr>
              <a:t>http://sl.wikipedia.org/wiki/Ju%C5%BEni_Sudan</a:t>
            </a:r>
            <a:endParaRPr lang="en-US" altLang="sl-SI" sz="2400"/>
          </a:p>
          <a:p>
            <a:r>
              <a:rPr lang="en-US" altLang="sl-SI" sz="2400"/>
              <a:t>Raziskujem novi svet  8 (učbenik za geografijo)</a:t>
            </a:r>
          </a:p>
          <a:p>
            <a:r>
              <a:rPr lang="en-US" altLang="sl-SI" sz="2400"/>
              <a:t>Atlas sveta</a:t>
            </a:r>
          </a:p>
          <a:p>
            <a:r>
              <a:rPr lang="en-US" altLang="sl-SI" sz="2400"/>
              <a:t>Velika otroška enciklopedija</a:t>
            </a:r>
          </a:p>
          <a:p>
            <a:endParaRPr lang="en-US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0489C1-A7B2-49C4-ADF5-37381F760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HVALA ZA POZORNOST</a:t>
            </a:r>
            <a:endParaRPr lang="sl-SI" dirty="0"/>
          </a:p>
        </p:txBody>
      </p:sp>
      <p:pic>
        <p:nvPicPr>
          <p:cNvPr id="43011" name="Ograda vsebine 6" descr="http://agencija-oskar.si/blog/wp-content/uploads/2008/11/pozerska-kamela-na-dnu-jezera.jpg">
            <a:extLst>
              <a:ext uri="{FF2B5EF4-FFF2-40B4-BE49-F238E27FC236}">
                <a16:creationId xmlns:a16="http://schemas.microsoft.com/office/drawing/2014/main" id="{64E0912D-AC22-4648-B938-66EA9A7B9ED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96975"/>
            <a:ext cx="7920037" cy="55165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FFBAC7CC-BE7B-4596-BF81-E219F9093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91" y="476672"/>
            <a:ext cx="8568952" cy="129614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Sudan </a:t>
            </a:r>
            <a:r>
              <a:rPr lang="en-US" sz="3200" dirty="0" err="1"/>
              <a:t>nekoč</a:t>
            </a:r>
            <a:r>
              <a:rPr lang="en-US" sz="3200" dirty="0"/>
              <a:t>  </a:t>
            </a:r>
            <a:r>
              <a:rPr lang="en-US" sz="3200" dirty="0" err="1"/>
              <a:t>ena</a:t>
            </a:r>
            <a:r>
              <a:rPr lang="en-US" sz="3200" dirty="0"/>
              <a:t>  </a:t>
            </a:r>
            <a:r>
              <a:rPr lang="en-US" sz="3200" dirty="0" err="1"/>
              <a:t>država</a:t>
            </a:r>
            <a:r>
              <a:rPr lang="en-US" sz="3200" dirty="0"/>
              <a:t> , </a:t>
            </a:r>
            <a:r>
              <a:rPr lang="en-US" sz="3200" dirty="0" err="1"/>
              <a:t>danes</a:t>
            </a:r>
            <a:r>
              <a:rPr lang="en-US" sz="3200" dirty="0"/>
              <a:t>  </a:t>
            </a:r>
            <a:r>
              <a:rPr lang="en-US" sz="3200" dirty="0" err="1"/>
              <a:t>dve</a:t>
            </a:r>
            <a:r>
              <a:rPr lang="en-US" sz="3200" dirty="0"/>
              <a:t> </a:t>
            </a:r>
            <a:r>
              <a:rPr lang="en-US" sz="3200" dirty="0" err="1"/>
              <a:t>državi</a:t>
            </a:r>
            <a:endParaRPr lang="sl-SI" sz="3200" dirty="0"/>
          </a:p>
        </p:txBody>
      </p: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B75EAAFB-401B-475A-AECE-EE30E66F6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0013" y="1484313"/>
            <a:ext cx="4111625" cy="63976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/>
              <a:t>Sudan </a:t>
            </a:r>
            <a:r>
              <a:rPr lang="en-US" sz="3200" dirty="0" err="1"/>
              <a:t>danes</a:t>
            </a:r>
            <a:endParaRPr lang="sl-SI" sz="3200" dirty="0"/>
          </a:p>
        </p:txBody>
      </p:sp>
      <p:sp>
        <p:nvSpPr>
          <p:cNvPr id="7" name="Ograda besedila 6">
            <a:extLst>
              <a:ext uri="{FF2B5EF4-FFF2-40B4-BE49-F238E27FC236}">
                <a16:creationId xmlns:a16="http://schemas.microsoft.com/office/drawing/2014/main" id="{932EA892-1D00-4FC2-AAFB-CD3A89C44638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 flipV="1">
            <a:off x="-1692275" y="5876925"/>
            <a:ext cx="863600" cy="9810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sp>
        <p:nvSpPr>
          <p:cNvPr id="6" name="Ograda vsebine 5">
            <a:extLst>
              <a:ext uri="{FF2B5EF4-FFF2-40B4-BE49-F238E27FC236}">
                <a16:creationId xmlns:a16="http://schemas.microsoft.com/office/drawing/2014/main" id="{244B959F-F08F-48C8-A736-84E979E894C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23850" y="1390650"/>
            <a:ext cx="4040188" cy="3240088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err="1"/>
              <a:t>Republika</a:t>
            </a:r>
            <a:r>
              <a:rPr lang="en-US" sz="2800" dirty="0"/>
              <a:t> Sudan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err="1"/>
              <a:t>Pokrajna</a:t>
            </a:r>
            <a:r>
              <a:rPr lang="en-US" dirty="0"/>
              <a:t> Darfur</a:t>
            </a:r>
            <a:endParaRPr lang="sl-SI" dirty="0"/>
          </a:p>
        </p:txBody>
      </p:sp>
      <p:sp>
        <p:nvSpPr>
          <p:cNvPr id="8" name="Ograda vsebine 7">
            <a:extLst>
              <a:ext uri="{FF2B5EF4-FFF2-40B4-BE49-F238E27FC236}">
                <a16:creationId xmlns:a16="http://schemas.microsoft.com/office/drawing/2014/main" id="{D2EDAB9B-4CE0-484C-81E3-34C657438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0425" y="2009775"/>
            <a:ext cx="3887788" cy="168751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err="1"/>
              <a:t>Republika</a:t>
            </a:r>
            <a:r>
              <a:rPr lang="en-US" sz="2800" dirty="0"/>
              <a:t> </a:t>
            </a:r>
            <a:r>
              <a:rPr lang="en-US" sz="2800" dirty="0" err="1"/>
              <a:t>Južni</a:t>
            </a:r>
            <a:r>
              <a:rPr lang="en-US" sz="2800" dirty="0"/>
              <a:t> Sudan</a:t>
            </a:r>
            <a:endParaRPr lang="sl-SI" sz="28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5BF3A897-B3E1-442D-96FB-884ACB234A21}"/>
              </a:ext>
            </a:extLst>
          </p:cNvPr>
          <p:cNvCxnSpPr/>
          <p:nvPr/>
        </p:nvCxnSpPr>
        <p:spPr>
          <a:xfrm flipH="1">
            <a:off x="1763713" y="2060575"/>
            <a:ext cx="2016125" cy="792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7BC5B6F5-3E38-4C91-AEE9-9DF7C0FB0ACA}"/>
              </a:ext>
            </a:extLst>
          </p:cNvPr>
          <p:cNvCxnSpPr/>
          <p:nvPr/>
        </p:nvCxnSpPr>
        <p:spPr>
          <a:xfrm>
            <a:off x="5145088" y="2074863"/>
            <a:ext cx="2592387" cy="935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>
            <a:extLst>
              <a:ext uri="{FF2B5EF4-FFF2-40B4-BE49-F238E27FC236}">
                <a16:creationId xmlns:a16="http://schemas.microsoft.com/office/drawing/2014/main" id="{B4E5779A-4526-48BC-8937-162415E94677}"/>
              </a:ext>
            </a:extLst>
          </p:cNvPr>
          <p:cNvCxnSpPr/>
          <p:nvPr/>
        </p:nvCxnSpPr>
        <p:spPr>
          <a:xfrm>
            <a:off x="1327150" y="3284538"/>
            <a:ext cx="215900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2" name="Picture 4" descr="http://www.stepmap.de/landkarte/sudan-suedsudan-1119477.png">
            <a:extLst>
              <a:ext uri="{FF2B5EF4-FFF2-40B4-BE49-F238E27FC236}">
                <a16:creationId xmlns:a16="http://schemas.microsoft.com/office/drawing/2014/main" id="{93A31131-DD04-4F81-AF97-9B3902B59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457450"/>
            <a:ext cx="3024187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Slika 18" descr="Sudan Association Italy">
            <a:extLst>
              <a:ext uri="{FF2B5EF4-FFF2-40B4-BE49-F238E27FC236}">
                <a16:creationId xmlns:a16="http://schemas.microsoft.com/office/drawing/2014/main" id="{3566F6C0-76A3-4A1E-B3B3-6E2614530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3771900"/>
            <a:ext cx="2046287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D0DCFC-15DC-4AAF-866C-156E5B12A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SUDAN</a:t>
            </a:r>
            <a:endParaRPr lang="sl-SI" sz="4000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295E0B5-36BD-4F13-B07F-47647B331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96975"/>
            <a:ext cx="8372475" cy="5029200"/>
          </a:xfrm>
        </p:spPr>
        <p:txBody>
          <a:bodyPr>
            <a:normAutofit fontScale="2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9600" dirty="0"/>
              <a:t>LEGA : </a:t>
            </a:r>
            <a:r>
              <a:rPr lang="sl-SI" sz="9600" dirty="0"/>
              <a:t> </a:t>
            </a:r>
            <a:r>
              <a:rPr lang="sl-SI" sz="9600" dirty="0" err="1"/>
              <a:t>severn</a:t>
            </a:r>
            <a:r>
              <a:rPr lang="en-US" sz="9600" dirty="0"/>
              <a:t>a</a:t>
            </a:r>
            <a:r>
              <a:rPr lang="sl-SI" sz="9600" dirty="0"/>
              <a:t> </a:t>
            </a:r>
            <a:r>
              <a:rPr lang="sl-SI" sz="9600" dirty="0" err="1"/>
              <a:t>Afrik</a:t>
            </a:r>
            <a:r>
              <a:rPr lang="en-US" sz="9600" dirty="0"/>
              <a:t>a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9600" dirty="0"/>
          </a:p>
          <a:p>
            <a:pPr marL="0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9600" dirty="0"/>
              <a:t>POVRŠJE:</a:t>
            </a:r>
            <a:endParaRPr lang="sl-SI" sz="9600" dirty="0"/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en-US" sz="9600" dirty="0"/>
              <a:t>Na </a:t>
            </a:r>
            <a:r>
              <a:rPr lang="en-US" sz="9600" dirty="0" err="1"/>
              <a:t>severu</a:t>
            </a:r>
            <a:r>
              <a:rPr lang="en-US" sz="9600" dirty="0"/>
              <a:t>: </a:t>
            </a:r>
            <a:r>
              <a:rPr lang="en-US" sz="9600" dirty="0" err="1"/>
              <a:t>puščava</a:t>
            </a:r>
            <a:r>
              <a:rPr lang="en-US" sz="9600" dirty="0"/>
              <a:t> </a:t>
            </a:r>
            <a:r>
              <a:rPr lang="sl-SI" sz="9600" dirty="0" err="1"/>
              <a:t>Sahar</a:t>
            </a:r>
            <a:r>
              <a:rPr lang="en-US" sz="9600" dirty="0"/>
              <a:t>a – 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en-US" sz="9600" dirty="0" err="1"/>
              <a:t>zahodno</a:t>
            </a:r>
            <a:r>
              <a:rPr lang="en-US" sz="9600" dirty="0"/>
              <a:t> od </a:t>
            </a:r>
            <a:r>
              <a:rPr lang="en-US" sz="9600" dirty="0" err="1"/>
              <a:t>Nila</a:t>
            </a:r>
            <a:r>
              <a:rPr lang="en-US" sz="9600" dirty="0"/>
              <a:t>: </a:t>
            </a:r>
            <a:r>
              <a:rPr lang="en-US" sz="9600" dirty="0" err="1"/>
              <a:t>Libijska</a:t>
            </a:r>
            <a:r>
              <a:rPr lang="en-US" sz="9600" dirty="0"/>
              <a:t>                                                         </a:t>
            </a:r>
            <a:r>
              <a:rPr lang="en-US" sz="9600" dirty="0" err="1"/>
              <a:t>vzhodno</a:t>
            </a:r>
            <a:r>
              <a:rPr lang="en-US" sz="9600" dirty="0"/>
              <a:t> od </a:t>
            </a:r>
            <a:r>
              <a:rPr lang="en-US" sz="9600" dirty="0" err="1"/>
              <a:t>Nila</a:t>
            </a:r>
            <a:r>
              <a:rPr lang="en-US" sz="9600" dirty="0"/>
              <a:t>: </a:t>
            </a:r>
            <a:r>
              <a:rPr lang="en-US" sz="9600" dirty="0" err="1"/>
              <a:t>Nubijska</a:t>
            </a:r>
            <a:endParaRPr lang="sl-SI" sz="9600" dirty="0"/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en-US" sz="9600" dirty="0"/>
              <a:t>Na </a:t>
            </a:r>
            <a:r>
              <a:rPr lang="en-US" sz="9600" dirty="0" err="1"/>
              <a:t>zahodu</a:t>
            </a:r>
            <a:r>
              <a:rPr lang="en-US" sz="9600" dirty="0"/>
              <a:t>: </a:t>
            </a:r>
            <a:r>
              <a:rPr lang="en-US" sz="9600" dirty="0" err="1"/>
              <a:t>površje</a:t>
            </a:r>
            <a:r>
              <a:rPr lang="en-US" sz="9600" dirty="0"/>
              <a:t> je </a:t>
            </a:r>
            <a:r>
              <a:rPr lang="en-US" sz="9600" dirty="0" err="1"/>
              <a:t>sestavljeno</a:t>
            </a:r>
            <a:r>
              <a:rPr lang="en-US" sz="9600" dirty="0"/>
              <a:t> </a:t>
            </a:r>
            <a:r>
              <a:rPr lang="en-US" sz="9600" dirty="0" err="1"/>
              <a:t>iz</a:t>
            </a:r>
            <a:r>
              <a:rPr lang="en-US" sz="9600" dirty="0"/>
              <a:t> </a:t>
            </a:r>
            <a:r>
              <a:rPr lang="en-US" sz="9600" dirty="0" err="1"/>
              <a:t>ravnic</a:t>
            </a:r>
            <a:r>
              <a:rPr lang="en-US" sz="9600" dirty="0"/>
              <a:t>, </a:t>
            </a:r>
            <a:r>
              <a:rPr lang="en-US" sz="9600" dirty="0" err="1"/>
              <a:t>prekinjajo</a:t>
            </a:r>
            <a:r>
              <a:rPr lang="en-US" sz="9600" dirty="0"/>
              <a:t> </a:t>
            </a:r>
            <a:r>
              <a:rPr lang="en-US" sz="9600" dirty="0" err="1"/>
              <a:t>jih</a:t>
            </a:r>
            <a:r>
              <a:rPr lang="en-US" sz="9600" dirty="0"/>
              <a:t> </a:t>
            </a:r>
            <a:r>
              <a:rPr lang="en-US" sz="9600" dirty="0" err="1"/>
              <a:t>vulkanske</a:t>
            </a:r>
            <a:r>
              <a:rPr lang="en-US" sz="9600" dirty="0"/>
              <a:t> </a:t>
            </a:r>
            <a:r>
              <a:rPr lang="en-US" sz="9600" dirty="0" err="1"/>
              <a:t>gorske</a:t>
            </a:r>
            <a:r>
              <a:rPr lang="en-US" sz="9600" dirty="0"/>
              <a:t> </a:t>
            </a:r>
            <a:r>
              <a:rPr lang="en-US" sz="9600" dirty="0" err="1"/>
              <a:t>verige</a:t>
            </a:r>
            <a:r>
              <a:rPr lang="en-US" sz="9600" dirty="0"/>
              <a:t>: </a:t>
            </a:r>
            <a:r>
              <a:rPr lang="sl-SI" sz="9600" dirty="0" err="1"/>
              <a:t>Jeb</a:t>
            </a:r>
            <a:r>
              <a:rPr lang="en-US" sz="9600" dirty="0"/>
              <a:t>e</a:t>
            </a:r>
            <a:r>
              <a:rPr lang="sl-SI" sz="9600" dirty="0"/>
              <a:t>l </a:t>
            </a:r>
            <a:r>
              <a:rPr lang="sl-SI" sz="9600" dirty="0" err="1"/>
              <a:t>marra</a:t>
            </a:r>
            <a:r>
              <a:rPr lang="sl-SI" sz="9600" dirty="0"/>
              <a:t> </a:t>
            </a:r>
            <a:r>
              <a:rPr lang="en-US" sz="9600" dirty="0"/>
              <a:t> je </a:t>
            </a:r>
            <a:r>
              <a:rPr lang="sl-SI" sz="9600" dirty="0"/>
              <a:t>vulkansko gorovje v Darfurju</a:t>
            </a:r>
            <a:r>
              <a:rPr lang="en-US" sz="9600" dirty="0"/>
              <a:t>, </a:t>
            </a:r>
            <a:r>
              <a:rPr lang="en-US" sz="9600" dirty="0" err="1"/>
              <a:t>dviga</a:t>
            </a:r>
            <a:r>
              <a:rPr lang="en-US" sz="9600" dirty="0"/>
              <a:t> se do 3000 </a:t>
            </a:r>
            <a:r>
              <a:rPr lang="en-US" sz="9600" dirty="0" err="1"/>
              <a:t>mnm</a:t>
            </a:r>
            <a:endParaRPr lang="en-US" sz="9600" dirty="0"/>
          </a:p>
          <a:p>
            <a:pPr marL="0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7400" dirty="0"/>
          </a:p>
          <a:p>
            <a:pPr marL="0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sl-SI" sz="74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/>
          </a:p>
        </p:txBody>
      </p:sp>
      <p:pic>
        <p:nvPicPr>
          <p:cNvPr id="14340" name="Slika 3" descr="File:Sudan on the globe (de-facto + claimed hatched) (North Africa centered).svg">
            <a:extLst>
              <a:ext uri="{FF2B5EF4-FFF2-40B4-BE49-F238E27FC236}">
                <a16:creationId xmlns:a16="http://schemas.microsoft.com/office/drawing/2014/main" id="{BBAD75A2-896B-464E-998C-E75C258F8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00663"/>
            <a:ext cx="17287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Slika 4" descr="http://en.academic.ru/pictures/enwiki/50/256px-Sudan_Jebel_Marra_Deriba_Lakes_edited.jpg">
            <a:extLst>
              <a:ext uri="{FF2B5EF4-FFF2-40B4-BE49-F238E27FC236}">
                <a16:creationId xmlns:a16="http://schemas.microsoft.com/office/drawing/2014/main" id="{9B139CCD-D6CD-446D-95E9-AA11DAE1F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3375"/>
            <a:ext cx="4033837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B5E79E-9E8D-46CE-8B4B-BC02AED55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74CF7BC3-5433-40A7-A894-F380DB367A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6121400" cy="6392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nefershapiland.de/images/Nilkarte1.jpg">
            <a:extLst>
              <a:ext uri="{FF2B5EF4-FFF2-40B4-BE49-F238E27FC236}">
                <a16:creationId xmlns:a16="http://schemas.microsoft.com/office/drawing/2014/main" id="{DD5683EE-51B2-428F-A300-F43643B31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408113"/>
            <a:ext cx="28194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68662F3-963E-4867-AFB7-14E6F68A6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F126594-889E-41AD-9AFF-106FE81FA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>
            <a:normAutofit/>
          </a:bodyPr>
          <a:lstStyle/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/>
              <a:t>Na </a:t>
            </a:r>
            <a:r>
              <a:rPr lang="en-US" sz="2800" dirty="0" err="1"/>
              <a:t>jugu</a:t>
            </a:r>
            <a:r>
              <a:rPr lang="en-US" sz="2800" dirty="0"/>
              <a:t>: </a:t>
            </a:r>
            <a:r>
              <a:rPr lang="sl-SI" sz="2800" dirty="0"/>
              <a:t>kotlina ob zgornjem Nilu </a:t>
            </a:r>
            <a:endParaRPr lang="en-US" sz="2800" dirty="0"/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sl-SI" sz="2800" dirty="0" err="1"/>
              <a:t>Najdal</a:t>
            </a:r>
            <a:r>
              <a:rPr lang="en-US" sz="2800" dirty="0"/>
              <a:t>j</a:t>
            </a:r>
            <a:r>
              <a:rPr lang="sl-SI" sz="2800" dirty="0" err="1"/>
              <a:t>ša</a:t>
            </a:r>
            <a:r>
              <a:rPr lang="sl-SI" sz="2800" dirty="0"/>
              <a:t> reka Nil</a:t>
            </a:r>
            <a:r>
              <a:rPr lang="en-US" sz="2800" dirty="0"/>
              <a:t> - </a:t>
            </a:r>
            <a:r>
              <a:rPr lang="sl-SI" sz="2800" dirty="0"/>
              <a:t>začne se v </a:t>
            </a:r>
            <a:endParaRPr lang="en-US" sz="2800" dirty="0"/>
          </a:p>
          <a:p>
            <a:pPr marL="0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/>
              <a:t>     </a:t>
            </a:r>
            <a:r>
              <a:rPr lang="sl-SI" sz="2800" dirty="0"/>
              <a:t>Kartumu z zlitjem Belega in </a:t>
            </a:r>
            <a:endParaRPr lang="en-US" sz="2800" dirty="0"/>
          </a:p>
          <a:p>
            <a:pPr marL="0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/>
              <a:t>     </a:t>
            </a:r>
            <a:r>
              <a:rPr lang="sl-SI" sz="2800" dirty="0"/>
              <a:t>Modrega Nila</a:t>
            </a:r>
            <a:endParaRPr lang="en-US" sz="2800" dirty="0"/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 err="1"/>
              <a:t>Sudd</a:t>
            </a:r>
            <a:r>
              <a:rPr lang="en-US" sz="2800" dirty="0"/>
              <a:t> - </a:t>
            </a:r>
            <a:r>
              <a:rPr lang="en-US" sz="2800" dirty="0" err="1"/>
              <a:t>največje</a:t>
            </a:r>
            <a:r>
              <a:rPr lang="en-US" sz="2800" dirty="0"/>
              <a:t> </a:t>
            </a:r>
            <a:r>
              <a:rPr lang="en-US" sz="2800" dirty="0" err="1"/>
              <a:t>močvirje</a:t>
            </a:r>
            <a:r>
              <a:rPr lang="en-US" sz="2800" dirty="0"/>
              <a:t> v </a:t>
            </a:r>
            <a:r>
              <a:rPr lang="en-US" sz="2800" dirty="0" err="1"/>
              <a:t>Afriki</a:t>
            </a:r>
            <a:endParaRPr lang="en-US" sz="28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DEF911-4589-49D3-9110-DA1D5057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VODE</a:t>
            </a:r>
            <a:endParaRPr lang="sl-SI" dirty="0"/>
          </a:p>
        </p:txBody>
      </p:sp>
      <p:pic>
        <p:nvPicPr>
          <p:cNvPr id="17411" name="Picture 2" descr="http://www.nefershapiland.de/images/Nilkarte1.jpg">
            <a:extLst>
              <a:ext uri="{FF2B5EF4-FFF2-40B4-BE49-F238E27FC236}">
                <a16:creationId xmlns:a16="http://schemas.microsoft.com/office/drawing/2014/main" id="{1ADF073A-9465-4A6E-A0EB-F721D0EA3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8913"/>
            <a:ext cx="28194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>
            <a:extLst>
              <a:ext uri="{FF2B5EF4-FFF2-40B4-BE49-F238E27FC236}">
                <a16:creationId xmlns:a16="http://schemas.microsoft.com/office/drawing/2014/main" id="{E46F7695-4F62-4A8A-A4AA-E46938AA8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/>
              <a:t>Večina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</a:t>
            </a:r>
            <a:r>
              <a:rPr lang="en-US" dirty="0" err="1"/>
              <a:t>priteka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Etiopskega</a:t>
            </a:r>
            <a:r>
              <a:rPr lang="en-US" dirty="0"/>
              <a:t>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   </a:t>
            </a:r>
            <a:r>
              <a:rPr lang="en-US" dirty="0" err="1"/>
              <a:t>višavja</a:t>
            </a: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/>
              <a:t>Beli</a:t>
            </a:r>
            <a:r>
              <a:rPr lang="en-US" dirty="0"/>
              <a:t> in </a:t>
            </a:r>
            <a:r>
              <a:rPr lang="en-US" dirty="0" err="1"/>
              <a:t>Modri</a:t>
            </a:r>
            <a:r>
              <a:rPr lang="en-US" dirty="0"/>
              <a:t> Nil </a:t>
            </a:r>
            <a:r>
              <a:rPr lang="en-US" dirty="0" err="1"/>
              <a:t>zlitja</a:t>
            </a:r>
            <a:r>
              <a:rPr lang="en-US" dirty="0"/>
              <a:t> v </a:t>
            </a:r>
            <a:r>
              <a:rPr lang="en-US" dirty="0" err="1"/>
              <a:t>reko</a:t>
            </a:r>
            <a:r>
              <a:rPr lang="en-US" dirty="0"/>
              <a:t> Nil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V </a:t>
            </a:r>
            <a:r>
              <a:rPr lang="en-US" dirty="0" err="1"/>
              <a:t>deževni</a:t>
            </a:r>
            <a:r>
              <a:rPr lang="en-US" dirty="0"/>
              <a:t> </a:t>
            </a:r>
            <a:r>
              <a:rPr lang="en-US" dirty="0" err="1"/>
              <a:t>dobi</a:t>
            </a:r>
            <a:r>
              <a:rPr lang="en-US" dirty="0"/>
              <a:t> </a:t>
            </a:r>
            <a:r>
              <a:rPr lang="en-US" dirty="0" err="1"/>
              <a:t>reke</a:t>
            </a:r>
            <a:r>
              <a:rPr lang="en-US" dirty="0"/>
              <a:t> </a:t>
            </a:r>
            <a:r>
              <a:rPr lang="en-US" dirty="0" err="1"/>
              <a:t>poplavijo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od </a:t>
            </a:r>
            <a:r>
              <a:rPr lang="en-US" dirty="0" err="1"/>
              <a:t>julija</a:t>
            </a:r>
            <a:r>
              <a:rPr lang="en-US" dirty="0"/>
              <a:t> do </a:t>
            </a:r>
            <a:r>
              <a:rPr lang="en-US" dirty="0" err="1"/>
              <a:t>oktobra</a:t>
            </a:r>
            <a:endParaRPr lang="en-US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Beli Nil teče skozi močvirje </a:t>
            </a:r>
            <a:r>
              <a:rPr lang="sl-SI" dirty="0" err="1"/>
              <a:t>Sudd</a:t>
            </a:r>
            <a:r>
              <a:rPr lang="sl-SI" dirty="0"/>
              <a:t>,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3126A4-7E12-4576-87C7-A9104D040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PODNEBJE IN RASTJE</a:t>
            </a: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17C9EEF-8AE8-454E-97E0-639D34295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113337"/>
          </a:xfrm>
        </p:spPr>
        <p:txBody>
          <a:bodyPr>
            <a:normAutofit fontScale="85000" lnSpcReduction="10000"/>
          </a:bodyPr>
          <a:lstStyle/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en-US" sz="3400" dirty="0"/>
              <a:t>Sudan </a:t>
            </a:r>
            <a:r>
              <a:rPr lang="en-US" sz="3400" dirty="0" err="1"/>
              <a:t>več</a:t>
            </a:r>
            <a:r>
              <a:rPr lang="en-US" sz="3400" dirty="0"/>
              <a:t> </a:t>
            </a:r>
            <a:r>
              <a:rPr lang="en-US" sz="3400" dirty="0" err="1"/>
              <a:t>podnebnih</a:t>
            </a:r>
            <a:r>
              <a:rPr lang="en-US" sz="3400" dirty="0"/>
              <a:t> (</a:t>
            </a:r>
            <a:r>
              <a:rPr lang="en-US" sz="3400" dirty="0" err="1"/>
              <a:t>puščavsko</a:t>
            </a:r>
            <a:r>
              <a:rPr lang="en-US" sz="3400" dirty="0"/>
              <a:t>, </a:t>
            </a:r>
            <a:r>
              <a:rPr lang="en-US" sz="3400" dirty="0" err="1"/>
              <a:t>polpuščavsko</a:t>
            </a:r>
            <a:r>
              <a:rPr lang="en-US" sz="3400" dirty="0"/>
              <a:t>, </a:t>
            </a:r>
            <a:r>
              <a:rPr lang="en-US" sz="3400" dirty="0" err="1"/>
              <a:t>savansko</a:t>
            </a:r>
            <a:r>
              <a:rPr lang="en-US" sz="3400" dirty="0"/>
              <a:t>) in </a:t>
            </a:r>
            <a:r>
              <a:rPr lang="en-US" sz="3400" dirty="0" err="1"/>
              <a:t>rastlinskih</a:t>
            </a:r>
            <a:r>
              <a:rPr lang="en-US" sz="3400" dirty="0"/>
              <a:t> </a:t>
            </a:r>
            <a:r>
              <a:rPr lang="en-US" sz="3400" dirty="0" err="1"/>
              <a:t>pasov</a:t>
            </a:r>
            <a:r>
              <a:rPr lang="en-US" sz="3400" dirty="0"/>
              <a:t> (</a:t>
            </a:r>
            <a:r>
              <a:rPr lang="en-US" sz="3400" dirty="0" err="1"/>
              <a:t>puščavsko</a:t>
            </a:r>
            <a:r>
              <a:rPr lang="en-US" sz="3400" dirty="0"/>
              <a:t> in </a:t>
            </a:r>
            <a:r>
              <a:rPr lang="en-US" sz="3400" dirty="0" err="1"/>
              <a:t>savansko</a:t>
            </a:r>
            <a:r>
              <a:rPr lang="en-US" sz="3400" dirty="0"/>
              <a:t>)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en-US" sz="3400" dirty="0"/>
              <a:t>Na </a:t>
            </a:r>
            <a:r>
              <a:rPr lang="en-US" sz="3400" dirty="0" err="1"/>
              <a:t>severu</a:t>
            </a:r>
            <a:r>
              <a:rPr lang="en-US" sz="3400" dirty="0"/>
              <a:t>: </a:t>
            </a:r>
            <a:r>
              <a:rPr lang="en-US" sz="3400" dirty="0" err="1"/>
              <a:t>puščavsko</a:t>
            </a:r>
            <a:r>
              <a:rPr lang="en-US" sz="3400" dirty="0"/>
              <a:t> </a:t>
            </a:r>
            <a:r>
              <a:rPr lang="en-US" sz="3400" dirty="0" err="1"/>
              <a:t>rastlinstvo</a:t>
            </a:r>
            <a:r>
              <a:rPr lang="en-US" sz="3400" dirty="0"/>
              <a:t> in </a:t>
            </a:r>
            <a:r>
              <a:rPr lang="en-US" sz="3400" dirty="0" err="1"/>
              <a:t>podnebje</a:t>
            </a:r>
            <a:r>
              <a:rPr lang="en-US" sz="3400" dirty="0"/>
              <a:t> z </a:t>
            </a:r>
            <a:r>
              <a:rPr lang="en-US" sz="3400" dirty="0" err="1"/>
              <a:t>visokimi</a:t>
            </a:r>
            <a:r>
              <a:rPr lang="en-US" sz="3400" dirty="0"/>
              <a:t> </a:t>
            </a:r>
            <a:r>
              <a:rPr lang="en-US" sz="3400" dirty="0" err="1"/>
              <a:t>temperaturami</a:t>
            </a:r>
            <a:r>
              <a:rPr lang="en-US" sz="3400" dirty="0"/>
              <a:t>, </a:t>
            </a:r>
            <a:r>
              <a:rPr lang="en-US" sz="3400" dirty="0" err="1"/>
              <a:t>malo</a:t>
            </a:r>
            <a:r>
              <a:rPr lang="en-US" sz="3400" dirty="0"/>
              <a:t> </a:t>
            </a:r>
            <a:r>
              <a:rPr lang="en-US" sz="3400" dirty="0" err="1"/>
              <a:t>padavin</a:t>
            </a:r>
            <a:r>
              <a:rPr lang="en-US" sz="3400" dirty="0"/>
              <a:t> (50 mm)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en-US" sz="3400" dirty="0"/>
              <a:t>Na </a:t>
            </a:r>
            <a:r>
              <a:rPr lang="en-US" sz="3400" dirty="0" err="1"/>
              <a:t>jugu</a:t>
            </a:r>
            <a:r>
              <a:rPr lang="en-US" sz="3400" dirty="0"/>
              <a:t> </a:t>
            </a:r>
            <a:r>
              <a:rPr lang="en-US" sz="3400" dirty="0" err="1"/>
              <a:t>več</a:t>
            </a:r>
            <a:r>
              <a:rPr lang="en-US" sz="3400" dirty="0"/>
              <a:t> </a:t>
            </a:r>
            <a:r>
              <a:rPr lang="en-US" sz="3400" dirty="0" err="1"/>
              <a:t>padavin</a:t>
            </a:r>
            <a:r>
              <a:rPr lang="en-US" sz="3400" dirty="0"/>
              <a:t> in </a:t>
            </a:r>
            <a:r>
              <a:rPr lang="en-US" sz="3400" dirty="0" err="1"/>
              <a:t>savansko</a:t>
            </a:r>
            <a:r>
              <a:rPr lang="en-US" sz="3400" dirty="0"/>
              <a:t> </a:t>
            </a:r>
          </a:p>
          <a:p>
            <a:pPr marL="0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400" dirty="0" err="1"/>
              <a:t>podnebje</a:t>
            </a:r>
            <a:r>
              <a:rPr lang="en-US" sz="3400" dirty="0"/>
              <a:t> in </a:t>
            </a:r>
            <a:r>
              <a:rPr lang="en-US" sz="3400" dirty="0" err="1"/>
              <a:t>rastlinstvo</a:t>
            </a:r>
            <a:endParaRPr lang="en-US" sz="3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ovanje">
  <a:themeElements>
    <a:clrScheme name="Po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o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o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ovanj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886</Words>
  <Application>Microsoft Office PowerPoint</Application>
  <PresentationFormat>On-screen Show (4:3)</PresentationFormat>
  <Paragraphs>209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Franklin Gothic Book</vt:lpstr>
      <vt:lpstr>Franklin Gothic Medium</vt:lpstr>
      <vt:lpstr>Wingdings 2</vt:lpstr>
      <vt:lpstr>Potovanje</vt:lpstr>
      <vt:lpstr>Sudan in  Južni Sudan</vt:lpstr>
      <vt:lpstr>Sudan nekoč</vt:lpstr>
      <vt:lpstr>PowerPoint Presentation</vt:lpstr>
      <vt:lpstr>Sudan nekoč  ena  država , danes  dve državi</vt:lpstr>
      <vt:lpstr>SUDAN</vt:lpstr>
      <vt:lpstr>PowerPoint Presentation</vt:lpstr>
      <vt:lpstr>PowerPoint Presentation</vt:lpstr>
      <vt:lpstr>VODE</vt:lpstr>
      <vt:lpstr>PODNEBJE IN RASTJE</vt:lpstr>
      <vt:lpstr>PowerPoint Presentation</vt:lpstr>
      <vt:lpstr>ŽIVALI V SAVANI</vt:lpstr>
      <vt:lpstr>PREBIVALSTVO</vt:lpstr>
      <vt:lpstr>PowerPoint Presentation</vt:lpstr>
      <vt:lpstr>PowerPoint Presentation</vt:lpstr>
      <vt:lpstr>PowerPoint Presentation</vt:lpstr>
      <vt:lpstr>GOSPODARSTVO</vt:lpstr>
      <vt:lpstr>KMETIJSTVO</vt:lpstr>
      <vt:lpstr>KMETOVANJE </vt:lpstr>
      <vt:lpstr>ŠE NEKAJ PODATKOV O SUDANU</vt:lpstr>
      <vt:lpstr>PowerPoint Presentation</vt:lpstr>
      <vt:lpstr>DRŽAVNA UREDITEV</vt:lpstr>
      <vt:lpstr>DARFUR</vt:lpstr>
      <vt:lpstr>KRIZA V DARFURJU</vt:lpstr>
      <vt:lpstr>PowerPoint Presentation</vt:lpstr>
      <vt:lpstr>TOMO KRIŽNAR</vt:lpstr>
      <vt:lpstr>JUŽNI SUDAN</vt:lpstr>
      <vt:lpstr>PODNEBJE, RASTLINSTVO, POVRŠJE</vt:lpstr>
      <vt:lpstr>PREBIVALSTVO IN GOSPODARSTVO</vt:lpstr>
      <vt:lpstr>ŠE NEKAJ PODATKOV  O JUŽNEM SUDANU</vt:lpstr>
      <vt:lpstr>PowerPoint Presentation</vt:lpstr>
      <vt:lpstr>vprašanja</vt:lpstr>
      <vt:lpstr>Viri:</vt:lpstr>
      <vt:lpstr>HVALA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2019-05-31T08:41:13Z</dcterms:created>
  <dcterms:modified xsi:type="dcterms:W3CDTF">2019-05-31T08:41:13Z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