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67" r:id="rId5"/>
    <p:sldId id="258" r:id="rId6"/>
    <p:sldId id="260" r:id="rId7"/>
    <p:sldId id="263" r:id="rId8"/>
    <p:sldId id="264" r:id="rId9"/>
    <p:sldId id="265" r:id="rId10"/>
    <p:sldId id="266" r:id="rId11"/>
    <p:sldId id="262" r:id="rId12"/>
    <p:sldId id="269" r:id="rId13"/>
    <p:sldId id="261" r:id="rId14"/>
  </p:sldIdLst>
  <p:sldSz cx="9144000" cy="6858000" type="screen4x3"/>
  <p:notesSz cx="6881813" cy="97107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07" autoAdjust="0"/>
  </p:normalViewPr>
  <p:slideViewPr>
    <p:cSldViewPr>
      <p:cViewPr varScale="1">
        <p:scale>
          <a:sx n="154" d="100"/>
          <a:sy n="154" d="100"/>
        </p:scale>
        <p:origin x="13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87EB8A2-0BFB-48FB-A7B6-415F2388F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F552B2B5-0F55-4AF1-9BF5-E885CD342F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4065F5-FAD2-4DB4-978F-29C9E5506A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541E7404-39A4-425F-9A04-2D93035FB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6778140-BEA7-4133-9EA4-2DF695D14C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08FE8A7-CF10-403E-9A7D-D2B9E6D49FA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E1C10E2-4D26-4777-81C5-50F34B745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5F087D9-9275-4A1A-AADC-886440B92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0B625E-AE75-42EE-8177-5593EB2D022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F1CD0629-15DE-433A-8864-E791EB9E5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72C9597-7B0F-4396-BC03-0374EF6F1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6507EFF-31A0-43E4-848D-52EB8B1052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CBAD032-47F4-45E3-A881-AC1B11CFC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66EDF1-7F4F-40FB-9562-66CCE14D120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2F5D8F12-74C7-4391-AED5-144AA7167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42A54AE9-94B7-4A94-BF91-F51C88A2B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E480841D-68AE-418B-A9E3-E483D0196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8953E18-1280-4BDC-8394-D2CC70E25624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04C58A69-1CAF-4FAF-88A5-92A43043702D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C3764817-3435-451E-8909-C5894725A4B4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5E94C2F8-24E4-4AE5-8AF6-BAD989C78541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B2B51EAE-4018-48FF-B45B-274DE5A0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F05F-206E-485F-B82B-C4E669D4998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00E104E1-24EA-4D6A-B749-B20BD98F3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04C23-6BC7-4249-902F-C2DDFC7E3A4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ADB14B55-822B-442A-8180-6C733BEE8A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67594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D06DC5C-9E32-49F8-B360-0E954993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5A97-7AA7-4852-B3E3-641F7D7C1C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25D20234-556E-4E62-85BB-A3F1FB1D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FD0BA08-C558-46E1-9D55-FB7D01DF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8AB8-FFAD-40AB-BF1D-CFC4935A83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848061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106CC5DA-E441-4F45-8280-15BFA08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67E1-D077-465C-A8C9-1C02B2EA85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5DE18A7-89C4-4090-A275-62D75F8B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137505D-FFBE-479C-B30E-36562235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1F64-633C-4BFF-BB7B-0C7533348B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19433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3658E95-E7C8-4865-9BD3-D4E2587D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0B0D-3C91-4564-BD6D-7CC45237DC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560C275-5551-4B60-8936-FAC12FBF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A7F66C7-274F-4120-8288-A7C92EA0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A6853-0A75-4B5A-950B-9355007BE2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239957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7BB61E6C-E46F-4811-BC28-7EDC17B88FE9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73820F6-13F7-4E72-B199-9543BADD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6677-F298-43BB-AB4C-6D165174EE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B571E6D-9D8F-4823-9FB8-2F79F8E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4912C57-8756-4930-B260-079D950A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8F41-A832-4047-8CA8-A96AAB287D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177245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25A316E-2633-441D-9BCE-3548B566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06C4-3310-4735-BB23-622FD3074A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39D4419-4153-4FDD-9EE6-D93EE54B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FF66D42D-F6B6-4A1E-88F5-51334FB4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F4DC-8C41-4EDE-98A9-909CCAC5C7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896644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79698977-A188-4934-A65E-DB469A6D7705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02F68498-9C4C-4B50-B5AD-80ADA11747B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6BB22D0-5736-42F2-B73E-DFD5FD5A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3C0F08-CF92-41A5-A440-ED789F9459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9D8B478B-975E-4E42-8EE0-FB19C14F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1AFBA5DF-3C0A-45F7-8695-2F526ADA7B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F681-A9B0-4088-8F22-1A2791CB14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7902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4C14C688-0406-4FDB-8D22-6DEC60EC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C50F-38C5-4387-880D-C1D4ACF0B5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ED507BA0-80CB-4505-9534-E4E0E2A1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2671691C-C44C-4B09-B485-3BD2238C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4F20-5B26-4DF0-8054-F05C46E5B4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7428441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E8A65BA5-52ED-4EE5-A546-FA0022D0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6F2F-55C1-45C6-8CE1-F6295A5C600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67F63084-179F-4F5E-A573-42B6D95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83E53B02-4DAC-4D56-9234-AF1F5A1F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B80B9-5CE0-4475-89BE-8F174875A9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251222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CEAB7AE-7DD8-4FE5-AB94-3DBCE6A8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5BAF-73C4-416D-9DEF-6E1A02C010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DBBDFD16-4B10-4E7E-9708-D26EFECC0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E5F9B-DDB5-43F6-9594-236854ABA31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DA522C02-E4A0-44E3-B5B2-6B51C9CE4B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83482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ADA1E9D0-628A-4B74-A46E-131E57BB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8CF6-E31C-4494-A2F4-B7FA54E4AB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C9837EE-F306-46C2-9096-D52A1DB00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9DB29-D4DE-4C22-B7B9-D0DA8C6BCB9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E9DD9BFA-5896-448D-9091-2861A36E00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472692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A1CC2673-9A21-4853-BE78-5DF1C9717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AD4A3953-F8DE-4E20-9CF1-5FC6F9641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E1B10-A0F9-49E6-9E75-18A760C4D5F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E6B0FEFB-0862-427B-B6F0-FAB93BDBF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1DBEE06B-704C-440B-A81B-6B2B3116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C216BBA1-BCAD-4AB9-963C-87007A0BFBD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14FDD5BA-7BA5-4B9E-BDB9-C423E307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a-on.net/clanek.asp?ID=742" TargetMode="External"/><Relationship Id="rId7" Type="http://schemas.openxmlformats.org/officeDocument/2006/relationships/hyperlink" Target="http://natura2000.gov.si/index.php?id=106&amp;no_cache=1&amp;habitat_id=109" TargetMode="External"/><Relationship Id="rId2" Type="http://schemas.openxmlformats.org/officeDocument/2006/relationships/hyperlink" Target="http://www2.pms-lj.si/kra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janambrozic.wordpress.com/page/4/" TargetMode="External"/><Relationship Id="rId5" Type="http://schemas.openxmlformats.org/officeDocument/2006/relationships/hyperlink" Target="http://www.ajo.si/blog/2008/12/20/kraska-jezera-sembijsko-jezero/" TargetMode="External"/><Relationship Id="rId4" Type="http://schemas.openxmlformats.org/officeDocument/2006/relationships/hyperlink" Target="http://www.mountainwilderness.si/sl/delovanje-drustva/pozivi/pozivi-v-letu-2004/zaskrbljujoci-rezultati-projekta-natura-20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azgled_Travniki.jpg">
            <a:extLst>
              <a:ext uri="{FF2B5EF4-FFF2-40B4-BE49-F238E27FC236}">
                <a16:creationId xmlns:a16="http://schemas.microsoft.com/office/drawing/2014/main" id="{5835E65A-9562-49BC-B0DA-8340D1CDA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62" y="548681"/>
            <a:ext cx="8787025" cy="275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D482C30A-894D-45B5-981F-CFDAF968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400800" cy="25923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tx1"/>
                </a:solidFill>
                <a:latin typeface="Britannic Bold" pitchFamily="34" charset="0"/>
              </a:rPr>
              <a:t>Avtorici: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tx1"/>
                </a:solidFill>
                <a:latin typeface="Britannic Bold" pitchFamily="34" charset="0"/>
              </a:rPr>
              <a:t>Mentor: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>
                <a:solidFill>
                  <a:schemeClr val="tx1"/>
                </a:solidFill>
                <a:latin typeface="Britannic Bold" pitchFamily="34" charset="0"/>
              </a:rPr>
              <a:t>Predmet</a:t>
            </a:r>
            <a:r>
              <a:rPr lang="sl-SI" dirty="0">
                <a:solidFill>
                  <a:schemeClr val="tx1"/>
                </a:solidFill>
                <a:latin typeface="Britannic Bold" pitchFamily="34" charset="0"/>
              </a:rPr>
              <a:t>: Temelji ekologije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FEDB81-4878-4019-9B81-D37EC3A8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4036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latin typeface="Britannic Bold" pitchFamily="34" charset="0"/>
              </a:rPr>
              <a:t>SUHI KRAŠKI TRAVNIKI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65A9F8CD-4334-4089-9E0D-CAF13DF7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Š</a:t>
            </a:r>
            <a:r>
              <a:rPr lang="en-US" altLang="sl-SI" b="1"/>
              <a:t>iritev naselij in gradnja industrijskih objektov predvsem </a:t>
            </a:r>
            <a:r>
              <a:rPr lang="en-US" altLang="sl-SI" b="1" i="1" u="sng"/>
              <a:t>znotraj naselij </a:t>
            </a:r>
            <a:r>
              <a:rPr lang="en-US" altLang="sl-SI" b="1"/>
              <a:t>ali v </a:t>
            </a:r>
            <a:r>
              <a:rPr lang="sl-SI" altLang="sl-SI" b="1"/>
              <a:t>nj</a:t>
            </a:r>
            <a:r>
              <a:rPr lang="en-US" altLang="sl-SI" b="1"/>
              <a:t>ihovi bližini; 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 i="1" u="sng"/>
              <a:t>O</a:t>
            </a:r>
            <a:r>
              <a:rPr lang="en-US" altLang="sl-SI" b="1" i="1" u="sng"/>
              <a:t>bnova poti in kolovozov, </a:t>
            </a:r>
            <a:r>
              <a:rPr lang="en-US" altLang="sl-SI" b="1"/>
              <a:t>ki vodijo do travnikov in pašnikov</a:t>
            </a:r>
            <a:endParaRPr lang="sl-SI" altLang="sl-SI" b="1"/>
          </a:p>
          <a:p>
            <a:endParaRPr lang="sl-SI" altLang="sl-SI" b="1" i="1" u="sng"/>
          </a:p>
          <a:p>
            <a:r>
              <a:rPr lang="sl-SI" altLang="sl-SI" b="1" i="1" u="sng"/>
              <a:t>S</a:t>
            </a:r>
            <a:r>
              <a:rPr lang="en-US" altLang="sl-SI" b="1" i="1" u="sng"/>
              <a:t>podbujanje pohodniškega turizma, </a:t>
            </a:r>
            <a:r>
              <a:rPr lang="en-US" altLang="sl-SI" b="1"/>
              <a:t>možna gradnja manjših športnih igrišč, ki ne posegajo na površine suhih travišč.</a:t>
            </a:r>
            <a:endParaRPr lang="sl-SI" altLang="sl-SI" b="1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D1CFFC9-9F1A-429C-BE8C-ED24B6C2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solidFill>
                  <a:schemeClr val="tx1"/>
                </a:solidFill>
              </a:rPr>
              <a:t>Rešitve za ohranitev suhih travišč</a:t>
            </a:r>
            <a:endParaRPr lang="sl-SI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8E42356-C614-4B7F-9F4A-64A13C92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Volovja reber - konflikt</a:t>
            </a:r>
          </a:p>
        </p:txBody>
      </p:sp>
      <p:pic>
        <p:nvPicPr>
          <p:cNvPr id="17411" name="Ograda vsebine 14" descr="volovja1_1_show.jpg">
            <a:extLst>
              <a:ext uri="{FF2B5EF4-FFF2-40B4-BE49-F238E27FC236}">
                <a16:creationId xmlns:a16="http://schemas.microsoft.com/office/drawing/2014/main" id="{045DCAA2-5A94-443E-A5C8-FCF25FF47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98600"/>
            <a:ext cx="4392612" cy="3514725"/>
          </a:xfrm>
        </p:spPr>
      </p:pic>
      <p:pic>
        <p:nvPicPr>
          <p:cNvPr id="17412" name="Ograda vsebine 15" descr="elektrarne2_show.jpg">
            <a:extLst>
              <a:ext uri="{FF2B5EF4-FFF2-40B4-BE49-F238E27FC236}">
                <a16:creationId xmlns:a16="http://schemas.microsoft.com/office/drawing/2014/main" id="{B1C91EEB-0CDE-407D-BBCF-7318AA6CE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997200"/>
            <a:ext cx="4297362" cy="344170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4DFA5-14E6-48AD-B0AD-A96A9AD5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Volovja reber - konflikt</a:t>
            </a:r>
          </a:p>
        </p:txBody>
      </p:sp>
      <p:pic>
        <p:nvPicPr>
          <p:cNvPr id="18435" name="Ograda vsebine 9" descr="planinski_orel8.jpg">
            <a:extLst>
              <a:ext uri="{FF2B5EF4-FFF2-40B4-BE49-F238E27FC236}">
                <a16:creationId xmlns:a16="http://schemas.microsoft.com/office/drawing/2014/main" id="{71C16900-322E-4F43-AA2C-7B5F58EF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032250" cy="3740150"/>
          </a:xfrm>
        </p:spPr>
      </p:pic>
      <p:pic>
        <p:nvPicPr>
          <p:cNvPr id="18436" name="Slika 10" descr="kanja4.jpg">
            <a:extLst>
              <a:ext uri="{FF2B5EF4-FFF2-40B4-BE49-F238E27FC236}">
                <a16:creationId xmlns:a16="http://schemas.microsoft.com/office/drawing/2014/main" id="{47FE89BB-6339-4BEF-9460-B44B083CB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5354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7">
            <a:extLst>
              <a:ext uri="{FF2B5EF4-FFF2-40B4-BE49-F238E27FC236}">
                <a16:creationId xmlns:a16="http://schemas.microsoft.com/office/drawing/2014/main" id="{2AD80ECF-82E2-45A5-B20A-EF54F615F2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/>
              </a:rPr>
              <a:t>http://www2.pms-lj.si/kras/index.htm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http://www.gea-on.net/clanek.asp?ID=742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http://www.mountainwilderness.si/sl/delovanje-drustva/pozivi/pozivi-v-letu-2004/zaskrbljujoci-rezultati-projekta-natura-2000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5"/>
              </a:rPr>
              <a:t>http://www.ajo.si/blog/2008/12/20/kraska-jezera-sembijsko-jezero/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6"/>
              </a:rPr>
              <a:t>http://bojanambrozic.wordpress.com/page/4/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7"/>
              </a:rPr>
              <a:t>http://natura2000.gov.si/index.php?id=106&amp;no_cache=1&amp;habitat_id=109</a:t>
            </a:r>
            <a:endParaRPr lang="sl-S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FB7E97AC-242D-47C2-8F3C-80857E1B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Viri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0081220_jezera.jpg">
            <a:extLst>
              <a:ext uri="{FF2B5EF4-FFF2-40B4-BE49-F238E27FC236}">
                <a16:creationId xmlns:a16="http://schemas.microsoft.com/office/drawing/2014/main" id="{3957E3D1-465F-4370-A503-9CB1C809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0013"/>
            <a:ext cx="830580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90720102833295b35d.jpg">
            <a:extLst>
              <a:ext uri="{FF2B5EF4-FFF2-40B4-BE49-F238E27FC236}">
                <a16:creationId xmlns:a16="http://schemas.microsoft.com/office/drawing/2014/main" id="{37037443-37F5-406E-B8F9-62CF1315C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9039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4A78E8A-63D2-4E4A-95A1-BB40B8A8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Naravna dediščina mednarodnega pomena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>
            <a:extLst>
              <a:ext uri="{FF2B5EF4-FFF2-40B4-BE49-F238E27FC236}">
                <a16:creationId xmlns:a16="http://schemas.microsoft.com/office/drawing/2014/main" id="{A645DACB-9678-49F1-B9D3-B0DB27552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Gorski kosmatinec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1D437E68-9748-4FC2-BCFA-7CD185DF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9220" name="Ograda vsebine 12" descr="image007.gif">
            <a:extLst>
              <a:ext uri="{FF2B5EF4-FFF2-40B4-BE49-F238E27FC236}">
                <a16:creationId xmlns:a16="http://schemas.microsoft.com/office/drawing/2014/main" id="{D36EA9FC-F0AC-4CDD-9558-F1F7341166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420938"/>
            <a:ext cx="2409825" cy="375285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F07FF7-BD47-46DE-9311-F23DABB2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Pestrost rastlinstva in živalstva</a:t>
            </a:r>
          </a:p>
        </p:txBody>
      </p:sp>
      <p:sp>
        <p:nvSpPr>
          <p:cNvPr id="10" name="Ograda besedila 9">
            <a:extLst>
              <a:ext uri="{FF2B5EF4-FFF2-40B4-BE49-F238E27FC236}">
                <a16:creationId xmlns:a16="http://schemas.microsoft.com/office/drawing/2014/main" id="{85374E6E-4570-4D68-917E-75C17E7813B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Gorska logarica</a:t>
            </a:r>
          </a:p>
        </p:txBody>
      </p:sp>
      <p:pic>
        <p:nvPicPr>
          <p:cNvPr id="9225" name="Picture 2" descr="http://www.gea-on.net/slika.asp?ID=747">
            <a:extLst>
              <a:ext uri="{FF2B5EF4-FFF2-40B4-BE49-F238E27FC236}">
                <a16:creationId xmlns:a16="http://schemas.microsoft.com/office/drawing/2014/main" id="{001FABA1-0593-40B3-B5FA-55DFD17C09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2305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31A5FAD0-5757-4D7D-A649-3BC0625CC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Progasti žafran</a:t>
            </a:r>
          </a:p>
        </p:txBody>
      </p:sp>
      <p:pic>
        <p:nvPicPr>
          <p:cNvPr id="10243" name="Ograda vsebine 6" descr="image002.gif">
            <a:extLst>
              <a:ext uri="{FF2B5EF4-FFF2-40B4-BE49-F238E27FC236}">
                <a16:creationId xmlns:a16="http://schemas.microsoft.com/office/drawing/2014/main" id="{E5E82069-53E8-4498-98E5-72ED46853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92375"/>
            <a:ext cx="4105275" cy="2751138"/>
          </a:xfrm>
        </p:spPr>
      </p:pic>
      <p:pic>
        <p:nvPicPr>
          <p:cNvPr id="10244" name="Ograda vsebine 7" descr="image009.gif">
            <a:extLst>
              <a:ext uri="{FF2B5EF4-FFF2-40B4-BE49-F238E27FC236}">
                <a16:creationId xmlns:a16="http://schemas.microsoft.com/office/drawing/2014/main" id="{2A4BB8E3-0341-481D-B8C9-A491F54B1C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2375"/>
            <a:ext cx="4249737" cy="2740025"/>
          </a:xfr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01153A51-2158-4692-A67C-9E8A1724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Pestrost rastlinstva in živalstva</a:t>
            </a:r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10A536E4-D81A-4A95-84C6-950DCDDFC18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Gorska narcisa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172E1A3A-596F-4C5A-BB8B-DFC15971B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Velika uharica</a:t>
            </a:r>
          </a:p>
        </p:txBody>
      </p:sp>
      <p:pic>
        <p:nvPicPr>
          <p:cNvPr id="11267" name="Ograda vsebine 7" descr="image002.gif">
            <a:extLst>
              <a:ext uri="{FF2B5EF4-FFF2-40B4-BE49-F238E27FC236}">
                <a16:creationId xmlns:a16="http://schemas.microsoft.com/office/drawing/2014/main" id="{84D71BE8-2DFB-4274-83B4-F9FE081EF5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349500"/>
            <a:ext cx="4146550" cy="2735263"/>
          </a:xfr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E5C54854-C9DA-4713-95F2-D592C246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Pestrost rastlinstva in živalstva</a:t>
            </a:r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631D323F-8392-4E86-A96E-90BAFBB1104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Kraška kuščarica</a:t>
            </a:r>
          </a:p>
        </p:txBody>
      </p:sp>
      <p:pic>
        <p:nvPicPr>
          <p:cNvPr id="11272" name="Picture 4" descr="http://www.gea-on.net/slika.asp?ID=749">
            <a:extLst>
              <a:ext uri="{FF2B5EF4-FFF2-40B4-BE49-F238E27FC236}">
                <a16:creationId xmlns:a16="http://schemas.microsoft.com/office/drawing/2014/main" id="{DE856BCC-48B3-4AF7-B3A8-41F4921342F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887788" cy="3743325"/>
          </a:xfr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A296EC4C-BDBF-478F-9881-71B328383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Kozjanski regijski  park</a:t>
            </a:r>
          </a:p>
        </p:txBody>
      </p:sp>
      <p:pic>
        <p:nvPicPr>
          <p:cNvPr id="12291" name="Ograda vsebine 6" descr="149_Bistrica ob Sotli.jpg">
            <a:extLst>
              <a:ext uri="{FF2B5EF4-FFF2-40B4-BE49-F238E27FC236}">
                <a16:creationId xmlns:a16="http://schemas.microsoft.com/office/drawing/2014/main" id="{080BC6B3-1A45-470F-82D3-92E20E1C08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957638" cy="3240088"/>
          </a:xfrm>
        </p:spPr>
      </p:pic>
      <p:pic>
        <p:nvPicPr>
          <p:cNvPr id="12292" name="Ograda vsebine 7" descr="kolesarjenje-po-slo-20-6-24-6-2008-planota-banjscice-s-pogledom-na-julijce_1312130_12597312_12597376.jpg">
            <a:extLst>
              <a:ext uri="{FF2B5EF4-FFF2-40B4-BE49-F238E27FC236}">
                <a16:creationId xmlns:a16="http://schemas.microsoft.com/office/drawing/2014/main" id="{F36ADE8F-EA89-4C4E-9DB5-E32701B7B3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2349500"/>
            <a:ext cx="3883025" cy="3200400"/>
          </a:xfr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5E3C1946-2ECD-4702-8529-DAFCCC9F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Natura 2000</a:t>
            </a:r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48E5D35C-D37C-4D60-A350-A8FA9A9F433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Planota </a:t>
            </a:r>
            <a:r>
              <a:rPr lang="sl-SI" dirty="0" err="1"/>
              <a:t>Banjščice</a:t>
            </a:r>
            <a:endParaRPr lang="sl-SI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7">
            <a:extLst>
              <a:ext uri="{FF2B5EF4-FFF2-40B4-BE49-F238E27FC236}">
                <a16:creationId xmlns:a16="http://schemas.microsoft.com/office/drawing/2014/main" id="{863DE727-7199-4835-AC09-43B54333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</a:rPr>
              <a:t>Kmetijsko, gozdarstvo</a:t>
            </a:r>
            <a:r>
              <a:rPr lang="en-US" altLang="sl-SI" b="1"/>
              <a:t>: opuščanje paše in košnje, pogozdovanje, intenzivno gnojenje, sprememba kmetijske prakse.</a:t>
            </a:r>
            <a:endParaRPr lang="sl-SI" altLang="sl-SI" b="1"/>
          </a:p>
          <a:p>
            <a:endParaRPr lang="sl-SI" altLang="sl-SI" b="1"/>
          </a:p>
          <a:p>
            <a:r>
              <a:rPr lang="en-US" altLang="sl-SI" b="1">
                <a:solidFill>
                  <a:srgbClr val="FF0000"/>
                </a:solidFill>
              </a:rPr>
              <a:t>Urbanizacija, industrializacija</a:t>
            </a:r>
            <a:r>
              <a:rPr lang="en-US" altLang="sl-SI" b="1"/>
              <a:t>: urbanizacija, industrijska in trgovinska območja, odlagališča, smetišča</a:t>
            </a:r>
            <a:endParaRPr lang="sl-SI" altLang="sl-SI" b="1"/>
          </a:p>
          <a:p>
            <a:endParaRPr lang="sl-SI" altLang="sl-SI" b="1"/>
          </a:p>
          <a:p>
            <a:r>
              <a:rPr lang="en-US" altLang="sl-SI" b="1">
                <a:solidFill>
                  <a:srgbClr val="FF0000"/>
                </a:solidFill>
              </a:rPr>
              <a:t>Transportna in druga infrastruktura</a:t>
            </a:r>
            <a:r>
              <a:rPr lang="en-US" altLang="sl-SI" b="1"/>
              <a:t>: širjenje mreže poti, kolovozov, cest, železniških prog.</a:t>
            </a:r>
            <a:endParaRPr lang="sl-SI" altLang="sl-SI" b="1"/>
          </a:p>
          <a:p>
            <a:endParaRPr lang="sl-SI" altLang="sl-SI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D534A0C4-833E-43F5-BFAB-B2BBB32B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Ogrožajoči dejavniki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C898F4A1-039B-4451-ACFF-BB4ADD29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</a:rPr>
              <a:t>Turizem in rekreacija</a:t>
            </a:r>
            <a:r>
              <a:rPr lang="en-US" altLang="sl-SI" b="1"/>
              <a:t>: igrišča za golf, vožnja z motornimi vozili</a:t>
            </a:r>
            <a:endParaRPr lang="sl-SI" altLang="sl-SI" b="1"/>
          </a:p>
          <a:p>
            <a:endParaRPr lang="sl-SI" altLang="sl-SI" b="1"/>
          </a:p>
          <a:p>
            <a:r>
              <a:rPr lang="en-US" altLang="sl-SI" b="1">
                <a:solidFill>
                  <a:srgbClr val="FF0000"/>
                </a:solidFill>
              </a:rPr>
              <a:t>Onesnaževanje in drugi človeški vplivi</a:t>
            </a:r>
            <a:r>
              <a:rPr lang="en-US" altLang="sl-SI" b="1"/>
              <a:t>: degradacija tal zaradi vojaških aktivnosti na poligonih in zunaj njih, požari, zasipavanja vrtač.</a:t>
            </a:r>
            <a:endParaRPr lang="sl-SI" altLang="sl-SI" b="1"/>
          </a:p>
          <a:p>
            <a:endParaRPr lang="sl-SI" altLang="sl-SI" b="1"/>
          </a:p>
          <a:p>
            <a:r>
              <a:rPr lang="en-US" altLang="sl-SI" b="1">
                <a:solidFill>
                  <a:srgbClr val="FF0000"/>
                </a:solidFill>
              </a:rPr>
              <a:t>Naravni procesi</a:t>
            </a:r>
            <a:r>
              <a:rPr lang="en-US" altLang="sl-SI" b="1"/>
              <a:t>: erozija, zaraščanje</a:t>
            </a:r>
            <a:endParaRPr lang="sl-SI" altLang="sl-SI" b="1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FDF3339-61E0-4A0B-B64A-20A6DA8C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/>
              <a:t>Ogrožajoči dejavniki</a:t>
            </a:r>
            <a:endParaRPr lang="sl-SI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6A6DB4B7-2511-47BB-BFCB-A2B19051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 i="1" u="sng"/>
              <a:t>K</a:t>
            </a:r>
            <a:r>
              <a:rPr lang="en-US" altLang="sl-SI" b="1" i="1" u="sng"/>
              <a:t>ošnja kraških travnikov </a:t>
            </a:r>
            <a:r>
              <a:rPr lang="sl-SI" altLang="sl-SI" b="1" i="1" u="sng"/>
              <a:t> </a:t>
            </a:r>
            <a:r>
              <a:rPr lang="en-US" altLang="sl-SI" b="1"/>
              <a:t>vsaj vsako drugo leto v jeseni ali zgodaj pomladi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 i="1" u="sng"/>
              <a:t>O</a:t>
            </a:r>
            <a:r>
              <a:rPr lang="en-US" altLang="sl-SI" b="1" i="1" u="sng"/>
              <a:t>bčasno zmerna paša </a:t>
            </a:r>
            <a:r>
              <a:rPr lang="en-US" altLang="sl-SI" b="1"/>
              <a:t>na kraških travnikih, ki so še ohranili svojo vlogo </a:t>
            </a:r>
            <a:endParaRPr lang="sl-SI" altLang="sl-SI" b="1"/>
          </a:p>
          <a:p>
            <a:endParaRPr lang="sl-SI" altLang="sl-SI" b="1"/>
          </a:p>
          <a:p>
            <a:r>
              <a:rPr lang="sl-SI" altLang="sl-SI" b="1" i="1" u="sng"/>
              <a:t>O</a:t>
            </a:r>
            <a:r>
              <a:rPr lang="en-US" altLang="sl-SI" b="1" i="1" u="sng"/>
              <a:t>dstranjevanje grmov in dreves </a:t>
            </a:r>
            <a:r>
              <a:rPr lang="en-US" altLang="sl-SI" b="1"/>
              <a:t>na zaraslih pašnikih.</a:t>
            </a:r>
            <a:endParaRPr lang="sl-SI" altLang="sl-SI" b="1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C3AB229-03E9-4E76-A419-019EF1EA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solidFill>
                  <a:schemeClr val="tx1"/>
                </a:solidFill>
              </a:rPr>
              <a:t>Rešitve za ohranitev suhih travišč</a:t>
            </a: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339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Britannic Bold</vt:lpstr>
      <vt:lpstr>Calibri</vt:lpstr>
      <vt:lpstr>Constantia</vt:lpstr>
      <vt:lpstr>Wingdings 2</vt:lpstr>
      <vt:lpstr>Papir</vt:lpstr>
      <vt:lpstr>SUHI KRAŠKI TRAVNIKI</vt:lpstr>
      <vt:lpstr>Naravna dediščina mednarodnega pomena</vt:lpstr>
      <vt:lpstr>Pestrost rastlinstva in živalstva</vt:lpstr>
      <vt:lpstr>Pestrost rastlinstva in živalstva</vt:lpstr>
      <vt:lpstr>Pestrost rastlinstva in živalstva</vt:lpstr>
      <vt:lpstr>Natura 2000</vt:lpstr>
      <vt:lpstr>Ogrožajoči dejavniki</vt:lpstr>
      <vt:lpstr>Ogrožajoči dejavniki</vt:lpstr>
      <vt:lpstr>Rešitve za ohranitev suhih travišč</vt:lpstr>
      <vt:lpstr>Rešitve za ohranitev suhih travišč</vt:lpstr>
      <vt:lpstr>Volovja reber - konflikt</vt:lpstr>
      <vt:lpstr>Volovja reber - konflikt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2019-05-31T08:41:14Z</dcterms:created>
  <dcterms:modified xsi:type="dcterms:W3CDTF">2019-05-31T08:41:14Z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