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7"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9BFF"/>
    <a:srgbClr val="99CCFF"/>
    <a:srgbClr val="9966FF"/>
    <a:srgbClr val="33CC33"/>
    <a:srgbClr val="99FF66"/>
    <a:srgbClr val="FF0000"/>
    <a:srgbClr val="FFCC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94" autoAdjust="0"/>
  </p:normalViewPr>
  <p:slideViewPr>
    <p:cSldViewPr>
      <p:cViewPr varScale="1">
        <p:scale>
          <a:sx n="107" d="100"/>
          <a:sy n="107" d="100"/>
        </p:scale>
        <p:origin x="-84" y="-126"/>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194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54B60C0C-5258-46DA-A8E9-27F5DF48066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sl-SI" altLang="sl-SI"/>
          </a:p>
        </p:txBody>
      </p:sp>
      <p:sp>
        <p:nvSpPr>
          <p:cNvPr id="62467" name="Rectangle 3">
            <a:extLst>
              <a:ext uri="{FF2B5EF4-FFF2-40B4-BE49-F238E27FC236}">
                <a16:creationId xmlns:a16="http://schemas.microsoft.com/office/drawing/2014/main" id="{36EB274A-596F-49CC-9EAE-90567BCC1040}"/>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sl-SI" altLang="sl-SI"/>
          </a:p>
        </p:txBody>
      </p:sp>
      <p:sp>
        <p:nvSpPr>
          <p:cNvPr id="62468" name="Rectangle 4">
            <a:extLst>
              <a:ext uri="{FF2B5EF4-FFF2-40B4-BE49-F238E27FC236}">
                <a16:creationId xmlns:a16="http://schemas.microsoft.com/office/drawing/2014/main" id="{B2105C8C-3C68-487E-93D9-14D7DA7E988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a:extLst>
              <a:ext uri="{FF2B5EF4-FFF2-40B4-BE49-F238E27FC236}">
                <a16:creationId xmlns:a16="http://schemas.microsoft.com/office/drawing/2014/main" id="{04CA0AFD-A27B-4BF2-84F2-EE907CDEE4E0}"/>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62470" name="Rectangle 6">
            <a:extLst>
              <a:ext uri="{FF2B5EF4-FFF2-40B4-BE49-F238E27FC236}">
                <a16:creationId xmlns:a16="http://schemas.microsoft.com/office/drawing/2014/main" id="{1682DE29-C4EB-465D-84CF-3B12EB2E0BA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sl-SI" altLang="sl-SI"/>
          </a:p>
        </p:txBody>
      </p:sp>
      <p:sp>
        <p:nvSpPr>
          <p:cNvPr id="62471" name="Rectangle 7">
            <a:extLst>
              <a:ext uri="{FF2B5EF4-FFF2-40B4-BE49-F238E27FC236}">
                <a16:creationId xmlns:a16="http://schemas.microsoft.com/office/drawing/2014/main" id="{B655DEDA-DF51-49EA-9FB7-0DD45445B940}"/>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C7AB89F-F92E-4D28-920C-705E37D7D9BB}"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66652A8-C219-4ACE-926F-163B64AD0DB5}"/>
              </a:ext>
            </a:extLst>
          </p:cNvPr>
          <p:cNvSpPr>
            <a:spLocks noGrp="1" noChangeArrowheads="1"/>
          </p:cNvSpPr>
          <p:nvPr>
            <p:ph type="sldNum" sz="quarter" idx="5"/>
          </p:nvPr>
        </p:nvSpPr>
        <p:spPr>
          <a:ln/>
        </p:spPr>
        <p:txBody>
          <a:bodyPr/>
          <a:lstStyle/>
          <a:p>
            <a:fld id="{11CF2375-FD9D-4856-AF71-CAC39018B82D}" type="slidenum">
              <a:rPr lang="sl-SI" altLang="sl-SI"/>
              <a:pPr/>
              <a:t>9</a:t>
            </a:fld>
            <a:endParaRPr lang="sl-SI" altLang="sl-SI"/>
          </a:p>
        </p:txBody>
      </p:sp>
      <p:sp>
        <p:nvSpPr>
          <p:cNvPr id="63490" name="Rectangle 2">
            <a:extLst>
              <a:ext uri="{FF2B5EF4-FFF2-40B4-BE49-F238E27FC236}">
                <a16:creationId xmlns:a16="http://schemas.microsoft.com/office/drawing/2014/main" id="{77F9A96C-A8A7-4CBB-9CE8-7BC612B503A6}"/>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3F778FB4-7081-471E-8A99-363A9AAB6487}"/>
              </a:ext>
            </a:extLst>
          </p:cNvPr>
          <p:cNvSpPr>
            <a:spLocks noGrp="1" noChangeArrowheads="1"/>
          </p:cNvSpPr>
          <p:nvPr>
            <p:ph type="body" idx="1"/>
          </p:nvPr>
        </p:nvSpPr>
        <p:spPr/>
        <p:txBody>
          <a:bodyPr/>
          <a:lstStyle/>
          <a:p>
            <a:endParaRPr lang="sl-SI" alt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5FA7E-B2B6-4CA4-AE47-094E12F01E2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FA3B1A41-2100-4769-94D0-07C4F85B1DB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D91D0B9C-C342-4FF2-82C7-C6C9681465E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F7490725-4B13-4A61-AAE1-40E0932BB4F7}"/>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F8C1665F-AF39-4000-B6FC-AE7F6533DB63}"/>
              </a:ext>
            </a:extLst>
          </p:cNvPr>
          <p:cNvSpPr>
            <a:spLocks noGrp="1"/>
          </p:cNvSpPr>
          <p:nvPr>
            <p:ph type="sldNum" sz="quarter" idx="12"/>
          </p:nvPr>
        </p:nvSpPr>
        <p:spPr/>
        <p:txBody>
          <a:bodyPr/>
          <a:lstStyle>
            <a:lvl1pPr>
              <a:defRPr/>
            </a:lvl1pPr>
          </a:lstStyle>
          <a:p>
            <a:fld id="{D3E8355F-B9A7-49A0-BD45-3B418B9FAFEB}" type="slidenum">
              <a:rPr lang="sl-SI" altLang="sl-SI"/>
              <a:pPr/>
              <a:t>‹#›</a:t>
            </a:fld>
            <a:endParaRPr lang="sl-SI" altLang="sl-SI"/>
          </a:p>
        </p:txBody>
      </p:sp>
    </p:spTree>
    <p:extLst>
      <p:ext uri="{BB962C8B-B14F-4D97-AF65-F5344CB8AC3E}">
        <p14:creationId xmlns:p14="http://schemas.microsoft.com/office/powerpoint/2010/main" val="132818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ABEF-C842-426E-B091-CD897E384476}"/>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4214762E-4D37-4582-A113-A5DB6AB2FB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AED48D3-DE55-4995-BED1-2B29E492FCC2}"/>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9F09A02-A608-4309-9269-9B0AC9F71935}"/>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6D199A8-8C9A-4E6D-9A55-8D1D8817D0D1}"/>
              </a:ext>
            </a:extLst>
          </p:cNvPr>
          <p:cNvSpPr>
            <a:spLocks noGrp="1"/>
          </p:cNvSpPr>
          <p:nvPr>
            <p:ph type="sldNum" sz="quarter" idx="12"/>
          </p:nvPr>
        </p:nvSpPr>
        <p:spPr/>
        <p:txBody>
          <a:bodyPr/>
          <a:lstStyle>
            <a:lvl1pPr>
              <a:defRPr/>
            </a:lvl1pPr>
          </a:lstStyle>
          <a:p>
            <a:fld id="{408FFEA8-1F21-4B56-9F51-2651D30DD765}" type="slidenum">
              <a:rPr lang="sl-SI" altLang="sl-SI"/>
              <a:pPr/>
              <a:t>‹#›</a:t>
            </a:fld>
            <a:endParaRPr lang="sl-SI" altLang="sl-SI"/>
          </a:p>
        </p:txBody>
      </p:sp>
    </p:spTree>
    <p:extLst>
      <p:ext uri="{BB962C8B-B14F-4D97-AF65-F5344CB8AC3E}">
        <p14:creationId xmlns:p14="http://schemas.microsoft.com/office/powerpoint/2010/main" val="181210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C442C1-6D0B-4AC9-995A-5A44F60426FD}"/>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409CF158-B85E-4897-8DC5-D9F8E1041F17}"/>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B8F95F54-432D-488F-9E21-590094A00AC7}"/>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50FFD961-26B8-4C81-8361-8273EBA501EA}"/>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28AC992E-62BC-43F7-BCD8-2DAFD8DEC0B6}"/>
              </a:ext>
            </a:extLst>
          </p:cNvPr>
          <p:cNvSpPr>
            <a:spLocks noGrp="1"/>
          </p:cNvSpPr>
          <p:nvPr>
            <p:ph type="sldNum" sz="quarter" idx="12"/>
          </p:nvPr>
        </p:nvSpPr>
        <p:spPr/>
        <p:txBody>
          <a:bodyPr/>
          <a:lstStyle>
            <a:lvl1pPr>
              <a:defRPr/>
            </a:lvl1pPr>
          </a:lstStyle>
          <a:p>
            <a:fld id="{54784549-AEE1-4424-B585-AAD66C2B19B1}" type="slidenum">
              <a:rPr lang="sl-SI" altLang="sl-SI"/>
              <a:pPr/>
              <a:t>‹#›</a:t>
            </a:fld>
            <a:endParaRPr lang="sl-SI" altLang="sl-SI"/>
          </a:p>
        </p:txBody>
      </p:sp>
    </p:spTree>
    <p:extLst>
      <p:ext uri="{BB962C8B-B14F-4D97-AF65-F5344CB8AC3E}">
        <p14:creationId xmlns:p14="http://schemas.microsoft.com/office/powerpoint/2010/main" val="245785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2281-A744-43F7-AAD3-8F0DAB39D38F}"/>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E2052794-F39E-4961-BBFB-F1E9B7CCC2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56E09B23-9175-4047-84A5-286C407745A3}"/>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7D6FA9BB-4A6B-4254-A5EF-E0556792A3E8}"/>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686FB2F4-553B-4A3F-8B17-A54979B710CE}"/>
              </a:ext>
            </a:extLst>
          </p:cNvPr>
          <p:cNvSpPr>
            <a:spLocks noGrp="1"/>
          </p:cNvSpPr>
          <p:nvPr>
            <p:ph type="sldNum" sz="quarter" idx="12"/>
          </p:nvPr>
        </p:nvSpPr>
        <p:spPr/>
        <p:txBody>
          <a:bodyPr/>
          <a:lstStyle>
            <a:lvl1pPr>
              <a:defRPr/>
            </a:lvl1pPr>
          </a:lstStyle>
          <a:p>
            <a:fld id="{E9FBFF53-96A1-4BA4-9E77-1BA18AD85FAA}" type="slidenum">
              <a:rPr lang="sl-SI" altLang="sl-SI"/>
              <a:pPr/>
              <a:t>‹#›</a:t>
            </a:fld>
            <a:endParaRPr lang="sl-SI" altLang="sl-SI"/>
          </a:p>
        </p:txBody>
      </p:sp>
    </p:spTree>
    <p:extLst>
      <p:ext uri="{BB962C8B-B14F-4D97-AF65-F5344CB8AC3E}">
        <p14:creationId xmlns:p14="http://schemas.microsoft.com/office/powerpoint/2010/main" val="1833084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E04CF-C2BF-4A66-8FCF-E8B26808B8A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551D409B-AE8F-40FE-9029-EB0259F1548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C8F70A1B-FFA1-4638-82FE-9C88506EFCAA}"/>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F5884C54-2D9C-4597-A6C0-9CCD4BFBC619}"/>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AF6E21F1-7AF8-48B7-B75F-6DB1378C2C0A}"/>
              </a:ext>
            </a:extLst>
          </p:cNvPr>
          <p:cNvSpPr>
            <a:spLocks noGrp="1"/>
          </p:cNvSpPr>
          <p:nvPr>
            <p:ph type="sldNum" sz="quarter" idx="12"/>
          </p:nvPr>
        </p:nvSpPr>
        <p:spPr/>
        <p:txBody>
          <a:bodyPr/>
          <a:lstStyle>
            <a:lvl1pPr>
              <a:defRPr/>
            </a:lvl1pPr>
          </a:lstStyle>
          <a:p>
            <a:fld id="{5646EBE2-0521-4D68-ACA6-95FD2624A01C}" type="slidenum">
              <a:rPr lang="sl-SI" altLang="sl-SI"/>
              <a:pPr/>
              <a:t>‹#›</a:t>
            </a:fld>
            <a:endParaRPr lang="sl-SI" altLang="sl-SI"/>
          </a:p>
        </p:txBody>
      </p:sp>
    </p:spTree>
    <p:extLst>
      <p:ext uri="{BB962C8B-B14F-4D97-AF65-F5344CB8AC3E}">
        <p14:creationId xmlns:p14="http://schemas.microsoft.com/office/powerpoint/2010/main" val="52417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EE2ED-35D9-45E0-8FBB-9D28DBED6362}"/>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A5FBB9D4-C976-4786-9674-24169EF4D5B4}"/>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41002609-9377-4C83-AC8A-FEED66AD133A}"/>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78396566-8A6E-443A-AC88-402FE48AD501}"/>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63DE2D2B-D898-4462-8E20-DB8940BE10B8}"/>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286F69AC-2D25-4041-B73C-016719157197}"/>
              </a:ext>
            </a:extLst>
          </p:cNvPr>
          <p:cNvSpPr>
            <a:spLocks noGrp="1"/>
          </p:cNvSpPr>
          <p:nvPr>
            <p:ph type="sldNum" sz="quarter" idx="12"/>
          </p:nvPr>
        </p:nvSpPr>
        <p:spPr/>
        <p:txBody>
          <a:bodyPr/>
          <a:lstStyle>
            <a:lvl1pPr>
              <a:defRPr/>
            </a:lvl1pPr>
          </a:lstStyle>
          <a:p>
            <a:fld id="{91D5C7E9-5CF8-4291-97A5-793EC1FD2EC6}" type="slidenum">
              <a:rPr lang="sl-SI" altLang="sl-SI"/>
              <a:pPr/>
              <a:t>‹#›</a:t>
            </a:fld>
            <a:endParaRPr lang="sl-SI" altLang="sl-SI"/>
          </a:p>
        </p:txBody>
      </p:sp>
    </p:spTree>
    <p:extLst>
      <p:ext uri="{BB962C8B-B14F-4D97-AF65-F5344CB8AC3E}">
        <p14:creationId xmlns:p14="http://schemas.microsoft.com/office/powerpoint/2010/main" val="1898492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91FF-7008-4B5A-90AE-1DF3965C1F33}"/>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EB50E828-FC4C-4C87-8287-D62D50853AC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C86B82-9BEB-403C-B74E-80D5D3BC7EF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720EE40F-E03F-4A67-B78D-C535294DF4F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C41EB4-DB78-4F70-BE50-E659C98F08B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D32A4387-7637-4684-BBD1-34A71D61E7BC}"/>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4C70EA48-7E4F-42D9-B766-65A8CB235D94}"/>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2E0EF15B-583D-4E65-B42E-E74CC8B9F6AE}"/>
              </a:ext>
            </a:extLst>
          </p:cNvPr>
          <p:cNvSpPr>
            <a:spLocks noGrp="1"/>
          </p:cNvSpPr>
          <p:nvPr>
            <p:ph type="sldNum" sz="quarter" idx="12"/>
          </p:nvPr>
        </p:nvSpPr>
        <p:spPr/>
        <p:txBody>
          <a:bodyPr/>
          <a:lstStyle>
            <a:lvl1pPr>
              <a:defRPr/>
            </a:lvl1pPr>
          </a:lstStyle>
          <a:p>
            <a:fld id="{1E618F6F-335E-44D3-B837-20B5946C312B}" type="slidenum">
              <a:rPr lang="sl-SI" altLang="sl-SI"/>
              <a:pPr/>
              <a:t>‹#›</a:t>
            </a:fld>
            <a:endParaRPr lang="sl-SI" altLang="sl-SI"/>
          </a:p>
        </p:txBody>
      </p:sp>
    </p:spTree>
    <p:extLst>
      <p:ext uri="{BB962C8B-B14F-4D97-AF65-F5344CB8AC3E}">
        <p14:creationId xmlns:p14="http://schemas.microsoft.com/office/powerpoint/2010/main" val="331730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CC182-46AC-45A8-BB3D-FA12DBB90CEA}"/>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F590C9E5-2986-457C-8655-457B8A373A33}"/>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86FDD406-E47A-42BA-ABAA-205589B9005C}"/>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78C87729-4BC9-4799-A887-6627D0EB4AF0}"/>
              </a:ext>
            </a:extLst>
          </p:cNvPr>
          <p:cNvSpPr>
            <a:spLocks noGrp="1"/>
          </p:cNvSpPr>
          <p:nvPr>
            <p:ph type="sldNum" sz="quarter" idx="12"/>
          </p:nvPr>
        </p:nvSpPr>
        <p:spPr/>
        <p:txBody>
          <a:bodyPr/>
          <a:lstStyle>
            <a:lvl1pPr>
              <a:defRPr/>
            </a:lvl1pPr>
          </a:lstStyle>
          <a:p>
            <a:fld id="{890C988F-4320-42F6-BC91-331E81A949B2}" type="slidenum">
              <a:rPr lang="sl-SI" altLang="sl-SI"/>
              <a:pPr/>
              <a:t>‹#›</a:t>
            </a:fld>
            <a:endParaRPr lang="sl-SI" altLang="sl-SI"/>
          </a:p>
        </p:txBody>
      </p:sp>
    </p:spTree>
    <p:extLst>
      <p:ext uri="{BB962C8B-B14F-4D97-AF65-F5344CB8AC3E}">
        <p14:creationId xmlns:p14="http://schemas.microsoft.com/office/powerpoint/2010/main" val="122476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97E449-EB89-4267-ACB4-A78F4EA87E9F}"/>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55B27078-DCCB-4697-9262-DE07ECE94A79}"/>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DAFE023C-365C-4E8D-AE43-4295DAC9E2D7}"/>
              </a:ext>
            </a:extLst>
          </p:cNvPr>
          <p:cNvSpPr>
            <a:spLocks noGrp="1"/>
          </p:cNvSpPr>
          <p:nvPr>
            <p:ph type="sldNum" sz="quarter" idx="12"/>
          </p:nvPr>
        </p:nvSpPr>
        <p:spPr/>
        <p:txBody>
          <a:bodyPr/>
          <a:lstStyle>
            <a:lvl1pPr>
              <a:defRPr/>
            </a:lvl1pPr>
          </a:lstStyle>
          <a:p>
            <a:fld id="{196A07EC-D9A2-454E-9D91-21B730A47D59}" type="slidenum">
              <a:rPr lang="sl-SI" altLang="sl-SI"/>
              <a:pPr/>
              <a:t>‹#›</a:t>
            </a:fld>
            <a:endParaRPr lang="sl-SI" altLang="sl-SI"/>
          </a:p>
        </p:txBody>
      </p:sp>
    </p:spTree>
    <p:extLst>
      <p:ext uri="{BB962C8B-B14F-4D97-AF65-F5344CB8AC3E}">
        <p14:creationId xmlns:p14="http://schemas.microsoft.com/office/powerpoint/2010/main" val="1518781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42CE-03B7-4E4C-8FA4-E4BA258C624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672FBB3E-FA25-4FF5-BBB2-F2C11F1F52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E8409C91-BD47-44CA-A469-6372C8EBEAA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0BB94-E836-46D0-8810-D2E4603BF54A}"/>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C7BC2627-FEF4-44F8-AF8A-4BF2D35B7CFD}"/>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78208500-7FC2-428B-8968-BA5430416C8F}"/>
              </a:ext>
            </a:extLst>
          </p:cNvPr>
          <p:cNvSpPr>
            <a:spLocks noGrp="1"/>
          </p:cNvSpPr>
          <p:nvPr>
            <p:ph type="sldNum" sz="quarter" idx="12"/>
          </p:nvPr>
        </p:nvSpPr>
        <p:spPr/>
        <p:txBody>
          <a:bodyPr/>
          <a:lstStyle>
            <a:lvl1pPr>
              <a:defRPr/>
            </a:lvl1pPr>
          </a:lstStyle>
          <a:p>
            <a:fld id="{A34DB9B3-3EB5-4A8B-8574-F71685626D0D}" type="slidenum">
              <a:rPr lang="sl-SI" altLang="sl-SI"/>
              <a:pPr/>
              <a:t>‹#›</a:t>
            </a:fld>
            <a:endParaRPr lang="sl-SI" altLang="sl-SI"/>
          </a:p>
        </p:txBody>
      </p:sp>
    </p:spTree>
    <p:extLst>
      <p:ext uri="{BB962C8B-B14F-4D97-AF65-F5344CB8AC3E}">
        <p14:creationId xmlns:p14="http://schemas.microsoft.com/office/powerpoint/2010/main" val="53606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81F2-D446-48A9-AFAE-449BA709B8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06F43DFD-58C1-421B-A28E-A3CDE102B6B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FD2E8C88-742F-4144-8D3A-078A1E3024C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671328-1738-44A7-90DD-8CF1AF2D740F}"/>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9300F4DC-865B-4D5F-A434-108A1F3604DC}"/>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2BC3E9F2-61DC-4FEB-82D1-24674ECD3066}"/>
              </a:ext>
            </a:extLst>
          </p:cNvPr>
          <p:cNvSpPr>
            <a:spLocks noGrp="1"/>
          </p:cNvSpPr>
          <p:nvPr>
            <p:ph type="sldNum" sz="quarter" idx="12"/>
          </p:nvPr>
        </p:nvSpPr>
        <p:spPr/>
        <p:txBody>
          <a:bodyPr/>
          <a:lstStyle>
            <a:lvl1pPr>
              <a:defRPr/>
            </a:lvl1pPr>
          </a:lstStyle>
          <a:p>
            <a:fld id="{B5FA9AE1-22FB-4DD6-88D3-0FD5C9598F53}" type="slidenum">
              <a:rPr lang="sl-SI" altLang="sl-SI"/>
              <a:pPr/>
              <a:t>‹#›</a:t>
            </a:fld>
            <a:endParaRPr lang="sl-SI" altLang="sl-SI"/>
          </a:p>
        </p:txBody>
      </p:sp>
    </p:spTree>
    <p:extLst>
      <p:ext uri="{BB962C8B-B14F-4D97-AF65-F5344CB8AC3E}">
        <p14:creationId xmlns:p14="http://schemas.microsoft.com/office/powerpoint/2010/main" val="735984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949DD67-DE76-4A17-BAD3-75961038609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49155" name="Rectangle 3">
            <a:extLst>
              <a:ext uri="{FF2B5EF4-FFF2-40B4-BE49-F238E27FC236}">
                <a16:creationId xmlns:a16="http://schemas.microsoft.com/office/drawing/2014/main" id="{835E550B-0D42-4267-8BC7-CB9D79CAB01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9156" name="Rectangle 4">
            <a:extLst>
              <a:ext uri="{FF2B5EF4-FFF2-40B4-BE49-F238E27FC236}">
                <a16:creationId xmlns:a16="http://schemas.microsoft.com/office/drawing/2014/main" id="{911F505C-97D2-46EA-92B4-466A3D2B51D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sl-SI"/>
          </a:p>
        </p:txBody>
      </p:sp>
      <p:sp>
        <p:nvSpPr>
          <p:cNvPr id="49157" name="Rectangle 5">
            <a:extLst>
              <a:ext uri="{FF2B5EF4-FFF2-40B4-BE49-F238E27FC236}">
                <a16:creationId xmlns:a16="http://schemas.microsoft.com/office/drawing/2014/main" id="{41BD90FA-1775-4344-9D33-9FBA1C8629C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sl-SI" altLang="sl-SI"/>
          </a:p>
        </p:txBody>
      </p:sp>
      <p:sp>
        <p:nvSpPr>
          <p:cNvPr id="49158" name="Rectangle 6">
            <a:extLst>
              <a:ext uri="{FF2B5EF4-FFF2-40B4-BE49-F238E27FC236}">
                <a16:creationId xmlns:a16="http://schemas.microsoft.com/office/drawing/2014/main" id="{02F35AC2-CFE9-4458-AE2A-0426D828887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37D546E-8391-421B-9715-52721D1DA4C8}"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Stockholm">
            <a:extLst>
              <a:ext uri="{FF2B5EF4-FFF2-40B4-BE49-F238E27FC236}">
                <a16:creationId xmlns:a16="http://schemas.microsoft.com/office/drawing/2014/main" id="{AB71D88D-E920-4C78-BB7A-0BF11B4F0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7" name="Text Box 9">
            <a:extLst>
              <a:ext uri="{FF2B5EF4-FFF2-40B4-BE49-F238E27FC236}">
                <a16:creationId xmlns:a16="http://schemas.microsoft.com/office/drawing/2014/main" id="{43169EF1-3D80-4104-A43A-381D1666D1B0}"/>
              </a:ext>
            </a:extLst>
          </p:cNvPr>
          <p:cNvSpPr txBox="1">
            <a:spLocks noChangeArrowheads="1"/>
          </p:cNvSpPr>
          <p:nvPr/>
        </p:nvSpPr>
        <p:spPr bwMode="auto">
          <a:xfrm>
            <a:off x="1187450" y="0"/>
            <a:ext cx="7127875"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8800">
                <a:solidFill>
                  <a:schemeClr val="bg1"/>
                </a:solidFill>
                <a:latin typeface="Times New Roman" panose="02020603050405020304" pitchFamily="18" charset="0"/>
              </a:rPr>
              <a:t>Kraljevina Švedska</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sladkorna pesa">
            <a:extLst>
              <a:ext uri="{FF2B5EF4-FFF2-40B4-BE49-F238E27FC236}">
                <a16:creationId xmlns:a16="http://schemas.microsoft.com/office/drawing/2014/main" id="{C0D9E6C8-F89A-4EF6-8FFE-8FD7E5039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4517" name="Rectangle 5">
            <a:extLst>
              <a:ext uri="{FF2B5EF4-FFF2-40B4-BE49-F238E27FC236}">
                <a16:creationId xmlns:a16="http://schemas.microsoft.com/office/drawing/2014/main" id="{E8827570-6F0C-4821-99AD-90D2766F0FAF}"/>
              </a:ext>
            </a:extLst>
          </p:cNvPr>
          <p:cNvSpPr>
            <a:spLocks noGrp="1" noChangeArrowheads="1"/>
          </p:cNvSpPr>
          <p:nvPr>
            <p:ph type="title"/>
          </p:nvPr>
        </p:nvSpPr>
        <p:spPr/>
        <p:txBody>
          <a:bodyPr/>
          <a:lstStyle/>
          <a:p>
            <a:r>
              <a:rPr lang="sl-SI" altLang="sl-SI">
                <a:solidFill>
                  <a:srgbClr val="996633"/>
                </a:solidFill>
                <a:latin typeface="Times New Roman" panose="02020603050405020304" pitchFamily="18" charset="0"/>
              </a:rPr>
              <a:t>Kmetijstvo</a:t>
            </a:r>
          </a:p>
        </p:txBody>
      </p:sp>
      <p:sp>
        <p:nvSpPr>
          <p:cNvPr id="64518" name="Rectangle 6">
            <a:extLst>
              <a:ext uri="{FF2B5EF4-FFF2-40B4-BE49-F238E27FC236}">
                <a16:creationId xmlns:a16="http://schemas.microsoft.com/office/drawing/2014/main" id="{D3EE1AD2-19D3-4ECD-AD12-BC2F61B52A53}"/>
              </a:ext>
            </a:extLst>
          </p:cNvPr>
          <p:cNvSpPr>
            <a:spLocks noGrp="1" noChangeArrowheads="1"/>
          </p:cNvSpPr>
          <p:nvPr>
            <p:ph type="body" idx="1"/>
          </p:nvPr>
        </p:nvSpPr>
        <p:spPr/>
        <p:txBody>
          <a:bodyPr/>
          <a:lstStyle/>
          <a:p>
            <a:pPr>
              <a:lnSpc>
                <a:spcPct val="80000"/>
              </a:lnSpc>
            </a:pPr>
            <a:r>
              <a:rPr lang="sl-SI" altLang="sl-SI" sz="2800">
                <a:latin typeface="Times New Roman" panose="02020603050405020304" pitchFamily="18" charset="0"/>
              </a:rPr>
              <a:t>Najpomembnejša dejavnost je živinoreja. Je tesno povezana s poljedelstvom, saj na njivah pridelujejo predvsem krmo za živino. Severneje ležeče kmetije so skoraj v celoti odvisne od gozda, vendar je njihova prihodnost negotova, saj je Švedska, drugače od Finske in Avstrije, že pred vstopom v EU odpravila državne subvencije kmetijam.</a:t>
            </a:r>
          </a:p>
          <a:p>
            <a:pPr>
              <a:lnSpc>
                <a:spcPct val="80000"/>
              </a:lnSpc>
            </a:pPr>
            <a:r>
              <a:rPr lang="sl-SI" altLang="sl-SI" sz="2800">
                <a:latin typeface="Times New Roman" panose="02020603050405020304" pitchFamily="18" charset="0"/>
              </a:rPr>
              <a:t>Na skrajnem jugu pridelujejo žita, predvsem pšenico, ječmen in oves, manj pa rž. Od drugih kulturnih rastlin so pomembnejši še krompir, sladkorna pesa in oljna repica. V okolici mest pridelujejo povrtnino (zelje, čebula, paradižnik, fižol, grah idr.).</a:t>
            </a:r>
          </a:p>
          <a:p>
            <a:pPr>
              <a:lnSpc>
                <a:spcPct val="80000"/>
              </a:lnSpc>
            </a:pPr>
            <a:endParaRPr lang="sl-SI" altLang="sl-SI" sz="2800">
              <a:latin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sladkorna pesa">
            <a:extLst>
              <a:ext uri="{FF2B5EF4-FFF2-40B4-BE49-F238E27FC236}">
                <a16:creationId xmlns:a16="http://schemas.microsoft.com/office/drawing/2014/main" id="{C0322FA0-8D6A-4CA8-9CE1-EE3ADAF37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5541" name="Rectangle 5">
            <a:extLst>
              <a:ext uri="{FF2B5EF4-FFF2-40B4-BE49-F238E27FC236}">
                <a16:creationId xmlns:a16="http://schemas.microsoft.com/office/drawing/2014/main" id="{A149F0B3-B94D-4B4B-8839-200EB786296F}"/>
              </a:ext>
            </a:extLst>
          </p:cNvPr>
          <p:cNvSpPr>
            <a:spLocks noGrp="1" noChangeArrowheads="1"/>
          </p:cNvSpPr>
          <p:nvPr>
            <p:ph type="title"/>
          </p:nvPr>
        </p:nvSpPr>
        <p:spPr/>
        <p:txBody>
          <a:bodyPr/>
          <a:lstStyle/>
          <a:p>
            <a:r>
              <a:rPr lang="sl-SI" altLang="sl-SI">
                <a:solidFill>
                  <a:srgbClr val="996633"/>
                </a:solidFill>
                <a:latin typeface="Times New Roman" panose="02020603050405020304" pitchFamily="18" charset="0"/>
              </a:rPr>
              <a:t>Kmetijstvo</a:t>
            </a:r>
          </a:p>
        </p:txBody>
      </p:sp>
      <p:sp>
        <p:nvSpPr>
          <p:cNvPr id="65542" name="Rectangle 6">
            <a:extLst>
              <a:ext uri="{FF2B5EF4-FFF2-40B4-BE49-F238E27FC236}">
                <a16:creationId xmlns:a16="http://schemas.microsoft.com/office/drawing/2014/main" id="{E441BA53-F1C7-4B11-8307-DE94630AB3C3}"/>
              </a:ext>
            </a:extLst>
          </p:cNvPr>
          <p:cNvSpPr>
            <a:spLocks noGrp="1" noChangeArrowheads="1"/>
          </p:cNvSpPr>
          <p:nvPr>
            <p:ph type="body" idx="1"/>
          </p:nvPr>
        </p:nvSpPr>
        <p:spPr/>
        <p:txBody>
          <a:bodyPr/>
          <a:lstStyle/>
          <a:p>
            <a:pPr>
              <a:lnSpc>
                <a:spcPct val="90000"/>
              </a:lnSpc>
            </a:pPr>
            <a:r>
              <a:rPr lang="sl-SI" altLang="sl-SI" sz="2800">
                <a:latin typeface="Times New Roman" panose="02020603050405020304" pitchFamily="18" charset="0"/>
              </a:rPr>
              <a:t>V severnem delu je razvito gojenje kožuharjev (predvsem ameriške kune), Laponci pa gojijo severne jelene. V južnih delih so najbolj razvite mlečna in mesna govedoreja ter prašičereja, ki v celoti pokrivajo potrebe po mlečnih in mesnih izdelkih.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volvo">
            <a:extLst>
              <a:ext uri="{FF2B5EF4-FFF2-40B4-BE49-F238E27FC236}">
                <a16:creationId xmlns:a16="http://schemas.microsoft.com/office/drawing/2014/main" id="{373FDED7-328E-4D1E-A301-FDEFBEDE6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6565" name="Rectangle 5">
            <a:extLst>
              <a:ext uri="{FF2B5EF4-FFF2-40B4-BE49-F238E27FC236}">
                <a16:creationId xmlns:a16="http://schemas.microsoft.com/office/drawing/2014/main" id="{21FBEFF6-C5C6-4940-BD44-C2CC672C5D19}"/>
              </a:ext>
            </a:extLst>
          </p:cNvPr>
          <p:cNvSpPr>
            <a:spLocks noGrp="1" noChangeArrowheads="1"/>
          </p:cNvSpPr>
          <p:nvPr>
            <p:ph type="title"/>
          </p:nvPr>
        </p:nvSpPr>
        <p:spPr/>
        <p:txBody>
          <a:bodyPr/>
          <a:lstStyle/>
          <a:p>
            <a:r>
              <a:rPr lang="sl-SI" altLang="sl-SI">
                <a:latin typeface="Times New Roman" panose="02020603050405020304" pitchFamily="18" charset="0"/>
              </a:rPr>
              <a:t>Industrija</a:t>
            </a:r>
          </a:p>
        </p:txBody>
      </p:sp>
      <p:sp>
        <p:nvSpPr>
          <p:cNvPr id="66566" name="Rectangle 6">
            <a:extLst>
              <a:ext uri="{FF2B5EF4-FFF2-40B4-BE49-F238E27FC236}">
                <a16:creationId xmlns:a16="http://schemas.microsoft.com/office/drawing/2014/main" id="{0610CA1F-9599-4781-8B15-D0ADCAF5872B}"/>
              </a:ext>
            </a:extLst>
          </p:cNvPr>
          <p:cNvSpPr>
            <a:spLocks noGrp="1" noChangeArrowheads="1"/>
          </p:cNvSpPr>
          <p:nvPr>
            <p:ph type="body" idx="1"/>
          </p:nvPr>
        </p:nvSpPr>
        <p:spPr>
          <a:xfrm>
            <a:off x="468313" y="1268413"/>
            <a:ext cx="8424862" cy="4968875"/>
          </a:xfrm>
        </p:spPr>
        <p:txBody>
          <a:bodyPr/>
          <a:lstStyle/>
          <a:p>
            <a:pPr>
              <a:lnSpc>
                <a:spcPct val="80000"/>
              </a:lnSpc>
            </a:pPr>
            <a:r>
              <a:rPr lang="sl-SI" altLang="sl-SI" sz="2800">
                <a:latin typeface="Times New Roman" panose="02020603050405020304" pitchFamily="18" charset="0"/>
              </a:rPr>
              <a:t>Najpomembnejše industrijske panoge so kovinska in strojna industrija (176.000 zaposlenih), papirna in grafična industrija (54.000 zaposlenih), živilska in tobačna industrija (43.000 zaposlenih), kemična in petrokemična industrija (24.000 zaposlenih) ter lesna in pohištvena industrija (23.000zaposlenih).</a:t>
            </a:r>
          </a:p>
          <a:p>
            <a:pPr>
              <a:lnSpc>
                <a:spcPct val="80000"/>
              </a:lnSpc>
            </a:pPr>
            <a:r>
              <a:rPr lang="sl-SI" altLang="sl-SI" sz="2800">
                <a:latin typeface="Times New Roman" panose="02020603050405020304" pitchFamily="18" charset="0"/>
              </a:rPr>
              <a:t>Zelo pomembna je avtomobilska industrija, predvsem v Göteborgu (Volvo) in Trollhättanu (Saab-Scania). Obe podjetji imate številne tovarne tudi drugod po Evropi, v Južni Ameriki, Jugovzhodni Aziji in Afriki.</a:t>
            </a:r>
          </a:p>
          <a:p>
            <a:pPr>
              <a:lnSpc>
                <a:spcPct val="80000"/>
              </a:lnSpc>
            </a:pPr>
            <a:r>
              <a:rPr lang="sl-SI" altLang="sl-SI" sz="2800">
                <a:latin typeface="Times New Roman" panose="02020603050405020304" pitchFamily="18" charset="0"/>
              </a:rPr>
              <a:t>Poleg avtomobilske industrije ima Švedska dobro razvito tudi letalsko industrijo, predvsem v Linköpingu (potniška in vojaška letala Saab).</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volvo">
            <a:extLst>
              <a:ext uri="{FF2B5EF4-FFF2-40B4-BE49-F238E27FC236}">
                <a16:creationId xmlns:a16="http://schemas.microsoft.com/office/drawing/2014/main" id="{589F233C-6380-44BA-AD04-49AFA3528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7589" name="Rectangle 5">
            <a:extLst>
              <a:ext uri="{FF2B5EF4-FFF2-40B4-BE49-F238E27FC236}">
                <a16:creationId xmlns:a16="http://schemas.microsoft.com/office/drawing/2014/main" id="{96839B99-99B4-48F7-9C2E-2DF43B88E316}"/>
              </a:ext>
            </a:extLst>
          </p:cNvPr>
          <p:cNvSpPr>
            <a:spLocks noGrp="1" noChangeArrowheads="1"/>
          </p:cNvSpPr>
          <p:nvPr>
            <p:ph type="title"/>
          </p:nvPr>
        </p:nvSpPr>
        <p:spPr/>
        <p:txBody>
          <a:bodyPr/>
          <a:lstStyle/>
          <a:p>
            <a:r>
              <a:rPr lang="sl-SI" altLang="sl-SI">
                <a:latin typeface="Times New Roman" panose="02020603050405020304" pitchFamily="18" charset="0"/>
              </a:rPr>
              <a:t>Industrija</a:t>
            </a:r>
          </a:p>
        </p:txBody>
      </p:sp>
      <p:sp>
        <p:nvSpPr>
          <p:cNvPr id="67590" name="Rectangle 6">
            <a:extLst>
              <a:ext uri="{FF2B5EF4-FFF2-40B4-BE49-F238E27FC236}">
                <a16:creationId xmlns:a16="http://schemas.microsoft.com/office/drawing/2014/main" id="{3B512DE1-E562-4618-91DD-83258DF5D08F}"/>
              </a:ext>
            </a:extLst>
          </p:cNvPr>
          <p:cNvSpPr>
            <a:spLocks noGrp="1" noChangeArrowheads="1"/>
          </p:cNvSpPr>
          <p:nvPr>
            <p:ph type="body" idx="1"/>
          </p:nvPr>
        </p:nvSpPr>
        <p:spPr>
          <a:xfrm>
            <a:off x="468313" y="1268413"/>
            <a:ext cx="8424862" cy="4897437"/>
          </a:xfrm>
        </p:spPr>
        <p:txBody>
          <a:bodyPr/>
          <a:lstStyle/>
          <a:p>
            <a:pPr>
              <a:lnSpc>
                <a:spcPct val="90000"/>
              </a:lnSpc>
            </a:pPr>
            <a:r>
              <a:rPr lang="sl-SI" altLang="sl-SI" sz="2800">
                <a:latin typeface="Times New Roman" panose="02020603050405020304" pitchFamily="18" charset="0"/>
              </a:rPr>
              <a:t>Ne srednjem in severnem Švedskem so številne žage, tovarne pohištva, celuloze in papirja; švedsko pohištvo je zaradi kakovosti in dizajna zelo iskano v tujini. Velik del lesa predelajo v celulozo in papir. Za Švedsko je značilna industrija vžigalic.</a:t>
            </a:r>
          </a:p>
          <a:p>
            <a:pPr>
              <a:lnSpc>
                <a:spcPct val="90000"/>
              </a:lnSpc>
            </a:pPr>
            <a:r>
              <a:rPr lang="sl-SI" altLang="sl-SI" sz="2800">
                <a:latin typeface="Times New Roman" panose="02020603050405020304" pitchFamily="18" charset="0"/>
              </a:rPr>
              <a:t>Dobro razvita kemična industrija, predvsem izvozno usmerjena farmacevtska industrija in proizvodnja plastičnih mas. V Vinterviknu pri Stockholmu je znana Nobelova tovarna dinamita, v Stenungsundu, severno od Göteborga, je velik petrokemični kompleks (organske spojine).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volvo">
            <a:extLst>
              <a:ext uri="{FF2B5EF4-FFF2-40B4-BE49-F238E27FC236}">
                <a16:creationId xmlns:a16="http://schemas.microsoft.com/office/drawing/2014/main" id="{36C609BF-6EDE-41B1-9803-261B87180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8613" name="Rectangle 5">
            <a:extLst>
              <a:ext uri="{FF2B5EF4-FFF2-40B4-BE49-F238E27FC236}">
                <a16:creationId xmlns:a16="http://schemas.microsoft.com/office/drawing/2014/main" id="{C2D8B3BA-B8F7-4553-B198-19A5798DC50B}"/>
              </a:ext>
            </a:extLst>
          </p:cNvPr>
          <p:cNvSpPr>
            <a:spLocks noGrp="1" noChangeArrowheads="1"/>
          </p:cNvSpPr>
          <p:nvPr>
            <p:ph type="title"/>
          </p:nvPr>
        </p:nvSpPr>
        <p:spPr>
          <a:xfrm>
            <a:off x="468313" y="260350"/>
            <a:ext cx="8229600" cy="1143000"/>
          </a:xfrm>
        </p:spPr>
        <p:txBody>
          <a:bodyPr/>
          <a:lstStyle/>
          <a:p>
            <a:r>
              <a:rPr lang="sl-SI" altLang="sl-SI">
                <a:latin typeface="Times New Roman" panose="02020603050405020304" pitchFamily="18" charset="0"/>
              </a:rPr>
              <a:t>Industrija</a:t>
            </a:r>
          </a:p>
        </p:txBody>
      </p:sp>
      <p:sp>
        <p:nvSpPr>
          <p:cNvPr id="68614" name="Rectangle 6">
            <a:extLst>
              <a:ext uri="{FF2B5EF4-FFF2-40B4-BE49-F238E27FC236}">
                <a16:creationId xmlns:a16="http://schemas.microsoft.com/office/drawing/2014/main" id="{B0A5E672-1461-4AD6-823F-512B271970EF}"/>
              </a:ext>
            </a:extLst>
          </p:cNvPr>
          <p:cNvSpPr>
            <a:spLocks noGrp="1" noChangeArrowheads="1"/>
          </p:cNvSpPr>
          <p:nvPr>
            <p:ph type="body" idx="1"/>
          </p:nvPr>
        </p:nvSpPr>
        <p:spPr>
          <a:xfrm>
            <a:off x="395288" y="1412875"/>
            <a:ext cx="8280400" cy="5040313"/>
          </a:xfrm>
        </p:spPr>
        <p:txBody>
          <a:bodyPr/>
          <a:lstStyle/>
          <a:p>
            <a:pPr>
              <a:lnSpc>
                <a:spcPct val="80000"/>
              </a:lnSpc>
            </a:pPr>
            <a:r>
              <a:rPr lang="sl-SI" altLang="sl-SI" sz="2800">
                <a:latin typeface="Times New Roman" panose="02020603050405020304" pitchFamily="18" charset="0"/>
              </a:rPr>
              <a:t>Tekstilna industrija ima glavno središče v Norrköpingu, dobro razvita je tudi v Malmöju, Lundu, Göterborgu, Halmstadtu in Boråsu. Zaradi konkurence manj razvitih držav so se zmogljivosti zmanjšale za več kot tri četrtine, preostala podjetja so preživela s specializacijo v izdelke vrhunske kakovosti.</a:t>
            </a:r>
          </a:p>
          <a:p>
            <a:pPr>
              <a:lnSpc>
                <a:spcPct val="80000"/>
              </a:lnSpc>
            </a:pPr>
            <a:r>
              <a:rPr lang="sl-SI" altLang="sl-SI" sz="2800">
                <a:latin typeface="Times New Roman" panose="02020603050405020304" pitchFamily="18" charset="0"/>
              </a:rPr>
              <a:t>Živilska industrija je predvsem na jugu države, kjer so glavna kmetijska območja.</a:t>
            </a:r>
          </a:p>
          <a:p>
            <a:pPr>
              <a:lnSpc>
                <a:spcPct val="80000"/>
              </a:lnSpc>
            </a:pPr>
            <a:r>
              <a:rPr lang="sl-SI" altLang="sl-SI" sz="2800">
                <a:latin typeface="Times New Roman" panose="02020603050405020304" pitchFamily="18" charset="0"/>
              </a:rPr>
              <a:t>Zelo dobro sta razviti elektrotehnična in elektronska industrija (največji tovarni sta Electrolux in Ericsson), predvsem v Stockholmu, Helsinhborgu, Ludviki idr.</a:t>
            </a:r>
            <a:endParaRPr lang="sl-SI" altLang="sl-SI"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47" name="Picture 15" descr="51%20Goeteborg">
            <a:extLst>
              <a:ext uri="{FF2B5EF4-FFF2-40B4-BE49-F238E27FC236}">
                <a16:creationId xmlns:a16="http://schemas.microsoft.com/office/drawing/2014/main" id="{686177A1-E0DE-4AFB-9CAA-F21EAEAD4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9648" name="Rectangle 16">
            <a:extLst>
              <a:ext uri="{FF2B5EF4-FFF2-40B4-BE49-F238E27FC236}">
                <a16:creationId xmlns:a16="http://schemas.microsoft.com/office/drawing/2014/main" id="{7C6A91B1-441E-45F9-927B-C168825DA399}"/>
              </a:ext>
            </a:extLst>
          </p:cNvPr>
          <p:cNvSpPr>
            <a:spLocks noGrp="1" noChangeArrowheads="1"/>
          </p:cNvSpPr>
          <p:nvPr>
            <p:ph type="title"/>
          </p:nvPr>
        </p:nvSpPr>
        <p:spPr/>
        <p:txBody>
          <a:bodyPr/>
          <a:lstStyle/>
          <a:p>
            <a:r>
              <a:rPr lang="sl-SI" altLang="sl-SI">
                <a:solidFill>
                  <a:schemeClr val="bg1"/>
                </a:solidFill>
                <a:latin typeface="Times New Roman" panose="02020603050405020304" pitchFamily="18" charset="0"/>
              </a:rPr>
              <a:t>Promet</a:t>
            </a:r>
          </a:p>
        </p:txBody>
      </p:sp>
      <p:sp>
        <p:nvSpPr>
          <p:cNvPr id="69649" name="Rectangle 17">
            <a:extLst>
              <a:ext uri="{FF2B5EF4-FFF2-40B4-BE49-F238E27FC236}">
                <a16:creationId xmlns:a16="http://schemas.microsoft.com/office/drawing/2014/main" id="{B157A398-ECB4-4ECE-85DB-2B3A648D15E8}"/>
              </a:ext>
            </a:extLst>
          </p:cNvPr>
          <p:cNvSpPr>
            <a:spLocks noGrp="1" noChangeArrowheads="1"/>
          </p:cNvSpPr>
          <p:nvPr>
            <p:ph type="body" idx="1"/>
          </p:nvPr>
        </p:nvSpPr>
        <p:spPr/>
        <p:txBody>
          <a:bodyPr/>
          <a:lstStyle/>
          <a:p>
            <a:pPr>
              <a:lnSpc>
                <a:spcPct val="80000"/>
              </a:lnSpc>
            </a:pPr>
            <a:r>
              <a:rPr lang="sl-SI" altLang="sl-SI" sz="2800">
                <a:solidFill>
                  <a:schemeClr val="bg1"/>
                </a:solidFill>
                <a:latin typeface="Times New Roman" panose="02020603050405020304" pitchFamily="18" charset="0"/>
              </a:rPr>
              <a:t>Cestni promet</a:t>
            </a:r>
            <a:br>
              <a:rPr lang="sl-SI" altLang="sl-SI" sz="2800">
                <a:solidFill>
                  <a:schemeClr val="bg1"/>
                </a:solidFill>
                <a:latin typeface="Times New Roman" panose="02020603050405020304" pitchFamily="18" charset="0"/>
              </a:rPr>
            </a:br>
            <a:r>
              <a:rPr lang="sl-SI" altLang="sl-SI" sz="2800">
                <a:solidFill>
                  <a:schemeClr val="bg1"/>
                </a:solidFill>
                <a:latin typeface="Times New Roman" panose="02020603050405020304" pitchFamily="18" charset="0"/>
              </a:rPr>
              <a:t>Skupna dolžina cest je 136.223 km. Cestno omrežje je v južnem in srednjem delu Švedske gosto, proti Severu pa vse redkejše; na Severi je velik del cest makadamskih. Glavna povezava je cesta vzdolž obale Botniškega zaliva. Otok Öland povezuje s celino 6070 m dolg most, eden najdaljših cestnih mostov v Evropi. Od leta 1994 gradijo cestno in železniško povezavo prek Öresunda med Kǿbenhavnom in Malmöjem, ki bo potekala po 1100 m dolgem predoru in 15 km dolgem cestno-železniškem mostu.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5" name="Picture 9" descr="51%20Goeteborg">
            <a:extLst>
              <a:ext uri="{FF2B5EF4-FFF2-40B4-BE49-F238E27FC236}">
                <a16:creationId xmlns:a16="http://schemas.microsoft.com/office/drawing/2014/main" id="{69220E72-736C-43D0-9819-B55A00CE4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0666" name="Rectangle 10">
            <a:extLst>
              <a:ext uri="{FF2B5EF4-FFF2-40B4-BE49-F238E27FC236}">
                <a16:creationId xmlns:a16="http://schemas.microsoft.com/office/drawing/2014/main" id="{60C93DFE-7955-4973-A885-8E6CA5ADC912}"/>
              </a:ext>
            </a:extLst>
          </p:cNvPr>
          <p:cNvSpPr>
            <a:spLocks noGrp="1" noChangeArrowheads="1"/>
          </p:cNvSpPr>
          <p:nvPr>
            <p:ph type="title"/>
          </p:nvPr>
        </p:nvSpPr>
        <p:spPr/>
        <p:txBody>
          <a:bodyPr/>
          <a:lstStyle/>
          <a:p>
            <a:r>
              <a:rPr lang="sl-SI" altLang="sl-SI">
                <a:solidFill>
                  <a:schemeClr val="bg1"/>
                </a:solidFill>
                <a:latin typeface="Times New Roman" panose="02020603050405020304" pitchFamily="18" charset="0"/>
              </a:rPr>
              <a:t>Promet</a:t>
            </a:r>
          </a:p>
        </p:txBody>
      </p:sp>
      <p:sp>
        <p:nvSpPr>
          <p:cNvPr id="70667" name="Rectangle 11">
            <a:extLst>
              <a:ext uri="{FF2B5EF4-FFF2-40B4-BE49-F238E27FC236}">
                <a16:creationId xmlns:a16="http://schemas.microsoft.com/office/drawing/2014/main" id="{C439727D-AD4F-495E-9C02-53227CF8E3AC}"/>
              </a:ext>
            </a:extLst>
          </p:cNvPr>
          <p:cNvSpPr>
            <a:spLocks noGrp="1" noChangeArrowheads="1"/>
          </p:cNvSpPr>
          <p:nvPr>
            <p:ph type="body" idx="1"/>
          </p:nvPr>
        </p:nvSpPr>
        <p:spPr/>
        <p:txBody>
          <a:bodyPr/>
          <a:lstStyle/>
          <a:p>
            <a:r>
              <a:rPr lang="sl-SI" altLang="sl-SI" sz="2800">
                <a:solidFill>
                  <a:schemeClr val="bg1"/>
                </a:solidFill>
                <a:latin typeface="Times New Roman" panose="02020603050405020304" pitchFamily="18" charset="0"/>
              </a:rPr>
              <a:t>Železniški promet</a:t>
            </a:r>
            <a:br>
              <a:rPr lang="sl-SI" altLang="sl-SI" sz="2800">
                <a:solidFill>
                  <a:schemeClr val="bg1"/>
                </a:solidFill>
                <a:latin typeface="Times New Roman" panose="02020603050405020304" pitchFamily="18" charset="0"/>
              </a:rPr>
            </a:br>
            <a:r>
              <a:rPr lang="sl-SI" altLang="sl-SI" sz="2800">
                <a:solidFill>
                  <a:schemeClr val="bg1"/>
                </a:solidFill>
                <a:latin typeface="Times New Roman" panose="02020603050405020304" pitchFamily="18" charset="0"/>
              </a:rPr>
              <a:t>Švedska ima 10.856 km železniških prog z razmikom med tiri 1435 mm. Najpomembnejše železniške proge so Stockholm-Göteborg ter železniška proga od Juga proti Severu (Trelleborg-Karungi).</a:t>
            </a:r>
            <a:br>
              <a:rPr lang="sl-SI" altLang="sl-SI" sz="2800">
                <a:solidFill>
                  <a:schemeClr val="bg1"/>
                </a:solidFill>
                <a:latin typeface="Times New Roman" panose="02020603050405020304" pitchFamily="18" charset="0"/>
              </a:rPr>
            </a:br>
            <a:r>
              <a:rPr lang="sl-SI" altLang="sl-SI" sz="2800">
                <a:solidFill>
                  <a:schemeClr val="bg1"/>
                </a:solidFill>
                <a:latin typeface="Times New Roman" panose="02020603050405020304" pitchFamily="18" charset="0"/>
              </a:rPr>
              <a:t>Večino prog upravlja državno podjetje Švedske železnice, nekaj krajših odsekov pa zasebna podjetja.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9" name="Picture 9" descr="51%20Goeteborg">
            <a:extLst>
              <a:ext uri="{FF2B5EF4-FFF2-40B4-BE49-F238E27FC236}">
                <a16:creationId xmlns:a16="http://schemas.microsoft.com/office/drawing/2014/main" id="{EA1C8F81-34E8-4359-9A15-85FB5293D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690" name="Rectangle 10">
            <a:extLst>
              <a:ext uri="{FF2B5EF4-FFF2-40B4-BE49-F238E27FC236}">
                <a16:creationId xmlns:a16="http://schemas.microsoft.com/office/drawing/2014/main" id="{63256310-2550-458F-AF0F-34A22A69E965}"/>
              </a:ext>
            </a:extLst>
          </p:cNvPr>
          <p:cNvSpPr>
            <a:spLocks noGrp="1" noChangeArrowheads="1"/>
          </p:cNvSpPr>
          <p:nvPr>
            <p:ph type="title"/>
          </p:nvPr>
        </p:nvSpPr>
        <p:spPr/>
        <p:txBody>
          <a:bodyPr/>
          <a:lstStyle/>
          <a:p>
            <a:r>
              <a:rPr lang="sl-SI" altLang="sl-SI">
                <a:solidFill>
                  <a:schemeClr val="bg1"/>
                </a:solidFill>
                <a:latin typeface="Times New Roman" panose="02020603050405020304" pitchFamily="18" charset="0"/>
              </a:rPr>
              <a:t>Promet</a:t>
            </a:r>
          </a:p>
        </p:txBody>
      </p:sp>
      <p:sp>
        <p:nvSpPr>
          <p:cNvPr id="71691" name="Rectangle 11">
            <a:extLst>
              <a:ext uri="{FF2B5EF4-FFF2-40B4-BE49-F238E27FC236}">
                <a16:creationId xmlns:a16="http://schemas.microsoft.com/office/drawing/2014/main" id="{B8D5BF71-67E3-4092-869C-70C229F8DB0C}"/>
              </a:ext>
            </a:extLst>
          </p:cNvPr>
          <p:cNvSpPr>
            <a:spLocks noGrp="1" noChangeArrowheads="1"/>
          </p:cNvSpPr>
          <p:nvPr>
            <p:ph type="body" idx="1"/>
          </p:nvPr>
        </p:nvSpPr>
        <p:spPr/>
        <p:txBody>
          <a:bodyPr/>
          <a:lstStyle/>
          <a:p>
            <a:r>
              <a:rPr lang="sl-SI" altLang="sl-SI" sz="2800">
                <a:solidFill>
                  <a:schemeClr val="bg1"/>
                </a:solidFill>
                <a:latin typeface="Times New Roman" panose="02020603050405020304" pitchFamily="18" charset="0"/>
              </a:rPr>
              <a:t>Ladijski promet</a:t>
            </a:r>
            <a:br>
              <a:rPr lang="sl-SI" altLang="sl-SI" sz="2800">
                <a:solidFill>
                  <a:schemeClr val="bg1"/>
                </a:solidFill>
                <a:latin typeface="Times New Roman" panose="02020603050405020304" pitchFamily="18" charset="0"/>
              </a:rPr>
            </a:br>
            <a:r>
              <a:rPr lang="sl-SI" altLang="sl-SI" sz="2800">
                <a:solidFill>
                  <a:schemeClr val="bg1"/>
                </a:solidFill>
                <a:latin typeface="Times New Roman" panose="02020603050405020304" pitchFamily="18" charset="0"/>
              </a:rPr>
              <a:t>Trgovsko podjetje ima 430 ladij s skupno nosilnostjo 2,88 milijonov ton. Največja pristanišča so Göteborg, Malmö, Helsingborg in Stockholm. Številne trajektne povezave povezujejo Švedsko z Dansko, Nemčijo, Poljsko, Finsko, Estonijo idr.</a:t>
            </a:r>
            <a:endParaRPr lang="sl-SI" altLang="sl-SI">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2" name="Picture 8" descr="51%20Goeteborg">
            <a:extLst>
              <a:ext uri="{FF2B5EF4-FFF2-40B4-BE49-F238E27FC236}">
                <a16:creationId xmlns:a16="http://schemas.microsoft.com/office/drawing/2014/main" id="{2794AAA6-9454-46ED-A79D-0065D6DB1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144000" cy="6883400"/>
          </a:xfrm>
          <a:prstGeom prst="rect">
            <a:avLst/>
          </a:prstGeom>
          <a:noFill/>
          <a:extLst>
            <a:ext uri="{909E8E84-426E-40DD-AFC4-6F175D3DCCD1}">
              <a14:hiddenFill xmlns:a14="http://schemas.microsoft.com/office/drawing/2010/main">
                <a:solidFill>
                  <a:srgbClr val="FFFFFF"/>
                </a:solidFill>
              </a14:hiddenFill>
            </a:ext>
          </a:extLst>
        </p:spPr>
      </p:pic>
      <p:sp>
        <p:nvSpPr>
          <p:cNvPr id="72713" name="Rectangle 9">
            <a:extLst>
              <a:ext uri="{FF2B5EF4-FFF2-40B4-BE49-F238E27FC236}">
                <a16:creationId xmlns:a16="http://schemas.microsoft.com/office/drawing/2014/main" id="{4ACC9D9F-471C-4AFB-BF06-BF7FABC33F28}"/>
              </a:ext>
            </a:extLst>
          </p:cNvPr>
          <p:cNvSpPr>
            <a:spLocks noGrp="1" noChangeArrowheads="1"/>
          </p:cNvSpPr>
          <p:nvPr>
            <p:ph type="title"/>
          </p:nvPr>
        </p:nvSpPr>
        <p:spPr/>
        <p:txBody>
          <a:bodyPr/>
          <a:lstStyle/>
          <a:p>
            <a:r>
              <a:rPr lang="sl-SI" altLang="sl-SI">
                <a:solidFill>
                  <a:schemeClr val="bg1"/>
                </a:solidFill>
                <a:latin typeface="Times New Roman" panose="02020603050405020304" pitchFamily="18" charset="0"/>
              </a:rPr>
              <a:t>Promet</a:t>
            </a:r>
          </a:p>
        </p:txBody>
      </p:sp>
      <p:sp>
        <p:nvSpPr>
          <p:cNvPr id="72714" name="Rectangle 10">
            <a:extLst>
              <a:ext uri="{FF2B5EF4-FFF2-40B4-BE49-F238E27FC236}">
                <a16:creationId xmlns:a16="http://schemas.microsoft.com/office/drawing/2014/main" id="{099AA3FA-BA5A-4B2E-B049-0A3D35DF34D7}"/>
              </a:ext>
            </a:extLst>
          </p:cNvPr>
          <p:cNvSpPr>
            <a:spLocks noGrp="1" noChangeArrowheads="1"/>
          </p:cNvSpPr>
          <p:nvPr>
            <p:ph type="body" idx="1"/>
          </p:nvPr>
        </p:nvSpPr>
        <p:spPr/>
        <p:txBody>
          <a:bodyPr/>
          <a:lstStyle/>
          <a:p>
            <a:r>
              <a:rPr lang="sl-SI" altLang="sl-SI" sz="2800">
                <a:solidFill>
                  <a:schemeClr val="bg1"/>
                </a:solidFill>
                <a:latin typeface="Times New Roman" panose="02020603050405020304" pitchFamily="18" charset="0"/>
              </a:rPr>
              <a:t>Letalski promet</a:t>
            </a:r>
            <a:br>
              <a:rPr lang="sl-SI" altLang="sl-SI" sz="2800">
                <a:solidFill>
                  <a:schemeClr val="bg1"/>
                </a:solidFill>
                <a:latin typeface="Times New Roman" panose="02020603050405020304" pitchFamily="18" charset="0"/>
              </a:rPr>
            </a:br>
            <a:r>
              <a:rPr lang="sl-SI" altLang="sl-SI" sz="2800">
                <a:solidFill>
                  <a:schemeClr val="bg1"/>
                </a:solidFill>
                <a:latin typeface="Times New Roman" panose="02020603050405020304" pitchFamily="18" charset="0"/>
              </a:rPr>
              <a:t>Švedska im 48 letališč z rednim prometom: večja mednarodna letališča so: Stockholm (Arlanda), Göteborg (Landvetter) in Malmö (Sturup).</a:t>
            </a:r>
            <a:br>
              <a:rPr lang="sl-SI" altLang="sl-SI" sz="2800">
                <a:solidFill>
                  <a:schemeClr val="bg1"/>
                </a:solidFill>
                <a:latin typeface="Times New Roman" panose="02020603050405020304" pitchFamily="18" charset="0"/>
              </a:rPr>
            </a:br>
            <a:r>
              <a:rPr lang="sl-SI" altLang="sl-SI" sz="2800">
                <a:solidFill>
                  <a:schemeClr val="bg1"/>
                </a:solidFill>
                <a:latin typeface="Times New Roman" panose="02020603050405020304" pitchFamily="18" charset="0"/>
              </a:rPr>
              <a:t>Nacionalni prevoznik je SAS (Scandinavian Airlines System). Manjši letalski prevozniki so Malmö Aviation, Blue Scandinavia, Sunways Airlines, Transwede Airways, Air Nordic itr.</a:t>
            </a:r>
            <a:endParaRPr lang="sl-SI" altLang="sl-SI">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6" name="Picture 8" descr="Åre">
            <a:extLst>
              <a:ext uri="{FF2B5EF4-FFF2-40B4-BE49-F238E27FC236}">
                <a16:creationId xmlns:a16="http://schemas.microsoft.com/office/drawing/2014/main" id="{F698A167-1155-4A40-9A49-7DF9AC618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3737" name="Rectangle 9">
            <a:extLst>
              <a:ext uri="{FF2B5EF4-FFF2-40B4-BE49-F238E27FC236}">
                <a16:creationId xmlns:a16="http://schemas.microsoft.com/office/drawing/2014/main" id="{628FC2EE-92F7-4ACF-9C42-572B1F1D6437}"/>
              </a:ext>
            </a:extLst>
          </p:cNvPr>
          <p:cNvSpPr>
            <a:spLocks noGrp="1" noChangeArrowheads="1"/>
          </p:cNvSpPr>
          <p:nvPr>
            <p:ph type="title"/>
          </p:nvPr>
        </p:nvSpPr>
        <p:spPr/>
        <p:txBody>
          <a:bodyPr/>
          <a:lstStyle/>
          <a:p>
            <a:r>
              <a:rPr lang="sl-SI" altLang="sl-SI">
                <a:solidFill>
                  <a:srgbClr val="379BFF"/>
                </a:solidFill>
                <a:latin typeface="Times New Roman" panose="02020603050405020304" pitchFamily="18" charset="0"/>
              </a:rPr>
              <a:t>Turizem</a:t>
            </a:r>
          </a:p>
        </p:txBody>
      </p:sp>
      <p:sp>
        <p:nvSpPr>
          <p:cNvPr id="73738" name="Rectangle 10">
            <a:extLst>
              <a:ext uri="{FF2B5EF4-FFF2-40B4-BE49-F238E27FC236}">
                <a16:creationId xmlns:a16="http://schemas.microsoft.com/office/drawing/2014/main" id="{91F0CFB7-3E2C-4219-98D0-90A23A2FB715}"/>
              </a:ext>
            </a:extLst>
          </p:cNvPr>
          <p:cNvSpPr>
            <a:spLocks noGrp="1" noChangeArrowheads="1"/>
          </p:cNvSpPr>
          <p:nvPr>
            <p:ph type="body" idx="1"/>
          </p:nvPr>
        </p:nvSpPr>
        <p:spPr/>
        <p:txBody>
          <a:bodyPr/>
          <a:lstStyle/>
          <a:p>
            <a:r>
              <a:rPr lang="sl-SI" altLang="sl-SI" sz="2800">
                <a:solidFill>
                  <a:srgbClr val="379BFF"/>
                </a:solidFill>
                <a:latin typeface="Times New Roman" panose="02020603050405020304" pitchFamily="18" charset="0"/>
              </a:rPr>
              <a:t>Švedsko vsako leto obišče okoli 1 milijon turistov. Najpomembnejši turistični območji sta otoka Gotland in Öland. Med turisti je zelo priljubljena plovba po prekopu Göta.</a:t>
            </a:r>
          </a:p>
          <a:p>
            <a:r>
              <a:rPr lang="sl-SI" altLang="sl-SI" sz="2800">
                <a:solidFill>
                  <a:srgbClr val="379BFF"/>
                </a:solidFill>
                <a:latin typeface="Times New Roman" panose="02020603050405020304" pitchFamily="18" charset="0"/>
              </a:rPr>
              <a:t>Na srednjem Švedskem so številna zimskošportna turistična središča (npr. Åre), v severnem delu pa velike možnosti avanturistične oblike turizma (znana pešpot Kungsleden, vsakoletni smučarski tek Vasa med Sälnom in Moro (90 km), čolnarjenje po divjih rekah.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descr="zastava - švedska">
            <a:extLst>
              <a:ext uri="{FF2B5EF4-FFF2-40B4-BE49-F238E27FC236}">
                <a16:creationId xmlns:a16="http://schemas.microsoft.com/office/drawing/2014/main" id="{E77822CB-6270-4945-8C39-0F334894E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3875"/>
          </a:xfrm>
          <a:prstGeom prst="rect">
            <a:avLst/>
          </a:prstGeom>
          <a:noFill/>
          <a:extLst>
            <a:ext uri="{909E8E84-426E-40DD-AFC4-6F175D3DCCD1}">
              <a14:hiddenFill xmlns:a14="http://schemas.microsoft.com/office/drawing/2010/main">
                <a:solidFill>
                  <a:srgbClr val="FFFFFF"/>
                </a:solidFill>
              </a14:hiddenFill>
            </a:ext>
          </a:extLst>
        </p:spPr>
      </p:pic>
      <p:sp>
        <p:nvSpPr>
          <p:cNvPr id="53257" name="Text Box 9">
            <a:extLst>
              <a:ext uri="{FF2B5EF4-FFF2-40B4-BE49-F238E27FC236}">
                <a16:creationId xmlns:a16="http://schemas.microsoft.com/office/drawing/2014/main" id="{AC2F0740-C47F-4B2C-830E-15721B3152BE}"/>
              </a:ext>
            </a:extLst>
          </p:cNvPr>
          <p:cNvSpPr txBox="1">
            <a:spLocks noChangeArrowheads="1"/>
          </p:cNvSpPr>
          <p:nvPr/>
        </p:nvSpPr>
        <p:spPr bwMode="auto">
          <a:xfrm>
            <a:off x="250825" y="188913"/>
            <a:ext cx="84978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a:p>
        </p:txBody>
      </p:sp>
      <p:sp>
        <p:nvSpPr>
          <p:cNvPr id="53258" name="Rectangle 10">
            <a:extLst>
              <a:ext uri="{FF2B5EF4-FFF2-40B4-BE49-F238E27FC236}">
                <a16:creationId xmlns:a16="http://schemas.microsoft.com/office/drawing/2014/main" id="{5EF8FEC0-1877-4FFB-930B-4DC99C0C8C65}"/>
              </a:ext>
            </a:extLst>
          </p:cNvPr>
          <p:cNvSpPr>
            <a:spLocks noGrp="1" noChangeArrowheads="1"/>
          </p:cNvSpPr>
          <p:nvPr>
            <p:ph type="title"/>
          </p:nvPr>
        </p:nvSpPr>
        <p:spPr/>
        <p:txBody>
          <a:bodyPr/>
          <a:lstStyle/>
          <a:p>
            <a:r>
              <a:rPr lang="sl-SI" altLang="sl-SI">
                <a:solidFill>
                  <a:srgbClr val="379BFF"/>
                </a:solidFill>
                <a:latin typeface="Times New Roman" panose="02020603050405020304" pitchFamily="18" charset="0"/>
              </a:rPr>
              <a:t>Osnovni podatki</a:t>
            </a:r>
          </a:p>
        </p:txBody>
      </p:sp>
      <p:sp>
        <p:nvSpPr>
          <p:cNvPr id="53259" name="Rectangle 11">
            <a:extLst>
              <a:ext uri="{FF2B5EF4-FFF2-40B4-BE49-F238E27FC236}">
                <a16:creationId xmlns:a16="http://schemas.microsoft.com/office/drawing/2014/main" id="{917E20A4-E709-4292-89B1-4B2380E13843}"/>
              </a:ext>
            </a:extLst>
          </p:cNvPr>
          <p:cNvSpPr>
            <a:spLocks noGrp="1" noChangeArrowheads="1"/>
          </p:cNvSpPr>
          <p:nvPr>
            <p:ph type="body" idx="1"/>
          </p:nvPr>
        </p:nvSpPr>
        <p:spPr>
          <a:xfrm>
            <a:off x="611188" y="1412875"/>
            <a:ext cx="8229600" cy="4525963"/>
          </a:xfrm>
        </p:spPr>
        <p:txBody>
          <a:bodyPr/>
          <a:lstStyle/>
          <a:p>
            <a:pPr>
              <a:lnSpc>
                <a:spcPct val="90000"/>
              </a:lnSpc>
            </a:pPr>
            <a:r>
              <a:rPr lang="sl-SI" altLang="sl-SI" sz="2800">
                <a:solidFill>
                  <a:srgbClr val="379BFF"/>
                </a:solidFill>
                <a:latin typeface="Times New Roman" panose="02020603050405020304" pitchFamily="18" charset="0"/>
              </a:rPr>
              <a:t>Uradno ime: Konungariket </a:t>
            </a:r>
            <a:r>
              <a:rPr lang="sv-SE" altLang="sl-SI" sz="2800">
                <a:solidFill>
                  <a:srgbClr val="379BFF"/>
                </a:solidFill>
                <a:latin typeface="Times New Roman" panose="02020603050405020304" pitchFamily="18" charset="0"/>
              </a:rPr>
              <a:t>Sverige</a:t>
            </a:r>
            <a:r>
              <a:rPr lang="sl-SI" altLang="sl-SI" sz="2800">
                <a:solidFill>
                  <a:srgbClr val="379BFF"/>
                </a:solidFill>
                <a:latin typeface="Times New Roman" panose="02020603050405020304" pitchFamily="18" charset="0"/>
              </a:rPr>
              <a:t> (Kraljevina Švedska)</a:t>
            </a:r>
          </a:p>
          <a:p>
            <a:pPr>
              <a:lnSpc>
                <a:spcPct val="90000"/>
              </a:lnSpc>
            </a:pPr>
            <a:r>
              <a:rPr lang="sl-SI" altLang="sl-SI" sz="2800">
                <a:solidFill>
                  <a:srgbClr val="379BFF"/>
                </a:solidFill>
                <a:latin typeface="Times New Roman" panose="02020603050405020304" pitchFamily="18" charset="0"/>
              </a:rPr>
              <a:t>Glavno mesto: Stockholm</a:t>
            </a:r>
          </a:p>
          <a:p>
            <a:pPr>
              <a:lnSpc>
                <a:spcPct val="90000"/>
              </a:lnSpc>
            </a:pPr>
            <a:r>
              <a:rPr lang="sl-SI" altLang="sl-SI" sz="2800">
                <a:solidFill>
                  <a:srgbClr val="379BFF"/>
                </a:solidFill>
                <a:latin typeface="Times New Roman" panose="02020603050405020304" pitchFamily="18" charset="0"/>
              </a:rPr>
              <a:t>Državna ureditev: Parlamentarna monarhija</a:t>
            </a:r>
          </a:p>
          <a:p>
            <a:pPr>
              <a:lnSpc>
                <a:spcPct val="90000"/>
              </a:lnSpc>
            </a:pPr>
            <a:r>
              <a:rPr lang="sl-SI" altLang="sl-SI" sz="2800">
                <a:solidFill>
                  <a:srgbClr val="379BFF"/>
                </a:solidFill>
                <a:latin typeface="Times New Roman" panose="02020603050405020304" pitchFamily="18" charset="0"/>
              </a:rPr>
              <a:t>Prebivalstvo: skupaj </a:t>
            </a:r>
            <a:r>
              <a:rPr lang="en-US" altLang="sl-SI" sz="2800">
                <a:solidFill>
                  <a:srgbClr val="379BFF"/>
                </a:solidFill>
                <a:latin typeface="Times New Roman" panose="02020603050405020304" pitchFamily="18" charset="0"/>
              </a:rPr>
              <a:t>9 110 972</a:t>
            </a:r>
            <a:r>
              <a:rPr lang="sl-SI" altLang="sl-SI" sz="2800">
                <a:solidFill>
                  <a:srgbClr val="379BFF"/>
                </a:solidFill>
                <a:latin typeface="Times New Roman" panose="02020603050405020304" pitchFamily="18" charset="0"/>
              </a:rPr>
              <a:t> – </a:t>
            </a:r>
            <a:r>
              <a:rPr lang="en-US" altLang="sl-SI" sz="2800">
                <a:solidFill>
                  <a:srgbClr val="379BFF"/>
                </a:solidFill>
                <a:latin typeface="Times New Roman" panose="02020603050405020304" pitchFamily="18" charset="0"/>
              </a:rPr>
              <a:t>20</a:t>
            </a:r>
            <a:r>
              <a:rPr lang="sl-SI" altLang="sl-SI" sz="2800">
                <a:solidFill>
                  <a:srgbClr val="379BFF"/>
                </a:solidFill>
                <a:latin typeface="Times New Roman" panose="02020603050405020304" pitchFamily="18" charset="0"/>
              </a:rPr>
              <a:t> prebivalcev na </a:t>
            </a:r>
            <a:r>
              <a:rPr lang="en-US" altLang="sl-SI" sz="2800">
                <a:solidFill>
                  <a:srgbClr val="379BFF"/>
                </a:solidFill>
                <a:latin typeface="Times New Roman" panose="02020603050405020304" pitchFamily="18" charset="0"/>
              </a:rPr>
              <a:t>km²</a:t>
            </a:r>
            <a:endParaRPr lang="sl-SI" altLang="sl-SI" sz="2800">
              <a:solidFill>
                <a:srgbClr val="379BFF"/>
              </a:solidFill>
              <a:latin typeface="Times New Roman" panose="02020603050405020304" pitchFamily="18" charset="0"/>
            </a:endParaRPr>
          </a:p>
          <a:p>
            <a:pPr>
              <a:lnSpc>
                <a:spcPct val="90000"/>
              </a:lnSpc>
            </a:pPr>
            <a:r>
              <a:rPr lang="sl-SI" altLang="sl-SI" sz="2800">
                <a:solidFill>
                  <a:srgbClr val="379BFF"/>
                </a:solidFill>
                <a:latin typeface="Times New Roman" panose="02020603050405020304" pitchFamily="18" charset="0"/>
              </a:rPr>
              <a:t>Valuta: Švedska krona (SEK)</a:t>
            </a:r>
          </a:p>
          <a:p>
            <a:pPr>
              <a:lnSpc>
                <a:spcPct val="90000"/>
              </a:lnSpc>
            </a:pPr>
            <a:r>
              <a:rPr lang="sl-SI" altLang="sl-SI" sz="2800">
                <a:solidFill>
                  <a:srgbClr val="379BFF"/>
                </a:solidFill>
                <a:latin typeface="Times New Roman" panose="02020603050405020304" pitchFamily="18" charset="0"/>
              </a:rPr>
              <a:t>Kralj: Karl XVI</a:t>
            </a:r>
          </a:p>
          <a:p>
            <a:pPr>
              <a:lnSpc>
                <a:spcPct val="90000"/>
              </a:lnSpc>
            </a:pPr>
            <a:r>
              <a:rPr lang="sl-SI" altLang="sl-SI" sz="2800">
                <a:solidFill>
                  <a:srgbClr val="379BFF"/>
                </a:solidFill>
                <a:latin typeface="Times New Roman" panose="02020603050405020304" pitchFamily="18" charset="0"/>
              </a:rPr>
              <a:t>Predsednik vlade: Frederik Reinfeldt</a:t>
            </a:r>
          </a:p>
          <a:p>
            <a:pPr>
              <a:lnSpc>
                <a:spcPct val="90000"/>
              </a:lnSpc>
            </a:pPr>
            <a:r>
              <a:rPr lang="sl-SI" altLang="sl-SI" sz="2800">
                <a:solidFill>
                  <a:srgbClr val="379BFF"/>
                </a:solidFill>
                <a:latin typeface="Times New Roman" panose="02020603050405020304" pitchFamily="18" charset="0"/>
              </a:rPr>
              <a:t>Dan državnosti: 6. junij</a:t>
            </a:r>
          </a:p>
          <a:p>
            <a:pPr>
              <a:lnSpc>
                <a:spcPct val="90000"/>
              </a:lnSpc>
            </a:pPr>
            <a:r>
              <a:rPr lang="sl-SI" altLang="sl-SI" sz="2800">
                <a:solidFill>
                  <a:srgbClr val="379BFF"/>
                </a:solidFill>
                <a:latin typeface="Times New Roman" panose="02020603050405020304" pitchFamily="18" charset="0"/>
              </a:rPr>
              <a:t>Najvišji vrh: Kebnekaise (2111 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5" name="Picture 5" descr="ikea">
            <a:extLst>
              <a:ext uri="{FF2B5EF4-FFF2-40B4-BE49-F238E27FC236}">
                <a16:creationId xmlns:a16="http://schemas.microsoft.com/office/drawing/2014/main" id="{3970FB0A-C939-4B27-8C99-691FFF847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76806" name="Rectangle 6">
            <a:extLst>
              <a:ext uri="{FF2B5EF4-FFF2-40B4-BE49-F238E27FC236}">
                <a16:creationId xmlns:a16="http://schemas.microsoft.com/office/drawing/2014/main" id="{52F23F3B-8FFF-43DF-8CF1-861361D3116B}"/>
              </a:ext>
            </a:extLst>
          </p:cNvPr>
          <p:cNvSpPr>
            <a:spLocks noGrp="1" noChangeArrowheads="1"/>
          </p:cNvSpPr>
          <p:nvPr>
            <p:ph type="title"/>
          </p:nvPr>
        </p:nvSpPr>
        <p:spPr/>
        <p:txBody>
          <a:bodyPr/>
          <a:lstStyle/>
          <a:p>
            <a:r>
              <a:rPr lang="sl-SI" altLang="sl-SI">
                <a:latin typeface="Times New Roman" panose="02020603050405020304" pitchFamily="18" charset="0"/>
              </a:rPr>
              <a:t>Zanimivosti</a:t>
            </a:r>
          </a:p>
        </p:txBody>
      </p:sp>
      <p:sp>
        <p:nvSpPr>
          <p:cNvPr id="76807" name="Rectangle 7">
            <a:extLst>
              <a:ext uri="{FF2B5EF4-FFF2-40B4-BE49-F238E27FC236}">
                <a16:creationId xmlns:a16="http://schemas.microsoft.com/office/drawing/2014/main" id="{70158C5B-968C-4263-90B2-F4B6073F90A9}"/>
              </a:ext>
            </a:extLst>
          </p:cNvPr>
          <p:cNvSpPr>
            <a:spLocks noGrp="1" noChangeArrowheads="1"/>
          </p:cNvSpPr>
          <p:nvPr>
            <p:ph type="body" idx="1"/>
          </p:nvPr>
        </p:nvSpPr>
        <p:spPr/>
        <p:txBody>
          <a:bodyPr/>
          <a:lstStyle/>
          <a:p>
            <a:r>
              <a:rPr lang="sl-SI" altLang="sl-SI" sz="2800">
                <a:latin typeface="Times New Roman" panose="02020603050405020304" pitchFamily="18" charset="0"/>
              </a:rPr>
              <a:t>Za dosežke na področju fizike, kemije, psihologije ali medicine, literature in gospodarskih ved v Stockholmu podeljujejo Nobelove nagrade</a:t>
            </a:r>
          </a:p>
          <a:p>
            <a:r>
              <a:rPr lang="sl-SI" altLang="sl-SI" sz="2800">
                <a:latin typeface="Times New Roman" panose="02020603050405020304" pitchFamily="18" charset="0"/>
              </a:rPr>
              <a:t>V kraju Åre vsako leto poteka svetovno prvenstvo v smučanju</a:t>
            </a:r>
          </a:p>
          <a:p>
            <a:r>
              <a:rPr lang="sl-SI" altLang="sl-SI" sz="2800">
                <a:latin typeface="Times New Roman" panose="02020603050405020304" pitchFamily="18" charset="0"/>
              </a:rPr>
              <a:t>Kar 80 odstotkov Švedov najbolj zaupa pohištveni trgovini Ikea</a:t>
            </a:r>
          </a:p>
          <a:p>
            <a:r>
              <a:rPr lang="sl-SI" altLang="sl-SI" sz="2800">
                <a:latin typeface="Times New Roman" panose="02020603050405020304" pitchFamily="18" charset="0"/>
              </a:rPr>
              <a:t>Švedska je država, ki ponuja zelo veliko naravno in kulturno pestrost.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zastava - švedska">
            <a:extLst>
              <a:ext uri="{FF2B5EF4-FFF2-40B4-BE49-F238E27FC236}">
                <a16:creationId xmlns:a16="http://schemas.microsoft.com/office/drawing/2014/main" id="{88E7C7B7-055D-4BD2-9ED2-48A155EB3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3875"/>
          </a:xfrm>
          <a:prstGeom prst="rect">
            <a:avLst/>
          </a:prstGeom>
          <a:noFill/>
          <a:extLst>
            <a:ext uri="{909E8E84-426E-40DD-AFC4-6F175D3DCCD1}">
              <a14:hiddenFill xmlns:a14="http://schemas.microsoft.com/office/drawing/2010/main">
                <a:solidFill>
                  <a:srgbClr val="FFFFFF"/>
                </a:solidFill>
              </a14:hiddenFill>
            </a:ext>
          </a:extLst>
        </p:spPr>
      </p:pic>
      <p:sp>
        <p:nvSpPr>
          <p:cNvPr id="55301" name="Rectangle 5">
            <a:extLst>
              <a:ext uri="{FF2B5EF4-FFF2-40B4-BE49-F238E27FC236}">
                <a16:creationId xmlns:a16="http://schemas.microsoft.com/office/drawing/2014/main" id="{1C9B835C-FEC8-48C0-979D-03F3A83E1619}"/>
              </a:ext>
            </a:extLst>
          </p:cNvPr>
          <p:cNvSpPr>
            <a:spLocks noGrp="1" noChangeArrowheads="1"/>
          </p:cNvSpPr>
          <p:nvPr>
            <p:ph type="title"/>
          </p:nvPr>
        </p:nvSpPr>
        <p:spPr>
          <a:xfrm>
            <a:off x="468313" y="188913"/>
            <a:ext cx="8229600" cy="1143000"/>
          </a:xfrm>
        </p:spPr>
        <p:txBody>
          <a:bodyPr/>
          <a:lstStyle/>
          <a:p>
            <a:r>
              <a:rPr lang="sl-SI" altLang="sl-SI">
                <a:solidFill>
                  <a:srgbClr val="379BFF"/>
                </a:solidFill>
                <a:latin typeface="Times New Roman" panose="02020603050405020304" pitchFamily="18" charset="0"/>
              </a:rPr>
              <a:t>Osnovni podatki</a:t>
            </a:r>
          </a:p>
        </p:txBody>
      </p:sp>
      <p:sp>
        <p:nvSpPr>
          <p:cNvPr id="55302" name="Rectangle 6">
            <a:extLst>
              <a:ext uri="{FF2B5EF4-FFF2-40B4-BE49-F238E27FC236}">
                <a16:creationId xmlns:a16="http://schemas.microsoft.com/office/drawing/2014/main" id="{0EF81D2C-59AA-4F5A-9383-80C9AB169973}"/>
              </a:ext>
            </a:extLst>
          </p:cNvPr>
          <p:cNvSpPr>
            <a:spLocks noGrp="1" noChangeArrowheads="1"/>
          </p:cNvSpPr>
          <p:nvPr>
            <p:ph type="body" idx="1"/>
          </p:nvPr>
        </p:nvSpPr>
        <p:spPr>
          <a:xfrm>
            <a:off x="230188" y="1196975"/>
            <a:ext cx="8913812" cy="5462588"/>
          </a:xfrm>
        </p:spPr>
        <p:txBody>
          <a:bodyPr/>
          <a:lstStyle/>
          <a:p>
            <a:pPr>
              <a:lnSpc>
                <a:spcPct val="80000"/>
              </a:lnSpc>
            </a:pPr>
            <a:r>
              <a:rPr lang="sl-SI" altLang="sl-SI" sz="2800">
                <a:solidFill>
                  <a:srgbClr val="379BFF"/>
                </a:solidFill>
                <a:latin typeface="Times New Roman" panose="02020603050405020304" pitchFamily="18" charset="0"/>
              </a:rPr>
              <a:t>Pismenost: </a:t>
            </a:r>
            <a:r>
              <a:rPr lang="en-US" altLang="sl-SI" sz="2800">
                <a:solidFill>
                  <a:srgbClr val="379BFF"/>
                </a:solidFill>
                <a:latin typeface="Times New Roman" panose="02020603050405020304" pitchFamily="18" charset="0"/>
              </a:rPr>
              <a:t>99 %</a:t>
            </a:r>
            <a:endParaRPr lang="sl-SI" altLang="sl-SI" sz="2800">
              <a:solidFill>
                <a:srgbClr val="379BFF"/>
              </a:solidFill>
              <a:latin typeface="Times New Roman" panose="02020603050405020304" pitchFamily="18" charset="0"/>
            </a:endParaRPr>
          </a:p>
          <a:p>
            <a:pPr>
              <a:lnSpc>
                <a:spcPct val="80000"/>
              </a:lnSpc>
            </a:pPr>
            <a:r>
              <a:rPr lang="sl-SI" altLang="sl-SI" sz="2800">
                <a:solidFill>
                  <a:srgbClr val="379BFF"/>
                </a:solidFill>
                <a:latin typeface="Times New Roman" panose="02020603050405020304" pitchFamily="18" charset="0"/>
              </a:rPr>
              <a:t>Religije: </a:t>
            </a:r>
            <a:r>
              <a:rPr lang="sv-SE" altLang="sl-SI" sz="2800">
                <a:solidFill>
                  <a:srgbClr val="379BFF"/>
                </a:solidFill>
                <a:latin typeface="Times New Roman" panose="02020603050405020304" pitchFamily="18" charset="0"/>
              </a:rPr>
              <a:t>Protestanti</a:t>
            </a:r>
            <a:r>
              <a:rPr lang="sl-SI" altLang="sl-SI" sz="2800">
                <a:solidFill>
                  <a:srgbClr val="379BFF"/>
                </a:solidFill>
                <a:latin typeface="Times New Roman" panose="02020603050405020304" pitchFamily="18" charset="0"/>
              </a:rPr>
              <a:t> -</a:t>
            </a:r>
            <a:r>
              <a:rPr lang="sv-SE" altLang="sl-SI" sz="2800">
                <a:solidFill>
                  <a:srgbClr val="379BFF"/>
                </a:solidFill>
                <a:latin typeface="Times New Roman" panose="02020603050405020304" pitchFamily="18" charset="0"/>
              </a:rPr>
              <a:t> 8</a:t>
            </a:r>
            <a:r>
              <a:rPr lang="sl-SI" altLang="sl-SI" sz="2800">
                <a:solidFill>
                  <a:srgbClr val="379BFF"/>
                </a:solidFill>
                <a:latin typeface="Times New Roman" panose="02020603050405020304" pitchFamily="18" charset="0"/>
              </a:rPr>
              <a:t>7</a:t>
            </a:r>
            <a:r>
              <a:rPr lang="sv-SE" altLang="sl-SI" sz="2800">
                <a:solidFill>
                  <a:srgbClr val="379BFF"/>
                </a:solidFill>
                <a:latin typeface="Times New Roman" panose="02020603050405020304" pitchFamily="18" charset="0"/>
              </a:rPr>
              <a:t>%</a:t>
            </a:r>
            <a:r>
              <a:rPr lang="sl-SI" altLang="sl-SI" sz="2800">
                <a:solidFill>
                  <a:srgbClr val="379BFF"/>
                </a:solidFill>
                <a:latin typeface="Times New Roman" panose="02020603050405020304" pitchFamily="18" charset="0"/>
              </a:rPr>
              <a:t>,</a:t>
            </a:r>
            <a:r>
              <a:rPr lang="sv-SE" altLang="sl-SI" sz="2800">
                <a:solidFill>
                  <a:srgbClr val="379BFF"/>
                </a:solidFill>
                <a:latin typeface="Times New Roman" panose="02020603050405020304" pitchFamily="18" charset="0"/>
              </a:rPr>
              <a:t> katoličani</a:t>
            </a:r>
            <a:r>
              <a:rPr lang="sl-SI" altLang="sl-SI" sz="2800">
                <a:solidFill>
                  <a:srgbClr val="379BFF"/>
                </a:solidFill>
                <a:latin typeface="Times New Roman" panose="02020603050405020304" pitchFamily="18" charset="0"/>
              </a:rPr>
              <a:t> -</a:t>
            </a:r>
            <a:r>
              <a:rPr lang="sv-SE" altLang="sl-SI" sz="2800">
                <a:solidFill>
                  <a:srgbClr val="379BFF"/>
                </a:solidFill>
                <a:latin typeface="Times New Roman" panose="02020603050405020304" pitchFamily="18" charset="0"/>
              </a:rPr>
              <a:t> </a:t>
            </a:r>
            <a:r>
              <a:rPr lang="sl-SI" altLang="sl-SI" sz="2800">
                <a:solidFill>
                  <a:srgbClr val="379BFF"/>
                </a:solidFill>
                <a:latin typeface="Times New Roman" panose="02020603050405020304" pitchFamily="18" charset="0"/>
              </a:rPr>
              <a:t>2</a:t>
            </a:r>
            <a:r>
              <a:rPr lang="sv-SE" altLang="sl-SI" sz="2800">
                <a:solidFill>
                  <a:srgbClr val="379BFF"/>
                </a:solidFill>
                <a:latin typeface="Times New Roman" panose="02020603050405020304" pitchFamily="18" charset="0"/>
              </a:rPr>
              <a:t>%</a:t>
            </a:r>
            <a:r>
              <a:rPr lang="sl-SI" altLang="sl-SI" sz="2800">
                <a:solidFill>
                  <a:srgbClr val="379BFF"/>
                </a:solidFill>
                <a:latin typeface="Times New Roman" panose="02020603050405020304" pitchFamily="18" charset="0"/>
              </a:rPr>
              <a:t>,</a:t>
            </a:r>
            <a:r>
              <a:rPr lang="sv-SE" altLang="sl-SI" sz="2800">
                <a:solidFill>
                  <a:srgbClr val="379BFF"/>
                </a:solidFill>
                <a:latin typeface="Times New Roman" panose="02020603050405020304" pitchFamily="18" charset="0"/>
              </a:rPr>
              <a:t> ateisti in ostali</a:t>
            </a:r>
            <a:r>
              <a:rPr lang="sl-SI" altLang="sl-SI" sz="2800">
                <a:solidFill>
                  <a:srgbClr val="379BFF"/>
                </a:solidFill>
                <a:latin typeface="Times New Roman" panose="02020603050405020304" pitchFamily="18" charset="0"/>
              </a:rPr>
              <a:t> -</a:t>
            </a:r>
            <a:r>
              <a:rPr lang="sv-SE" altLang="sl-SI" sz="2800">
                <a:solidFill>
                  <a:srgbClr val="379BFF"/>
                </a:solidFill>
                <a:latin typeface="Times New Roman" panose="02020603050405020304" pitchFamily="18" charset="0"/>
              </a:rPr>
              <a:t> </a:t>
            </a:r>
            <a:r>
              <a:rPr lang="sl-SI" altLang="sl-SI" sz="2800">
                <a:solidFill>
                  <a:srgbClr val="379BFF"/>
                </a:solidFill>
                <a:latin typeface="Times New Roman" panose="02020603050405020304" pitchFamily="18" charset="0"/>
              </a:rPr>
              <a:t>11</a:t>
            </a:r>
            <a:r>
              <a:rPr lang="en-US" altLang="sl-SI" sz="2800">
                <a:solidFill>
                  <a:srgbClr val="379BFF"/>
                </a:solidFill>
                <a:latin typeface="Times New Roman" panose="02020603050405020304" pitchFamily="18" charset="0"/>
              </a:rPr>
              <a:t>%.</a:t>
            </a:r>
            <a:endParaRPr lang="sl-SI" altLang="sl-SI" sz="2800">
              <a:solidFill>
                <a:srgbClr val="379BFF"/>
              </a:solidFill>
              <a:latin typeface="Times New Roman" panose="02020603050405020304" pitchFamily="18" charset="0"/>
            </a:endParaRPr>
          </a:p>
          <a:p>
            <a:pPr>
              <a:lnSpc>
                <a:spcPct val="80000"/>
              </a:lnSpc>
            </a:pPr>
            <a:r>
              <a:rPr lang="sl-SI" altLang="sl-SI" sz="2800">
                <a:solidFill>
                  <a:srgbClr val="379BFF"/>
                </a:solidFill>
                <a:latin typeface="Times New Roman" panose="02020603050405020304" pitchFamily="18" charset="0"/>
              </a:rPr>
              <a:t>Raba tal: </a:t>
            </a:r>
            <a:r>
              <a:rPr lang="en-US" altLang="sl-SI" sz="2800">
                <a:solidFill>
                  <a:srgbClr val="379BFF"/>
                </a:solidFill>
                <a:latin typeface="Times New Roman" panose="02020603050405020304" pitchFamily="18" charset="0"/>
              </a:rPr>
              <a:t>Njive</a:t>
            </a:r>
            <a:r>
              <a:rPr lang="sl-SI" altLang="sl-SI" sz="2800">
                <a:solidFill>
                  <a:srgbClr val="379BFF"/>
                </a:solidFill>
                <a:latin typeface="Times New Roman" panose="02020603050405020304" pitchFamily="18" charset="0"/>
              </a:rPr>
              <a:t> in</a:t>
            </a:r>
            <a:r>
              <a:rPr lang="en-US" altLang="sl-SI" sz="2800">
                <a:solidFill>
                  <a:srgbClr val="379BFF"/>
                </a:solidFill>
                <a:latin typeface="Times New Roman" panose="02020603050405020304" pitchFamily="18" charset="0"/>
              </a:rPr>
              <a:t> vrtovi</a:t>
            </a:r>
            <a:r>
              <a:rPr lang="sl-SI" altLang="sl-SI" sz="2800">
                <a:solidFill>
                  <a:srgbClr val="379BFF"/>
                </a:solidFill>
                <a:latin typeface="Times New Roman" panose="02020603050405020304" pitchFamily="18" charset="0"/>
              </a:rPr>
              <a:t> -</a:t>
            </a:r>
            <a:r>
              <a:rPr lang="en-US" altLang="sl-SI" sz="2800">
                <a:solidFill>
                  <a:srgbClr val="379BFF"/>
                </a:solidFill>
                <a:latin typeface="Times New Roman" panose="02020603050405020304" pitchFamily="18" charset="0"/>
              </a:rPr>
              <a:t> 6%</a:t>
            </a:r>
            <a:r>
              <a:rPr lang="sl-SI" altLang="sl-SI" sz="2800">
                <a:solidFill>
                  <a:srgbClr val="379BFF"/>
                </a:solidFill>
                <a:latin typeface="Times New Roman" panose="02020603050405020304" pitchFamily="18" charset="0"/>
              </a:rPr>
              <a:t>,</a:t>
            </a:r>
            <a:r>
              <a:rPr lang="en-US" altLang="sl-SI" sz="2800">
                <a:solidFill>
                  <a:srgbClr val="379BFF"/>
                </a:solidFill>
                <a:latin typeface="Times New Roman" panose="02020603050405020304" pitchFamily="18" charset="0"/>
              </a:rPr>
              <a:t> travniki</a:t>
            </a:r>
            <a:r>
              <a:rPr lang="sl-SI" altLang="sl-SI" sz="2800">
                <a:solidFill>
                  <a:srgbClr val="379BFF"/>
                </a:solidFill>
                <a:latin typeface="Times New Roman" panose="02020603050405020304" pitchFamily="18" charset="0"/>
              </a:rPr>
              <a:t> in</a:t>
            </a:r>
            <a:r>
              <a:rPr lang="en-US" altLang="sl-SI" sz="2800">
                <a:solidFill>
                  <a:srgbClr val="379BFF"/>
                </a:solidFill>
                <a:latin typeface="Times New Roman" panose="02020603050405020304" pitchFamily="18" charset="0"/>
              </a:rPr>
              <a:t> pašniki </a:t>
            </a:r>
            <a:r>
              <a:rPr lang="sl-SI" altLang="sl-SI" sz="2800">
                <a:solidFill>
                  <a:srgbClr val="379BFF"/>
                </a:solidFill>
                <a:latin typeface="Times New Roman" panose="02020603050405020304" pitchFamily="18" charset="0"/>
              </a:rPr>
              <a:t>1</a:t>
            </a:r>
            <a:r>
              <a:rPr lang="en-US" altLang="sl-SI" sz="2800">
                <a:solidFill>
                  <a:srgbClr val="379BFF"/>
                </a:solidFill>
                <a:latin typeface="Times New Roman" panose="02020603050405020304" pitchFamily="18" charset="0"/>
              </a:rPr>
              <a:t>%</a:t>
            </a:r>
            <a:r>
              <a:rPr lang="sl-SI" altLang="sl-SI" sz="2800">
                <a:solidFill>
                  <a:srgbClr val="379BFF"/>
                </a:solidFill>
                <a:latin typeface="Times New Roman" panose="02020603050405020304" pitchFamily="18" charset="0"/>
              </a:rPr>
              <a:t>,</a:t>
            </a:r>
            <a:r>
              <a:rPr lang="en-US" altLang="sl-SI" sz="2800">
                <a:solidFill>
                  <a:srgbClr val="379BFF"/>
                </a:solidFill>
                <a:latin typeface="Times New Roman" panose="02020603050405020304" pitchFamily="18" charset="0"/>
              </a:rPr>
              <a:t> gozd </a:t>
            </a:r>
            <a:r>
              <a:rPr lang="sl-SI" altLang="sl-SI" sz="2800">
                <a:solidFill>
                  <a:srgbClr val="379BFF"/>
                </a:solidFill>
                <a:latin typeface="Times New Roman" panose="02020603050405020304" pitchFamily="18" charset="0"/>
              </a:rPr>
              <a:t>- </a:t>
            </a:r>
            <a:r>
              <a:rPr lang="en-US" altLang="sl-SI" sz="2800">
                <a:solidFill>
                  <a:srgbClr val="379BFF"/>
                </a:solidFill>
                <a:latin typeface="Times New Roman" panose="02020603050405020304" pitchFamily="18" charset="0"/>
              </a:rPr>
              <a:t>63%, ostalo</a:t>
            </a:r>
            <a:r>
              <a:rPr lang="sl-SI" altLang="sl-SI" sz="2800">
                <a:solidFill>
                  <a:srgbClr val="379BFF"/>
                </a:solidFill>
                <a:latin typeface="Times New Roman" panose="02020603050405020304" pitchFamily="18" charset="0"/>
              </a:rPr>
              <a:t> -</a:t>
            </a:r>
            <a:r>
              <a:rPr lang="en-US" altLang="sl-SI" sz="2800">
                <a:solidFill>
                  <a:srgbClr val="379BFF"/>
                </a:solidFill>
                <a:latin typeface="Times New Roman" panose="02020603050405020304" pitchFamily="18" charset="0"/>
              </a:rPr>
              <a:t> 30%.</a:t>
            </a:r>
            <a:endParaRPr lang="sl-SI" altLang="sl-SI" sz="2800">
              <a:solidFill>
                <a:srgbClr val="379BFF"/>
              </a:solidFill>
              <a:latin typeface="Times New Roman" panose="02020603050405020304" pitchFamily="18" charset="0"/>
            </a:endParaRPr>
          </a:p>
          <a:p>
            <a:pPr>
              <a:lnSpc>
                <a:spcPct val="80000"/>
              </a:lnSpc>
            </a:pPr>
            <a:r>
              <a:rPr lang="sl-SI" altLang="sl-SI" sz="2800">
                <a:solidFill>
                  <a:srgbClr val="379BFF"/>
                </a:solidFill>
                <a:latin typeface="Times New Roman" panose="02020603050405020304" pitchFamily="18" charset="0"/>
              </a:rPr>
              <a:t>Rudno bogastvo: </a:t>
            </a:r>
            <a:r>
              <a:rPr lang="pt-BR" altLang="sl-SI" sz="2800">
                <a:solidFill>
                  <a:srgbClr val="379BFF"/>
                </a:solidFill>
                <a:latin typeface="Times New Roman" panose="02020603050405020304" pitchFamily="18" charset="0"/>
              </a:rPr>
              <a:t>Železova ruda, svinec, cink</a:t>
            </a:r>
            <a:r>
              <a:rPr lang="sl-SI" altLang="sl-SI" sz="2800">
                <a:solidFill>
                  <a:srgbClr val="379BFF"/>
                </a:solidFill>
                <a:latin typeface="Times New Roman" panose="02020603050405020304" pitchFamily="18" charset="0"/>
              </a:rPr>
              <a:t> in</a:t>
            </a:r>
            <a:r>
              <a:rPr lang="pt-BR" altLang="sl-SI" sz="2800">
                <a:solidFill>
                  <a:srgbClr val="379BFF"/>
                </a:solidFill>
                <a:latin typeface="Times New Roman" panose="02020603050405020304" pitchFamily="18" charset="0"/>
              </a:rPr>
              <a:t> baker</a:t>
            </a:r>
            <a:endParaRPr lang="sl-SI" altLang="sl-SI" sz="2800">
              <a:solidFill>
                <a:srgbClr val="379BFF"/>
              </a:solidFill>
              <a:latin typeface="Times New Roman" panose="02020603050405020304" pitchFamily="18" charset="0"/>
            </a:endParaRPr>
          </a:p>
          <a:p>
            <a:pPr>
              <a:lnSpc>
                <a:spcPct val="80000"/>
              </a:lnSpc>
            </a:pPr>
            <a:r>
              <a:rPr lang="sl-SI" altLang="sl-SI" sz="2800">
                <a:solidFill>
                  <a:srgbClr val="379BFF"/>
                </a:solidFill>
                <a:latin typeface="Times New Roman" panose="02020603050405020304" pitchFamily="18" charset="0"/>
              </a:rPr>
              <a:t>Jezik: švedski (uradni jezik) in samski</a:t>
            </a:r>
          </a:p>
          <a:p>
            <a:pPr>
              <a:lnSpc>
                <a:spcPct val="80000"/>
              </a:lnSpc>
            </a:pPr>
            <a:r>
              <a:rPr lang="sl-SI" altLang="sl-SI" sz="2800">
                <a:solidFill>
                  <a:srgbClr val="379BFF"/>
                </a:solidFill>
                <a:latin typeface="Times New Roman" panose="02020603050405020304" pitchFamily="18" charset="0"/>
              </a:rPr>
              <a:t>Povprečna življenjska doba: ženske – 81 let, moški – 75 let</a:t>
            </a:r>
          </a:p>
          <a:p>
            <a:pPr>
              <a:lnSpc>
                <a:spcPct val="80000"/>
              </a:lnSpc>
            </a:pPr>
            <a:r>
              <a:rPr lang="sl-SI" altLang="sl-SI" sz="2800">
                <a:solidFill>
                  <a:srgbClr val="379BFF"/>
                </a:solidFill>
                <a:latin typeface="Times New Roman" panose="02020603050405020304" pitchFamily="18" charset="0"/>
              </a:rPr>
              <a:t>Demografska gibanja: Rodnost – 11,7%, umrljivost – 10,6%</a:t>
            </a:r>
          </a:p>
          <a:p>
            <a:pPr>
              <a:lnSpc>
                <a:spcPct val="80000"/>
              </a:lnSpc>
            </a:pPr>
            <a:r>
              <a:rPr lang="sl-SI" altLang="sl-SI" sz="2800">
                <a:solidFill>
                  <a:srgbClr val="379BFF"/>
                </a:solidFill>
                <a:latin typeface="Times New Roman" panose="02020603050405020304" pitchFamily="18" charset="0"/>
              </a:rPr>
              <a:t>Narodnostna sestava: Švedi - 91%; Finci - 3%; Laponci in ostali - 6%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7" name="Picture 7" descr="Kebnekaise">
            <a:extLst>
              <a:ext uri="{FF2B5EF4-FFF2-40B4-BE49-F238E27FC236}">
                <a16:creationId xmlns:a16="http://schemas.microsoft.com/office/drawing/2014/main" id="{7685AEE0-A20B-464A-887F-B0129C305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6328" name="Rectangle 8">
            <a:extLst>
              <a:ext uri="{FF2B5EF4-FFF2-40B4-BE49-F238E27FC236}">
                <a16:creationId xmlns:a16="http://schemas.microsoft.com/office/drawing/2014/main" id="{66C5D009-00BB-4E32-9FC0-CC1F88962F95}"/>
              </a:ext>
            </a:extLst>
          </p:cNvPr>
          <p:cNvSpPr>
            <a:spLocks noGrp="1" noChangeArrowheads="1"/>
          </p:cNvSpPr>
          <p:nvPr>
            <p:ph type="title"/>
          </p:nvPr>
        </p:nvSpPr>
        <p:spPr/>
        <p:txBody>
          <a:bodyPr/>
          <a:lstStyle/>
          <a:p>
            <a:r>
              <a:rPr lang="sl-SI" altLang="sl-SI">
                <a:solidFill>
                  <a:srgbClr val="FF9933"/>
                </a:solidFill>
                <a:latin typeface="Times New Roman" panose="02020603050405020304" pitchFamily="18" charset="0"/>
              </a:rPr>
              <a:t>Relief in vodovje</a:t>
            </a:r>
          </a:p>
        </p:txBody>
      </p:sp>
      <p:sp>
        <p:nvSpPr>
          <p:cNvPr id="56329" name="Rectangle 9">
            <a:extLst>
              <a:ext uri="{FF2B5EF4-FFF2-40B4-BE49-F238E27FC236}">
                <a16:creationId xmlns:a16="http://schemas.microsoft.com/office/drawing/2014/main" id="{35C08174-2010-4D9B-BBF4-D242CF42EF5A}"/>
              </a:ext>
            </a:extLst>
          </p:cNvPr>
          <p:cNvSpPr>
            <a:spLocks noGrp="1" noChangeArrowheads="1"/>
          </p:cNvSpPr>
          <p:nvPr>
            <p:ph type="body" idx="1"/>
          </p:nvPr>
        </p:nvSpPr>
        <p:spPr>
          <a:xfrm>
            <a:off x="0" y="1628775"/>
            <a:ext cx="8964613" cy="4895850"/>
          </a:xfrm>
        </p:spPr>
        <p:txBody>
          <a:bodyPr/>
          <a:lstStyle/>
          <a:p>
            <a:pPr>
              <a:lnSpc>
                <a:spcPct val="90000"/>
              </a:lnSpc>
            </a:pPr>
            <a:r>
              <a:rPr lang="sl-SI" altLang="sl-SI" sz="2800">
                <a:solidFill>
                  <a:srgbClr val="FF9933"/>
                </a:solidFill>
                <a:latin typeface="Times New Roman" panose="02020603050405020304" pitchFamily="18" charset="0"/>
              </a:rPr>
              <a:t>Švedska je predvsem gorata dežela. Njen najvišji vrh je Kebenkaise, ki je visok 2111m. Nižine so predvsem v južnem delu Švedske. Na primer Södermanland. To je nižina ob mestu Stockholm.</a:t>
            </a:r>
          </a:p>
          <a:p>
            <a:pPr>
              <a:lnSpc>
                <a:spcPct val="90000"/>
              </a:lnSpc>
            </a:pPr>
            <a:r>
              <a:rPr lang="sl-SI" altLang="sl-SI" sz="2800">
                <a:solidFill>
                  <a:srgbClr val="FF9933"/>
                </a:solidFill>
                <a:latin typeface="Times New Roman" panose="02020603050405020304" pitchFamily="18" charset="0"/>
              </a:rPr>
              <a:t>Številne vodnate reke z velikim strmcem tečejo od skandinavskega gorstva proti jugovzhodu v Botniški zaliv. Največje so Torneälven, Luleälven, Umeälven in Dalälven. </a:t>
            </a:r>
          </a:p>
          <a:p>
            <a:pPr>
              <a:lnSpc>
                <a:spcPct val="90000"/>
              </a:lnSpc>
            </a:pPr>
            <a:r>
              <a:rPr lang="sl-SI" altLang="sl-SI" sz="2800">
                <a:solidFill>
                  <a:srgbClr val="FF9933"/>
                </a:solidFill>
                <a:latin typeface="Times New Roman" panose="02020603050405020304" pitchFamily="18" charset="0"/>
              </a:rPr>
              <a:t>Največja jezera so na srednjem Švedskem, predvsem Vänern (5546 km2), Vättern (1899 km2), Mälaren (1140 km2) in Hjälmaren (483 km2). Številna so tudi v Južnošvedskem hribovju in ledeniških kotanjah ter dolinah severne Švedske (Strorsjön (448 km2) in Siljan (290 km2).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4" name="Picture 10" descr="untitled">
            <a:extLst>
              <a:ext uri="{FF2B5EF4-FFF2-40B4-BE49-F238E27FC236}">
                <a16:creationId xmlns:a16="http://schemas.microsoft.com/office/drawing/2014/main" id="{73DDB619-D64D-4A03-9BC9-F7DB49E035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57355" name="Rectangle 11">
            <a:extLst>
              <a:ext uri="{FF2B5EF4-FFF2-40B4-BE49-F238E27FC236}">
                <a16:creationId xmlns:a16="http://schemas.microsoft.com/office/drawing/2014/main" id="{0E029CED-F8E5-4402-85DA-9186288DF99D}"/>
              </a:ext>
            </a:extLst>
          </p:cNvPr>
          <p:cNvSpPr>
            <a:spLocks noGrp="1" noChangeArrowheads="1"/>
          </p:cNvSpPr>
          <p:nvPr>
            <p:ph type="title"/>
          </p:nvPr>
        </p:nvSpPr>
        <p:spPr/>
        <p:txBody>
          <a:bodyPr/>
          <a:lstStyle/>
          <a:p>
            <a:r>
              <a:rPr lang="sl-SI" altLang="sl-SI">
                <a:solidFill>
                  <a:schemeClr val="accent2"/>
                </a:solidFill>
                <a:latin typeface="Times New Roman" panose="02020603050405020304" pitchFamily="18" charset="0"/>
              </a:rPr>
              <a:t>Lega</a:t>
            </a:r>
          </a:p>
        </p:txBody>
      </p:sp>
      <p:sp>
        <p:nvSpPr>
          <p:cNvPr id="57356" name="Rectangle 12">
            <a:extLst>
              <a:ext uri="{FF2B5EF4-FFF2-40B4-BE49-F238E27FC236}">
                <a16:creationId xmlns:a16="http://schemas.microsoft.com/office/drawing/2014/main" id="{CC62F26E-92AD-4CBA-A044-308A69E6D446}"/>
              </a:ext>
            </a:extLst>
          </p:cNvPr>
          <p:cNvSpPr>
            <a:spLocks noGrp="1" noChangeArrowheads="1"/>
          </p:cNvSpPr>
          <p:nvPr>
            <p:ph type="body" idx="1"/>
          </p:nvPr>
        </p:nvSpPr>
        <p:spPr>
          <a:xfrm>
            <a:off x="539750" y="1628775"/>
            <a:ext cx="8229600" cy="4525963"/>
          </a:xfrm>
        </p:spPr>
        <p:txBody>
          <a:bodyPr/>
          <a:lstStyle/>
          <a:p>
            <a:pPr>
              <a:lnSpc>
                <a:spcPct val="80000"/>
              </a:lnSpc>
            </a:pPr>
            <a:r>
              <a:rPr lang="sl-SI" altLang="sl-SI" sz="2800">
                <a:solidFill>
                  <a:schemeClr val="accent2"/>
                </a:solidFill>
                <a:latin typeface="Times New Roman" panose="02020603050405020304" pitchFamily="18" charset="0"/>
              </a:rPr>
              <a:t>Glavno mesto Švedske – Stockholm leži na 58° s.g.š. in 15° v.g.d..</a:t>
            </a:r>
          </a:p>
          <a:p>
            <a:pPr>
              <a:lnSpc>
                <a:spcPct val="80000"/>
              </a:lnSpc>
            </a:pPr>
            <a:r>
              <a:rPr lang="sl-SI" altLang="sl-SI" sz="2800">
                <a:solidFill>
                  <a:schemeClr val="accent2"/>
                </a:solidFill>
                <a:latin typeface="Times New Roman" panose="02020603050405020304" pitchFamily="18" charset="0"/>
              </a:rPr>
              <a:t>Razteza se v smeri sever – jug in je redko naseljena </a:t>
            </a:r>
          </a:p>
          <a:p>
            <a:pPr>
              <a:lnSpc>
                <a:spcPct val="80000"/>
              </a:lnSpc>
            </a:pPr>
            <a:r>
              <a:rPr lang="sl-SI" altLang="sl-SI" sz="2800">
                <a:solidFill>
                  <a:schemeClr val="accent2"/>
                </a:solidFill>
                <a:latin typeface="Times New Roman" panose="02020603050405020304" pitchFamily="18" charset="0"/>
              </a:rPr>
              <a:t>Švedska leži na severni polobli, v severnem zmerno toplem pasu, severni del pa sega tudi v severni mrzli ali polarni pas.</a:t>
            </a:r>
          </a:p>
          <a:p>
            <a:pPr>
              <a:lnSpc>
                <a:spcPct val="80000"/>
              </a:lnSpc>
            </a:pPr>
            <a:r>
              <a:rPr lang="sl-SI" altLang="sl-SI" sz="2800">
                <a:solidFill>
                  <a:schemeClr val="accent2"/>
                </a:solidFill>
                <a:latin typeface="Times New Roman" panose="02020603050405020304" pitchFamily="18" charset="0"/>
              </a:rPr>
              <a:t>Je največja država na Skandinavskem polotoku. Kljub svoji skoraj otoški legi je najtesneje povezana s preostalimi evropskimi državami.</a:t>
            </a:r>
          </a:p>
          <a:p>
            <a:pPr>
              <a:lnSpc>
                <a:spcPct val="80000"/>
              </a:lnSpc>
            </a:pPr>
            <a:r>
              <a:rPr lang="sl-SI" altLang="sl-SI" sz="2800">
                <a:solidFill>
                  <a:schemeClr val="accent2"/>
                </a:solidFill>
                <a:latin typeface="Times New Roman" panose="02020603050405020304" pitchFamily="18" charset="0"/>
              </a:rPr>
              <a:t>Leži v Severni Evropi na Skandinavskem polotoku, skupaj z Norveško. Leži ob Baltskem morju in Botniškem zalivu.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2F005B3-D7A3-44CD-A8D2-89D04E19EDEF}"/>
              </a:ext>
            </a:extLst>
          </p:cNvPr>
          <p:cNvSpPr>
            <a:spLocks noGrp="1" noChangeArrowheads="1"/>
          </p:cNvSpPr>
          <p:nvPr>
            <p:ph type="title"/>
          </p:nvPr>
        </p:nvSpPr>
        <p:spPr/>
        <p:txBody>
          <a:bodyPr/>
          <a:lstStyle/>
          <a:p>
            <a:r>
              <a:rPr lang="sl-SI" altLang="sl-SI">
                <a:latin typeface="Times New Roman" panose="02020603050405020304" pitchFamily="18" charset="0"/>
              </a:rPr>
              <a:t>Podnebje</a:t>
            </a:r>
          </a:p>
        </p:txBody>
      </p:sp>
      <p:sp>
        <p:nvSpPr>
          <p:cNvPr id="58371" name="Rectangle 3">
            <a:extLst>
              <a:ext uri="{FF2B5EF4-FFF2-40B4-BE49-F238E27FC236}">
                <a16:creationId xmlns:a16="http://schemas.microsoft.com/office/drawing/2014/main" id="{3F7F3351-0BE6-43BD-AD89-D9DCCE21D146}"/>
              </a:ext>
            </a:extLst>
          </p:cNvPr>
          <p:cNvSpPr>
            <a:spLocks noGrp="1" noChangeArrowheads="1"/>
          </p:cNvSpPr>
          <p:nvPr>
            <p:ph type="body" idx="1"/>
          </p:nvPr>
        </p:nvSpPr>
        <p:spPr>
          <a:xfrm>
            <a:off x="457200" y="1600200"/>
            <a:ext cx="8291513" cy="4924425"/>
          </a:xfrm>
        </p:spPr>
        <p:txBody>
          <a:bodyPr/>
          <a:lstStyle/>
          <a:p>
            <a:pPr>
              <a:lnSpc>
                <a:spcPct val="90000"/>
              </a:lnSpc>
            </a:pPr>
            <a:r>
              <a:rPr lang="sl-SI" altLang="sl-SI" sz="2800">
                <a:latin typeface="Times New Roman" panose="02020603050405020304" pitchFamily="18" charset="0"/>
              </a:rPr>
              <a:t>Skoraj 15% ozemlja Švedske leži severno od tečajnika, njena južna konica pa je na geografski širini danskega Københavna. Na velikem prostoru med severnim in južnim koncem se vrstijo različna podnebja. Južna Švedska uživa prednost toplih vetrov, ki nastajajo zaradi Zalivskega toka. Prinaša ji mile, mokre zime in hladna poletja. Na severu in zahodu je zaradi vpliva mrzlega sibirskega zraka občutno hladnejše kot na jugu. Zelo vpliva tudi višinska razlika. Na Skandinavskem gorovju pogosto obleži sneg tudi do osem mesecev, medtem ko se v ravnini obdrži le mesec dni ali še manj.</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norrland">
            <a:extLst>
              <a:ext uri="{FF2B5EF4-FFF2-40B4-BE49-F238E27FC236}">
                <a16:creationId xmlns:a16="http://schemas.microsoft.com/office/drawing/2014/main" id="{0CBC16F6-2CB1-4216-A3F3-74B3B3B47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9398" name="Rectangle 6">
            <a:extLst>
              <a:ext uri="{FF2B5EF4-FFF2-40B4-BE49-F238E27FC236}">
                <a16:creationId xmlns:a16="http://schemas.microsoft.com/office/drawing/2014/main" id="{67DAD96A-BA23-4DA3-BB10-ABA1D6EA76C0}"/>
              </a:ext>
            </a:extLst>
          </p:cNvPr>
          <p:cNvSpPr>
            <a:spLocks noGrp="1" noChangeArrowheads="1"/>
          </p:cNvSpPr>
          <p:nvPr>
            <p:ph type="title"/>
          </p:nvPr>
        </p:nvSpPr>
        <p:spPr/>
        <p:txBody>
          <a:bodyPr/>
          <a:lstStyle/>
          <a:p>
            <a:r>
              <a:rPr lang="sl-SI" altLang="sl-SI">
                <a:latin typeface="Times New Roman" panose="02020603050405020304" pitchFamily="18" charset="0"/>
              </a:rPr>
              <a:t>Rastlinstvo</a:t>
            </a:r>
          </a:p>
        </p:txBody>
      </p:sp>
      <p:sp>
        <p:nvSpPr>
          <p:cNvPr id="59399" name="Rectangle 7">
            <a:extLst>
              <a:ext uri="{FF2B5EF4-FFF2-40B4-BE49-F238E27FC236}">
                <a16:creationId xmlns:a16="http://schemas.microsoft.com/office/drawing/2014/main" id="{CE79FDC9-B6B9-4715-8C9C-29B82C77E56F}"/>
              </a:ext>
            </a:extLst>
          </p:cNvPr>
          <p:cNvSpPr>
            <a:spLocks noGrp="1" noChangeArrowheads="1"/>
          </p:cNvSpPr>
          <p:nvPr>
            <p:ph type="body" idx="1"/>
          </p:nvPr>
        </p:nvSpPr>
        <p:spPr>
          <a:xfrm>
            <a:off x="395288" y="1557338"/>
            <a:ext cx="8229600" cy="4525962"/>
          </a:xfrm>
        </p:spPr>
        <p:txBody>
          <a:bodyPr/>
          <a:lstStyle/>
          <a:p>
            <a:pPr>
              <a:lnSpc>
                <a:spcPct val="90000"/>
              </a:lnSpc>
            </a:pPr>
            <a:r>
              <a:rPr lang="sl-SI" altLang="sl-SI" sz="2800">
                <a:latin typeface="Times New Roman" panose="02020603050405020304" pitchFamily="18" charset="0"/>
              </a:rPr>
              <a:t>Podobno kot na podnebje tudi na rastlinstvo vplivata geografska širina in višina. Za skånske ravnine in za jugozahod so značilni bukovi, hrastovi in gabrovi gozdovi. Severneje in na višjih legah se listavci umaknejo borom, smrekam in jelkam. Planote v Norrlandu in Smålandu prekrivajo gozdovi iglavcev, ki zavzemajo skoraj 60% Švedskega ozemlja. Na višjih legah prevladujejo lišaji in mahovi, na nižjih breze in pritlikavo grmičevje. Pragozd so ohranili samo na severnem Norrlandu (švedska Laponska). Na Švedskem je veliko dreves, ki so jih posadili kmetje.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a:extLst>
              <a:ext uri="{FF2B5EF4-FFF2-40B4-BE49-F238E27FC236}">
                <a16:creationId xmlns:a16="http://schemas.microsoft.com/office/drawing/2014/main" id="{CAA30427-4341-46D3-BE39-89340F8E90B7}"/>
              </a:ext>
            </a:extLst>
          </p:cNvPr>
          <p:cNvSpPr>
            <a:spLocks noGrp="1" noChangeArrowheads="1"/>
          </p:cNvSpPr>
          <p:nvPr>
            <p:ph type="title"/>
          </p:nvPr>
        </p:nvSpPr>
        <p:spPr/>
        <p:txBody>
          <a:bodyPr/>
          <a:lstStyle/>
          <a:p>
            <a:r>
              <a:rPr lang="sl-SI" altLang="sl-SI">
                <a:solidFill>
                  <a:srgbClr val="F60000"/>
                </a:solidFill>
                <a:latin typeface="Times New Roman" panose="02020603050405020304" pitchFamily="18" charset="0"/>
              </a:rPr>
              <a:t>Prebivalstvo</a:t>
            </a:r>
          </a:p>
        </p:txBody>
      </p:sp>
      <p:sp>
        <p:nvSpPr>
          <p:cNvPr id="60422" name="Rectangle 6">
            <a:extLst>
              <a:ext uri="{FF2B5EF4-FFF2-40B4-BE49-F238E27FC236}">
                <a16:creationId xmlns:a16="http://schemas.microsoft.com/office/drawing/2014/main" id="{9B59A962-9145-4D65-8AE4-A5F2ED0D2D9A}"/>
              </a:ext>
            </a:extLst>
          </p:cNvPr>
          <p:cNvSpPr>
            <a:spLocks noGrp="1" noChangeArrowheads="1"/>
          </p:cNvSpPr>
          <p:nvPr>
            <p:ph type="body" idx="1"/>
          </p:nvPr>
        </p:nvSpPr>
        <p:spPr>
          <a:xfrm>
            <a:off x="395288" y="1412875"/>
            <a:ext cx="8497887" cy="5445125"/>
          </a:xfrm>
        </p:spPr>
        <p:txBody>
          <a:bodyPr/>
          <a:lstStyle/>
          <a:p>
            <a:r>
              <a:rPr lang="sl-SI" altLang="sl-SI" sz="2800">
                <a:solidFill>
                  <a:srgbClr val="F60000"/>
                </a:solidFill>
                <a:latin typeface="Times New Roman" panose="02020603050405020304" pitchFamily="18" charset="0"/>
              </a:rPr>
              <a:t>Po narodni pripadnosti je večina prebivalcev Švedov (89%). Od drugih je največ Fincev ob švedsko-finski meji (2%). Na severu živi okoli 15.000 Laponcev (Samov), ki so se pred več kot 2000 leti priselili iz Sibirije in govorijo laponski jezik iz ugrofinske jezikovne skupine. Samo manjši del se jih še ukvarja gojenjem severnih jelenov. Na Švedskem živi okrog 580.000 tujcev.</a:t>
            </a:r>
          </a:p>
          <a:p>
            <a:r>
              <a:rPr lang="sl-SI" altLang="sl-SI" sz="2800">
                <a:solidFill>
                  <a:srgbClr val="F60000"/>
                </a:solidFill>
                <a:latin typeface="Times New Roman" panose="02020603050405020304" pitchFamily="18" charset="0"/>
              </a:rPr>
              <a:t>Večina Švedov je pripadnikov evangeličanske Švedske cerkve (86%), ki je državna cerkev. Od drugih je največ katoličanov (2%), versko neopredeljenih je okoli 11%.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Rectangle 6">
            <a:extLst>
              <a:ext uri="{FF2B5EF4-FFF2-40B4-BE49-F238E27FC236}">
                <a16:creationId xmlns:a16="http://schemas.microsoft.com/office/drawing/2014/main" id="{DD4496AD-4ECC-4B4E-9291-804385F5E38B}"/>
              </a:ext>
            </a:extLst>
          </p:cNvPr>
          <p:cNvSpPr>
            <a:spLocks noGrp="1" noChangeArrowheads="1"/>
          </p:cNvSpPr>
          <p:nvPr>
            <p:ph type="title"/>
          </p:nvPr>
        </p:nvSpPr>
        <p:spPr/>
        <p:txBody>
          <a:bodyPr/>
          <a:lstStyle/>
          <a:p>
            <a:r>
              <a:rPr lang="sl-SI" altLang="sl-SI">
                <a:solidFill>
                  <a:srgbClr val="F60000"/>
                </a:solidFill>
                <a:latin typeface="Times New Roman" panose="02020603050405020304" pitchFamily="18" charset="0"/>
              </a:rPr>
              <a:t>Prebivalstvo</a:t>
            </a:r>
          </a:p>
        </p:txBody>
      </p:sp>
      <p:sp>
        <p:nvSpPr>
          <p:cNvPr id="61447" name="Rectangle 7">
            <a:extLst>
              <a:ext uri="{FF2B5EF4-FFF2-40B4-BE49-F238E27FC236}">
                <a16:creationId xmlns:a16="http://schemas.microsoft.com/office/drawing/2014/main" id="{C407A6F3-EF56-45CC-A8AC-E72181A30275}"/>
              </a:ext>
            </a:extLst>
          </p:cNvPr>
          <p:cNvSpPr>
            <a:spLocks noGrp="1" noChangeArrowheads="1"/>
          </p:cNvSpPr>
          <p:nvPr>
            <p:ph type="body" idx="1"/>
          </p:nvPr>
        </p:nvSpPr>
        <p:spPr>
          <a:xfrm>
            <a:off x="468313" y="1557338"/>
            <a:ext cx="8229600" cy="4525962"/>
          </a:xfrm>
        </p:spPr>
        <p:txBody>
          <a:bodyPr/>
          <a:lstStyle/>
          <a:p>
            <a:r>
              <a:rPr lang="sl-SI" altLang="sl-SI" sz="2800">
                <a:solidFill>
                  <a:srgbClr val="F60000"/>
                </a:solidFill>
                <a:latin typeface="Times New Roman" panose="02020603050405020304" pitchFamily="18" charset="0"/>
              </a:rPr>
              <a:t>Kultura je živa in plodna, posebno v književnosti, kiparstvu in ustvarjanju filmov.</a:t>
            </a:r>
          </a:p>
          <a:p>
            <a:r>
              <a:rPr lang="sl-SI" altLang="sl-SI" sz="2800">
                <a:solidFill>
                  <a:srgbClr val="F60000"/>
                </a:solidFill>
                <a:latin typeface="Times New Roman" panose="02020603050405020304" pitchFamily="18" charset="0"/>
              </a:rPr>
              <a:t>Švedsko ljudstvo ima skupen etični in kulturni izvor. Švedski jezik je zelo podoben danščini, ferščini in islandščini ter pripada isti germanski veji indoevropske jezikovne družine kot nemščina in angleščina. Največja etična manjšina so Laponci (Sami), ki imajo značilno kulturo in jezik. Večina Laponcev govori tudi švedsko, v šolah na severu pa poučujejo oba jezika.</a:t>
            </a:r>
          </a:p>
        </p:txBody>
      </p:sp>
    </p:spTree>
  </p:cSld>
  <p:clrMapOvr>
    <a:masterClrMapping/>
  </p:clrMapOvr>
</p:sld>
</file>

<file path=ppt/theme/theme1.xml><?xml version="1.0" encoding="utf-8"?>
<a:theme xmlns:a="http://schemas.openxmlformats.org/drawingml/2006/main" name="Privzeti načrt">
  <a:themeElements>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1336</Words>
  <Application>Microsoft Office PowerPoint</Application>
  <PresentationFormat>On-screen Show (4:3)</PresentationFormat>
  <Paragraphs>73</Paragraphs>
  <Slides>20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Times New Roman</vt:lpstr>
      <vt:lpstr>Privzeti načrt</vt:lpstr>
      <vt:lpstr>PowerPoint Presentation</vt:lpstr>
      <vt:lpstr>Osnovni podatki</vt:lpstr>
      <vt:lpstr>Osnovni podatki</vt:lpstr>
      <vt:lpstr>Relief in vodovje</vt:lpstr>
      <vt:lpstr>Lega</vt:lpstr>
      <vt:lpstr>Podnebje</vt:lpstr>
      <vt:lpstr>Rastlinstvo</vt:lpstr>
      <vt:lpstr>Prebivalstvo</vt:lpstr>
      <vt:lpstr>Prebivalstvo</vt:lpstr>
      <vt:lpstr>Kmetijstvo</vt:lpstr>
      <vt:lpstr>Kmetijstvo</vt:lpstr>
      <vt:lpstr>Industrija</vt:lpstr>
      <vt:lpstr>Industrija</vt:lpstr>
      <vt:lpstr>Industrija</vt:lpstr>
      <vt:lpstr>Promet</vt:lpstr>
      <vt:lpstr>Promet</vt:lpstr>
      <vt:lpstr>Promet</vt:lpstr>
      <vt:lpstr>Promet</vt:lpstr>
      <vt:lpstr>Turizem</vt:lpstr>
      <vt:lpstr>Zanimivosti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2019-05-31T08:41:14Z</dcterms:created>
  <dcterms:modified xsi:type="dcterms:W3CDTF">2019-05-31T08:41:14Z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