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66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5" r:id="rId9"/>
    <p:sldId id="263" r:id="rId10"/>
    <p:sldId id="264" r:id="rId11"/>
    <p:sldId id="266" r:id="rId12"/>
    <p:sldId id="279" r:id="rId13"/>
    <p:sldId id="268" r:id="rId14"/>
    <p:sldId id="267" r:id="rId15"/>
    <p:sldId id="280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0" d="100"/>
          <a:sy n="150" d="100"/>
        </p:scale>
        <p:origin x="1386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578" name="Group 2">
            <a:extLst>
              <a:ext uri="{FF2B5EF4-FFF2-40B4-BE49-F238E27FC236}">
                <a16:creationId xmlns:a16="http://schemas.microsoft.com/office/drawing/2014/main" id="{E6D2C084-646E-4E6A-9E9E-95BCA529E2F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52579" name="Rectangle 3">
              <a:extLst>
                <a:ext uri="{FF2B5EF4-FFF2-40B4-BE49-F238E27FC236}">
                  <a16:creationId xmlns:a16="http://schemas.microsoft.com/office/drawing/2014/main" id="{988CE591-77AC-41A5-813A-EFA8AFB2B54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sl-SI" altLang="sl-SI" sz="2400">
                <a:latin typeface="Times New Roman" panose="02020603050405020304" pitchFamily="18" charset="0"/>
              </a:endParaRPr>
            </a:p>
          </p:txBody>
        </p:sp>
        <p:sp>
          <p:nvSpPr>
            <p:cNvPr id="152580" name="Rectangle 4">
              <a:extLst>
                <a:ext uri="{FF2B5EF4-FFF2-40B4-BE49-F238E27FC236}">
                  <a16:creationId xmlns:a16="http://schemas.microsoft.com/office/drawing/2014/main" id="{B0C1C81D-B483-4AD3-AD29-D353F0E1F1F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altLang="sl-SI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152581" name="Group 5">
              <a:extLst>
                <a:ext uri="{FF2B5EF4-FFF2-40B4-BE49-F238E27FC236}">
                  <a16:creationId xmlns:a16="http://schemas.microsoft.com/office/drawing/2014/main" id="{F9A409A0-DCBA-4704-A952-0614A67B84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152582" name="Rectangle 6">
                <a:extLst>
                  <a:ext uri="{FF2B5EF4-FFF2-40B4-BE49-F238E27FC236}">
                    <a16:creationId xmlns:a16="http://schemas.microsoft.com/office/drawing/2014/main" id="{EAAB9D89-519F-4247-B8E0-5B4A86764F1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 altLang="sl-SI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2583" name="Rectangle 7">
                <a:extLst>
                  <a:ext uri="{FF2B5EF4-FFF2-40B4-BE49-F238E27FC236}">
                    <a16:creationId xmlns:a16="http://schemas.microsoft.com/office/drawing/2014/main" id="{4A92596C-57B2-442E-9232-C57077C841B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 altLang="sl-SI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2584" name="Rectangle 8">
                <a:extLst>
                  <a:ext uri="{FF2B5EF4-FFF2-40B4-BE49-F238E27FC236}">
                    <a16:creationId xmlns:a16="http://schemas.microsoft.com/office/drawing/2014/main" id="{0CA6EE7F-E331-47C9-8071-1A5F9E86332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 altLang="sl-SI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2585" name="Rectangle 9">
                <a:extLst>
                  <a:ext uri="{FF2B5EF4-FFF2-40B4-BE49-F238E27FC236}">
                    <a16:creationId xmlns:a16="http://schemas.microsoft.com/office/drawing/2014/main" id="{0E30B3C6-A36C-4C17-8E3B-384EFCF66B4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 altLang="sl-SI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2586" name="Rectangle 10">
                <a:extLst>
                  <a:ext uri="{FF2B5EF4-FFF2-40B4-BE49-F238E27FC236}">
                    <a16:creationId xmlns:a16="http://schemas.microsoft.com/office/drawing/2014/main" id="{9463494C-D370-4434-91BB-3671E6988E3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 altLang="sl-SI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2587" name="Rectangle 11">
                <a:extLst>
                  <a:ext uri="{FF2B5EF4-FFF2-40B4-BE49-F238E27FC236}">
                    <a16:creationId xmlns:a16="http://schemas.microsoft.com/office/drawing/2014/main" id="{BFFB49A4-98E7-45D3-993A-A005E382F9B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 altLang="sl-SI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2588" name="Rectangle 12">
                <a:extLst>
                  <a:ext uri="{FF2B5EF4-FFF2-40B4-BE49-F238E27FC236}">
                    <a16:creationId xmlns:a16="http://schemas.microsoft.com/office/drawing/2014/main" id="{578EF541-A263-4D99-AE52-8F6690D2442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 altLang="sl-SI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2589" name="Rectangle 13">
                <a:extLst>
                  <a:ext uri="{FF2B5EF4-FFF2-40B4-BE49-F238E27FC236}">
                    <a16:creationId xmlns:a16="http://schemas.microsoft.com/office/drawing/2014/main" id="{C71B7D38-94E5-446C-B992-3CCF3116D9C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 altLang="sl-SI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2590" name="Rectangle 14">
                <a:extLst>
                  <a:ext uri="{FF2B5EF4-FFF2-40B4-BE49-F238E27FC236}">
                    <a16:creationId xmlns:a16="http://schemas.microsoft.com/office/drawing/2014/main" id="{D8CEC03F-9E31-4ED4-B7FB-6D80F383E68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 altLang="sl-SI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2591" name="Rectangle 15">
                <a:extLst>
                  <a:ext uri="{FF2B5EF4-FFF2-40B4-BE49-F238E27FC236}">
                    <a16:creationId xmlns:a16="http://schemas.microsoft.com/office/drawing/2014/main" id="{F9B81C5D-5487-42D2-8E2F-8B4537813AE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l-SI" altLang="sl-SI" sz="24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152592" name="Rectangle 16">
            <a:extLst>
              <a:ext uri="{FF2B5EF4-FFF2-40B4-BE49-F238E27FC236}">
                <a16:creationId xmlns:a16="http://schemas.microsoft.com/office/drawing/2014/main" id="{57E1F3D6-CB0C-4DAB-B1EE-14143998745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152593" name="Rectangle 17">
            <a:extLst>
              <a:ext uri="{FF2B5EF4-FFF2-40B4-BE49-F238E27FC236}">
                <a16:creationId xmlns:a16="http://schemas.microsoft.com/office/drawing/2014/main" id="{D085F125-E971-4E5F-8297-81A10237B4C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152594" name="Rectangle 18">
            <a:extLst>
              <a:ext uri="{FF2B5EF4-FFF2-40B4-BE49-F238E27FC236}">
                <a16:creationId xmlns:a16="http://schemas.microsoft.com/office/drawing/2014/main" id="{4A595E93-5465-41E8-B844-29F1B375189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5B83752-C390-4440-B997-C0AACB9EBDD5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152595" name="Rectangle 19">
            <a:extLst>
              <a:ext uri="{FF2B5EF4-FFF2-40B4-BE49-F238E27FC236}">
                <a16:creationId xmlns:a16="http://schemas.microsoft.com/office/drawing/2014/main" id="{5B26ACC3-A585-4C6B-BE6F-A8C519DAD24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sl-SI" altLang="sl-SI" noProof="0"/>
              <a:t>Kliknite, če želite urediti slog naslova matrice</a:t>
            </a:r>
          </a:p>
        </p:txBody>
      </p:sp>
      <p:sp>
        <p:nvSpPr>
          <p:cNvPr id="152596" name="Rectangle 20">
            <a:extLst>
              <a:ext uri="{FF2B5EF4-FFF2-40B4-BE49-F238E27FC236}">
                <a16:creationId xmlns:a16="http://schemas.microsoft.com/office/drawing/2014/main" id="{E3ABCEA0-9343-4153-A9B4-8695EA8B5C9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3400"/>
            </a:lvl1pPr>
          </a:lstStyle>
          <a:p>
            <a:pPr lvl="0"/>
            <a:r>
              <a:rPr lang="sl-SI" altLang="sl-SI" noProof="0"/>
              <a:t>Kliknite, če želite urediti slog podnaslova matrice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6D351-0D73-47C7-9FEB-C51FE6DC5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49FF0C-180B-44D1-BA20-245CB45722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F24D90-2774-4386-8A85-901721C43E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300F6A-6028-4BA5-8B9B-C086358A7B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8A757F9-A89F-4BA5-8DD0-15C7C93FD74B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CD7A8FA-05D7-4965-9579-86862809736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693107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6CC50A-E3E7-4A82-A982-6517A099F1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92278-69EA-4ACD-BB00-7534273DF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A816E5-943E-477B-BDD7-7E10FC7975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63C4A-9351-469F-A083-71DD2380F5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8AC6C4E-6EE6-4B9B-84D3-44AC49C339FC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893B345-F9CC-4D0C-BF91-57B737A487C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8011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6792D-E902-4F19-94F2-219CDFDF3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C3D22-0E51-46E0-8A29-B084B4B57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F24C9-1859-4CB3-A048-2BB2FA27DE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DE47EC-7313-4C64-9A6D-659D5EEA8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921097C-693B-41FB-AD52-4369195256B5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DF5490A-FFAB-4D55-B57F-4778BA5AD68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13049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B2D5A-A1D3-4277-8B3A-0EC852C4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55D3A-1D86-4D77-B750-29A8244B9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FC3FE-57C2-489C-B309-1CF911D422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B1E0B2-3B1D-44AA-A519-576C046A04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492F907-B498-4049-ACA7-F52FF2326B03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C681319-479B-437F-95CB-8139CA653BC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01041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960CB-B3AE-44EF-8C43-3380E1A8E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34565-5A59-4F35-9B6F-203C3231A1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DCB6CC-1B32-4B17-92F6-D611C7F1A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A16DC-0E8A-41EE-8B48-6DA47CC6FA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6AC78-2529-443C-9901-C078D3C1C6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6993F70-2402-418D-A01E-BF01C6BDF2C7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F06852-7EFE-4881-B595-121321555CB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4809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7AC51-4436-4BB6-B194-496E6EA8C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6B207-6B47-4670-A361-321D380BA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7BB29-2CE9-4F70-969D-62AD6BC4B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9DCA1F-03B8-4222-BA94-3BFA6D6235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BBFDE4-46CD-4014-B777-1A87C0CD2C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47BD16E-A2ED-4FF0-9B37-AB71A70B92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37B1356-79B0-4479-824A-496659C0C1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17F9692-4C15-45F6-A8B2-908E4C91025B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90D8C28-8EC0-48A8-84F0-6C99FA0BD30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16871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915B2-2712-4C8B-9CB5-C91349C8A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0C698C-675C-47B6-A8DB-F319508F00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12E5D-8261-420B-953E-F0EAABFA48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C74A989-B6D4-4333-8280-2D363FF3537F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39F9C-197D-4CEA-A5F7-327A60478EF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35162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7DB8CE-CFBD-42F7-90A2-F830A51D6E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BE0A23-A0CA-4EF7-BEF7-BE99C60507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FFE9D96-7AC8-4ECE-9901-41DAA2B32CE1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593EE-6047-478E-A546-F52740F08B7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516028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2425E-7AE5-455B-B4FA-9FD4DC9FC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8FBC5-1A50-4AEF-899B-F537F87EC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4ACA9-8959-4B03-B890-C011D3144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C1058-54FE-4F4F-9B5F-759A91C9B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62A7E-75A6-4C96-829C-B5826B4253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F3C36C0-A588-478C-98F0-662B589FC170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2774A8-AC00-4ADE-AE16-EB1B7320ED0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77808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6C4F0-3CBC-41E1-9799-5FDA081DB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7A18B-60A4-42DA-A04D-68E3B80CD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C71B81-C9BD-43B1-808B-AD8D41823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1C503-CDAF-411B-9071-4174F9DFB3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364A6-061C-4F61-A839-F0E13E5CB2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B11DA8-D312-4124-88E0-C70FC5C7FBD3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1ED9C0-D818-4CE7-9FF3-CB44E455EB4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3331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C244C7EE-4D5F-43F6-86D7-B7891299C0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sl-SI" altLang="sl-SI"/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16A1BB7F-D7F9-4270-A722-5B38E4AB1A2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anose="020B0A04020102020204" pitchFamily="34" charset="0"/>
              </a:defRPr>
            </a:lvl1pPr>
          </a:lstStyle>
          <a:p>
            <a:fld id="{F623235A-2BED-49F4-830D-3E1D9196911B}" type="slidenum">
              <a:rPr lang="sl-SI" altLang="sl-SI"/>
              <a:pPr/>
              <a:t>‹#›</a:t>
            </a:fld>
            <a:endParaRPr lang="sl-SI" altLang="sl-SI"/>
          </a:p>
        </p:txBody>
      </p:sp>
      <p:grpSp>
        <p:nvGrpSpPr>
          <p:cNvPr id="151556" name="Group 4">
            <a:extLst>
              <a:ext uri="{FF2B5EF4-FFF2-40B4-BE49-F238E27FC236}">
                <a16:creationId xmlns:a16="http://schemas.microsoft.com/office/drawing/2014/main" id="{783E1C89-3784-4AE1-BCAD-4605EDD6EC4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51557" name="Rectangle 5">
              <a:extLst>
                <a:ext uri="{FF2B5EF4-FFF2-40B4-BE49-F238E27FC236}">
                  <a16:creationId xmlns:a16="http://schemas.microsoft.com/office/drawing/2014/main" id="{4A822658-5C74-4A19-AC58-595ED735D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sl-SI" altLang="sl-SI" sz="2400">
                <a:latin typeface="Times New Roman" panose="02020603050405020304" pitchFamily="18" charset="0"/>
              </a:endParaRPr>
            </a:p>
          </p:txBody>
        </p:sp>
        <p:sp>
          <p:nvSpPr>
            <p:cNvPr id="151558" name="Rectangle 6">
              <a:extLst>
                <a:ext uri="{FF2B5EF4-FFF2-40B4-BE49-F238E27FC236}">
                  <a16:creationId xmlns:a16="http://schemas.microsoft.com/office/drawing/2014/main" id="{E4A3468D-522B-4033-BFD6-9D5682678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altLang="sl-SI" sz="2400">
                <a:latin typeface="Times New Roman" panose="02020603050405020304" pitchFamily="18" charset="0"/>
              </a:endParaRPr>
            </a:p>
          </p:txBody>
        </p:sp>
        <p:sp>
          <p:nvSpPr>
            <p:cNvPr id="151559" name="Rectangle 7">
              <a:extLst>
                <a:ext uri="{FF2B5EF4-FFF2-40B4-BE49-F238E27FC236}">
                  <a16:creationId xmlns:a16="http://schemas.microsoft.com/office/drawing/2014/main" id="{F70642EE-B753-4E7D-AB0D-9F7AFD359B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altLang="sl-SI">
                <a:solidFill>
                  <a:schemeClr val="hlink"/>
                </a:solidFill>
              </a:endParaRPr>
            </a:p>
          </p:txBody>
        </p:sp>
        <p:sp>
          <p:nvSpPr>
            <p:cNvPr id="151560" name="Rectangle 8">
              <a:extLst>
                <a:ext uri="{FF2B5EF4-FFF2-40B4-BE49-F238E27FC236}">
                  <a16:creationId xmlns:a16="http://schemas.microsoft.com/office/drawing/2014/main" id="{00A6ABF2-D1B2-4F05-ABB9-E5982DD57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altLang="sl-SI">
                <a:solidFill>
                  <a:schemeClr val="hlink"/>
                </a:solidFill>
              </a:endParaRPr>
            </a:p>
          </p:txBody>
        </p:sp>
        <p:sp>
          <p:nvSpPr>
            <p:cNvPr id="151561" name="Rectangle 9">
              <a:extLst>
                <a:ext uri="{FF2B5EF4-FFF2-40B4-BE49-F238E27FC236}">
                  <a16:creationId xmlns:a16="http://schemas.microsoft.com/office/drawing/2014/main" id="{C19DF414-A5B8-4F28-BA72-FE828ADAE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altLang="sl-SI">
                <a:solidFill>
                  <a:schemeClr val="accent2"/>
                </a:solidFill>
              </a:endParaRPr>
            </a:p>
          </p:txBody>
        </p:sp>
        <p:sp>
          <p:nvSpPr>
            <p:cNvPr id="151562" name="Rectangle 10">
              <a:extLst>
                <a:ext uri="{FF2B5EF4-FFF2-40B4-BE49-F238E27FC236}">
                  <a16:creationId xmlns:a16="http://schemas.microsoft.com/office/drawing/2014/main" id="{AB821D88-A2F3-4643-AA6C-3AF908167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altLang="sl-SI">
                <a:solidFill>
                  <a:schemeClr val="hlink"/>
                </a:solidFill>
              </a:endParaRPr>
            </a:p>
          </p:txBody>
        </p:sp>
        <p:sp>
          <p:nvSpPr>
            <p:cNvPr id="151563" name="Rectangle 11">
              <a:extLst>
                <a:ext uri="{FF2B5EF4-FFF2-40B4-BE49-F238E27FC236}">
                  <a16:creationId xmlns:a16="http://schemas.microsoft.com/office/drawing/2014/main" id="{5EAB8426-A0D0-4306-8840-08F8BC1B4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altLang="sl-SI" sz="2400">
                <a:latin typeface="Times New Roman" panose="02020603050405020304" pitchFamily="18" charset="0"/>
              </a:endParaRPr>
            </a:p>
          </p:txBody>
        </p:sp>
        <p:sp>
          <p:nvSpPr>
            <p:cNvPr id="151564" name="Rectangle 12">
              <a:extLst>
                <a:ext uri="{FF2B5EF4-FFF2-40B4-BE49-F238E27FC236}">
                  <a16:creationId xmlns:a16="http://schemas.microsoft.com/office/drawing/2014/main" id="{264EBAB7-AEE5-4F7A-B918-AF5017308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altLang="sl-SI">
                <a:solidFill>
                  <a:schemeClr val="accent2"/>
                </a:solidFill>
              </a:endParaRPr>
            </a:p>
          </p:txBody>
        </p:sp>
        <p:sp>
          <p:nvSpPr>
            <p:cNvPr id="151565" name="Rectangle 13">
              <a:extLst>
                <a:ext uri="{FF2B5EF4-FFF2-40B4-BE49-F238E27FC236}">
                  <a16:creationId xmlns:a16="http://schemas.microsoft.com/office/drawing/2014/main" id="{C554B694-47F6-4B91-B6C8-92CACF91E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altLang="sl-SI">
                <a:solidFill>
                  <a:schemeClr val="accent2"/>
                </a:solidFill>
              </a:endParaRPr>
            </a:p>
          </p:txBody>
        </p:sp>
      </p:grpSp>
      <p:sp>
        <p:nvSpPr>
          <p:cNvPr id="151566" name="Rectangle 14">
            <a:extLst>
              <a:ext uri="{FF2B5EF4-FFF2-40B4-BE49-F238E27FC236}">
                <a16:creationId xmlns:a16="http://schemas.microsoft.com/office/drawing/2014/main" id="{E77A8F53-31A6-4905-B325-3C8C4A9895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 naslova matrice</a:t>
            </a:r>
          </a:p>
        </p:txBody>
      </p:sp>
      <p:sp>
        <p:nvSpPr>
          <p:cNvPr id="151567" name="Rectangle 15">
            <a:extLst>
              <a:ext uri="{FF2B5EF4-FFF2-40B4-BE49-F238E27FC236}">
                <a16:creationId xmlns:a16="http://schemas.microsoft.com/office/drawing/2014/main" id="{40A1C271-2B39-4AA5-B86E-6B94685705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151568" name="Rectangle 16">
            <a:extLst>
              <a:ext uri="{FF2B5EF4-FFF2-40B4-BE49-F238E27FC236}">
                <a16:creationId xmlns:a16="http://schemas.microsoft.com/office/drawing/2014/main" id="{E6BC7CD7-4BD2-400C-817B-CA61D93170B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l-SI" altLang="sl-SI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5.jpeg"/><Relationship Id="rId4" Type="http://schemas.openxmlformats.org/officeDocument/2006/relationships/image" Target="../media/image21.jpeg"/><Relationship Id="rId9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E:\Glasba\Klasika\Himne\NATIONAL%20ANTHEM%20OF%20SWEDEN.mp3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>
            <a:extLst>
              <a:ext uri="{FF2B5EF4-FFF2-40B4-BE49-F238E27FC236}">
                <a16:creationId xmlns:a16="http://schemas.microsoft.com/office/drawing/2014/main" id="{B84E2F36-B7D6-4BEA-A74E-29238BC4B8C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492500" y="4292600"/>
            <a:ext cx="4535488" cy="1008063"/>
          </a:xfrm>
        </p:spPr>
        <p:txBody>
          <a:bodyPr/>
          <a:lstStyle/>
          <a:p>
            <a:r>
              <a:rPr lang="sl-SI" altLang="sl-SI" sz="5400" b="1">
                <a:solidFill>
                  <a:srgbClr val="FFCC00"/>
                </a:solidFill>
                <a:latin typeface="Microsoft Uighur" panose="020B0604020202020204" pitchFamily="2" charset="-78"/>
              </a:rPr>
              <a:t>Konungariket Sverige</a:t>
            </a:r>
          </a:p>
        </p:txBody>
      </p:sp>
      <p:sp>
        <p:nvSpPr>
          <p:cNvPr id="2052" name="WordArt 4">
            <a:extLst>
              <a:ext uri="{FF2B5EF4-FFF2-40B4-BE49-F238E27FC236}">
                <a16:creationId xmlns:a16="http://schemas.microsoft.com/office/drawing/2014/main" id="{3594595F-C793-4480-A79E-148FBE5F4B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32138" y="1989138"/>
            <a:ext cx="5400675" cy="194468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sl-SI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Microsoft Uighur" panose="020B0604020202020204" pitchFamily="2" charset="-78"/>
                <a:cs typeface="Microsoft Uighur" panose="020B0604020202020204" pitchFamily="2" charset="-78"/>
              </a:rPr>
              <a:t>ŠVEDSKA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2" name="Picture 6" descr="Starostna piramida 1">
            <a:extLst>
              <a:ext uri="{FF2B5EF4-FFF2-40B4-BE49-F238E27FC236}">
                <a16:creationId xmlns:a16="http://schemas.microsoft.com/office/drawing/2014/main" id="{4B8154F6-359D-4F4B-A115-E93A6395F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060575"/>
            <a:ext cx="5245100" cy="425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18" name="Rectangle 2">
            <a:extLst>
              <a:ext uri="{FF2B5EF4-FFF2-40B4-BE49-F238E27FC236}">
                <a16:creationId xmlns:a16="http://schemas.microsoft.com/office/drawing/2014/main" id="{028F4289-52E4-4D63-91A5-1744B2E98A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Prebivalstvo</a:t>
            </a:r>
          </a:p>
        </p:txBody>
      </p:sp>
      <p:pic>
        <p:nvPicPr>
          <p:cNvPr id="162820" name="Picture 4" descr="Sweden-Women">
            <a:extLst>
              <a:ext uri="{FF2B5EF4-FFF2-40B4-BE49-F238E27FC236}">
                <a16:creationId xmlns:a16="http://schemas.microsoft.com/office/drawing/2014/main" id="{4F6BA7A7-2469-4FA6-AD34-CE32D86EF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57338"/>
            <a:ext cx="3311525" cy="24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1" name="Picture 5" descr="Ibrahimovic">
            <a:extLst>
              <a:ext uri="{FF2B5EF4-FFF2-40B4-BE49-F238E27FC236}">
                <a16:creationId xmlns:a16="http://schemas.microsoft.com/office/drawing/2014/main" id="{F7020504-C1F6-4AA0-9AAE-58F44E9CF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773238"/>
            <a:ext cx="2549525" cy="429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3" name="Picture 7" descr="Laponci 2">
            <a:extLst>
              <a:ext uri="{FF2B5EF4-FFF2-40B4-BE49-F238E27FC236}">
                <a16:creationId xmlns:a16="http://schemas.microsoft.com/office/drawing/2014/main" id="{C05ADFA3-058B-4D4B-A57D-F18D0508B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292600"/>
            <a:ext cx="3384550" cy="232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4" name="Picture 8" descr="large_strongman-gallery-508-1">
            <a:extLst>
              <a:ext uri="{FF2B5EF4-FFF2-40B4-BE49-F238E27FC236}">
                <a16:creationId xmlns:a16="http://schemas.microsoft.com/office/drawing/2014/main" id="{983D955B-2B28-4586-AB31-FD4DAD3E7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220913"/>
            <a:ext cx="3044825" cy="439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27" name="Rectangle 11">
            <a:extLst>
              <a:ext uri="{FF2B5EF4-FFF2-40B4-BE49-F238E27FC236}">
                <a16:creationId xmlns:a16="http://schemas.microsoft.com/office/drawing/2014/main" id="{5C108808-9C13-4D65-B341-2D6A80AD1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05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graphicFrame>
        <p:nvGraphicFramePr>
          <p:cNvPr id="162826" name="Object 10">
            <a:extLst>
              <a:ext uri="{FF2B5EF4-FFF2-40B4-BE49-F238E27FC236}">
                <a16:creationId xmlns:a16="http://schemas.microsoft.com/office/drawing/2014/main" id="{297FB5C3-6364-4E15-BD8A-50988226A0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24300" y="-171450"/>
          <a:ext cx="5665788" cy="277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31" name="Grafikon" r:id="rId8" imgW="3838589" imgH="1885950" progId="MSGraph.Chart.8">
                  <p:embed/>
                </p:oleObj>
              </mc:Choice>
              <mc:Fallback>
                <p:oleObj name="Grafikon" r:id="rId8" imgW="3838589" imgH="1885950" progId="MSGraph.Char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-171450"/>
                        <a:ext cx="5665788" cy="2776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2828" name="Picture 12" descr="Lund_domkyrkan2007">
            <a:extLst>
              <a:ext uri="{FF2B5EF4-FFF2-40B4-BE49-F238E27FC236}">
                <a16:creationId xmlns:a16="http://schemas.microsoft.com/office/drawing/2014/main" id="{CF758033-E513-470F-AE9B-F04E2719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628775"/>
            <a:ext cx="3852863" cy="496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2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8" grpId="0"/>
      <p:bldOleChart spid="162826" grpId="2"/>
      <p:bldOleChart spid="162826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BB315B78-33D2-4A80-B150-8E359C8992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Poselitev</a:t>
            </a:r>
          </a:p>
        </p:txBody>
      </p:sp>
      <p:pic>
        <p:nvPicPr>
          <p:cNvPr id="164869" name="Picture 5" descr="Mesto">
            <a:extLst>
              <a:ext uri="{FF2B5EF4-FFF2-40B4-BE49-F238E27FC236}">
                <a16:creationId xmlns:a16="http://schemas.microsoft.com/office/drawing/2014/main" id="{E24244FA-F290-44E0-891A-B052BD912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292600"/>
            <a:ext cx="338455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0" name="Picture 6" descr="Selo">
            <a:extLst>
              <a:ext uri="{FF2B5EF4-FFF2-40B4-BE49-F238E27FC236}">
                <a16:creationId xmlns:a16="http://schemas.microsoft.com/office/drawing/2014/main" id="{C61E58FC-E3FA-45DC-ABAB-0113C9E3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28775"/>
            <a:ext cx="3354387" cy="251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1" name="Picture 7" descr="sweden_population">
            <a:extLst>
              <a:ext uri="{FF2B5EF4-FFF2-40B4-BE49-F238E27FC236}">
                <a16:creationId xmlns:a16="http://schemas.microsoft.com/office/drawing/2014/main" id="{3C105B69-462B-4E44-A324-79EA29294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5175"/>
            <a:ext cx="4084638" cy="583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4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1284434F-EE3B-4836-A74F-EFD8EF79DE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Ve</a:t>
            </a:r>
            <a:r>
              <a:rPr lang="sl-SI" altLang="sl-SI" sz="4500" b="1">
                <a:solidFill>
                  <a:srgbClr val="FFCC00"/>
                </a:solidFill>
                <a:latin typeface="Arial Black" panose="020B0A04020102020204" pitchFamily="34" charset="0"/>
              </a:rPr>
              <a:t>č</a:t>
            </a:r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ja mesta</a:t>
            </a:r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77DFD5EE-141D-4037-8955-687F8D09E2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2819400" cy="3886200"/>
          </a:xfrm>
        </p:spPr>
        <p:txBody>
          <a:bodyPr/>
          <a:lstStyle/>
          <a:p>
            <a:r>
              <a:rPr lang="sl-SI" altLang="sl-SI">
                <a:solidFill>
                  <a:srgbClr val="FFCC00"/>
                </a:solidFill>
                <a:latin typeface="Arial Rounded MT Bold" panose="020F0704030504030204" pitchFamily="34" charset="0"/>
              </a:rPr>
              <a:t>Stockholm</a:t>
            </a:r>
          </a:p>
          <a:p>
            <a:r>
              <a:rPr lang="sl-SI" altLang="sl-SI">
                <a:solidFill>
                  <a:srgbClr val="FFCC00"/>
                </a:solidFill>
                <a:latin typeface="Arial Rounded MT Bold" panose="020F0704030504030204" pitchFamily="34" charset="0"/>
              </a:rPr>
              <a:t>Göteborg </a:t>
            </a:r>
          </a:p>
          <a:p>
            <a:r>
              <a:rPr lang="sl-SI" altLang="sl-SI">
                <a:solidFill>
                  <a:srgbClr val="FFCC00"/>
                </a:solidFill>
                <a:latin typeface="Arial Rounded MT Bold" panose="020F0704030504030204" pitchFamily="34" charset="0"/>
              </a:rPr>
              <a:t>Malmö</a:t>
            </a:r>
          </a:p>
          <a:p>
            <a:r>
              <a:rPr lang="sl-SI" altLang="sl-SI">
                <a:solidFill>
                  <a:srgbClr val="FFCC00"/>
                </a:solidFill>
                <a:latin typeface="Arial Rounded MT Bold" panose="020F0704030504030204" pitchFamily="34" charset="0"/>
              </a:rPr>
              <a:t>Uppsala</a:t>
            </a:r>
          </a:p>
          <a:p>
            <a:r>
              <a:rPr lang="sl-SI" altLang="sl-SI">
                <a:solidFill>
                  <a:srgbClr val="FFCC00"/>
                </a:solidFill>
                <a:latin typeface="Arial Rounded MT Bold" panose="020F0704030504030204" pitchFamily="34" charset="0"/>
              </a:rPr>
              <a:t>Jönköping</a:t>
            </a:r>
          </a:p>
        </p:txBody>
      </p:sp>
      <p:pic>
        <p:nvPicPr>
          <p:cNvPr id="180230" name="Picture 6" descr="Sweden_south">
            <a:extLst>
              <a:ext uri="{FF2B5EF4-FFF2-40B4-BE49-F238E27FC236}">
                <a16:creationId xmlns:a16="http://schemas.microsoft.com/office/drawing/2014/main" id="{4F820FF4-BE52-434E-8383-92476BAB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628775"/>
            <a:ext cx="46101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231" name="Line 7">
            <a:extLst>
              <a:ext uri="{FF2B5EF4-FFF2-40B4-BE49-F238E27FC236}">
                <a16:creationId xmlns:a16="http://schemas.microsoft.com/office/drawing/2014/main" id="{D8C41EC5-4BBC-4C1B-ABBF-381450C5CF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3575" y="2276475"/>
            <a:ext cx="3455988" cy="865188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80232" name="Line 8">
            <a:extLst>
              <a:ext uri="{FF2B5EF4-FFF2-40B4-BE49-F238E27FC236}">
                <a16:creationId xmlns:a16="http://schemas.microsoft.com/office/drawing/2014/main" id="{97C19A99-DC3A-4AE6-8A03-24D2076237E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113" y="2924175"/>
            <a:ext cx="1441450" cy="122555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80233" name="Line 9">
            <a:extLst>
              <a:ext uri="{FF2B5EF4-FFF2-40B4-BE49-F238E27FC236}">
                <a16:creationId xmlns:a16="http://schemas.microsoft.com/office/drawing/2014/main" id="{F64D77A2-F0CC-4779-94C8-1CBADB9A477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4438" y="3500438"/>
            <a:ext cx="2303462" cy="208915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80234" name="Line 10">
            <a:extLst>
              <a:ext uri="{FF2B5EF4-FFF2-40B4-BE49-F238E27FC236}">
                <a16:creationId xmlns:a16="http://schemas.microsoft.com/office/drawing/2014/main" id="{E8458E4E-43B7-4D7A-8AAC-C18EC07727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2781300"/>
            <a:ext cx="3960812" cy="12954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80235" name="Line 11">
            <a:extLst>
              <a:ext uri="{FF2B5EF4-FFF2-40B4-BE49-F238E27FC236}">
                <a16:creationId xmlns:a16="http://schemas.microsoft.com/office/drawing/2014/main" id="{0F30DF8A-2583-4EBF-80F9-1282A2A4A0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59113" y="4221163"/>
            <a:ext cx="2233612" cy="503237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0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0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0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0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0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8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0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80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00421C18-F7EF-4369-9D64-B13749F2A9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Zgodovina</a:t>
            </a:r>
          </a:p>
        </p:txBody>
      </p:sp>
      <p:pic>
        <p:nvPicPr>
          <p:cNvPr id="168963" name="Picture 3" descr="VIKING">
            <a:extLst>
              <a:ext uri="{FF2B5EF4-FFF2-40B4-BE49-F238E27FC236}">
                <a16:creationId xmlns:a16="http://schemas.microsoft.com/office/drawing/2014/main" id="{90487018-7EBD-4DD9-A196-2001BDB3A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060575"/>
            <a:ext cx="2876550" cy="363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4" name="Picture 4" descr="250px-The_Kalmar_Union_at_the_beginning_of_the_16_Century">
            <a:extLst>
              <a:ext uri="{FF2B5EF4-FFF2-40B4-BE49-F238E27FC236}">
                <a16:creationId xmlns:a16="http://schemas.microsoft.com/office/drawing/2014/main" id="{5C0C8C38-EA2C-4DC1-9198-999C28B6B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20713"/>
            <a:ext cx="2879725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5" name="Picture 5" descr="Thirtywar">
            <a:extLst>
              <a:ext uri="{FF2B5EF4-FFF2-40B4-BE49-F238E27FC236}">
                <a16:creationId xmlns:a16="http://schemas.microsoft.com/office/drawing/2014/main" id="{29CD3817-356B-4153-A59F-1B5F2CC0D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644900"/>
            <a:ext cx="450532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8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8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8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8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FFE7D857-08BE-47FB-ADD2-15CF757356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Dr</a:t>
            </a:r>
            <a:r>
              <a:rPr lang="sl-SI" altLang="sl-SI" b="1">
                <a:solidFill>
                  <a:srgbClr val="FFCC00"/>
                </a:solidFill>
                <a:latin typeface="Arial Black" panose="020B0A04020102020204" pitchFamily="34" charset="0"/>
              </a:rPr>
              <a:t>ž</a:t>
            </a:r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avna ureditev</a:t>
            </a:r>
          </a:p>
        </p:txBody>
      </p:sp>
      <p:pic>
        <p:nvPicPr>
          <p:cNvPr id="167940" name="Picture 4" descr="Riksdagen-fran-vattnet-2004-05-09">
            <a:extLst>
              <a:ext uri="{FF2B5EF4-FFF2-40B4-BE49-F238E27FC236}">
                <a16:creationId xmlns:a16="http://schemas.microsoft.com/office/drawing/2014/main" id="{08A255B9-20F7-4C23-A6D2-A06232436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44675"/>
            <a:ext cx="5975350" cy="448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41" name="Picture 5" descr="Kralj">
            <a:extLst>
              <a:ext uri="{FF2B5EF4-FFF2-40B4-BE49-F238E27FC236}">
                <a16:creationId xmlns:a16="http://schemas.microsoft.com/office/drawing/2014/main" id="{3D11FAA9-C21A-4480-B3DC-C594DE1C6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00213"/>
            <a:ext cx="3041650" cy="38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42" name="Text Box 6">
            <a:extLst>
              <a:ext uri="{FF2B5EF4-FFF2-40B4-BE49-F238E27FC236}">
                <a16:creationId xmlns:a16="http://schemas.microsoft.com/office/drawing/2014/main" id="{FEE3BC50-93FD-4A67-A91E-CC615A2CA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661025"/>
            <a:ext cx="2736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sl-SI" altLang="sl-SI" sz="2400">
                <a:solidFill>
                  <a:srgbClr val="FFCC00"/>
                </a:solidFill>
                <a:latin typeface="Arial Rounded MT Bold" panose="020F0704030504030204" pitchFamily="34" charset="0"/>
              </a:rPr>
              <a:t>Karl XVI. Gustav</a:t>
            </a:r>
          </a:p>
        </p:txBody>
      </p:sp>
      <p:sp>
        <p:nvSpPr>
          <p:cNvPr id="167943" name="Text Box 7">
            <a:extLst>
              <a:ext uri="{FF2B5EF4-FFF2-40B4-BE49-F238E27FC236}">
                <a16:creationId xmlns:a16="http://schemas.microsoft.com/office/drawing/2014/main" id="{8F57F5BE-1B30-4417-8D50-7927CCF77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661025"/>
            <a:ext cx="2670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l-SI" altLang="sl-SI" sz="2400">
                <a:solidFill>
                  <a:srgbClr val="FFCC00"/>
                </a:solidFill>
                <a:latin typeface="Arial Rounded MT Bold" panose="020F0704030504030204" pitchFamily="34" charset="0"/>
              </a:rPr>
              <a:t>Fredrik Reinfeldt</a:t>
            </a:r>
          </a:p>
        </p:txBody>
      </p:sp>
      <p:pic>
        <p:nvPicPr>
          <p:cNvPr id="167944" name="Picture 8" descr="Swedish_Social_Democratic_Party_1936_poster">
            <a:extLst>
              <a:ext uri="{FF2B5EF4-FFF2-40B4-BE49-F238E27FC236}">
                <a16:creationId xmlns:a16="http://schemas.microsoft.com/office/drawing/2014/main" id="{AD1243EB-A6B6-45CC-AE36-2B9ECFA26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700213"/>
            <a:ext cx="319087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45" name="Picture 9" descr="Fredrik_Reinfeldt_LOW_s">
            <a:extLst>
              <a:ext uri="{FF2B5EF4-FFF2-40B4-BE49-F238E27FC236}">
                <a16:creationId xmlns:a16="http://schemas.microsoft.com/office/drawing/2014/main" id="{E22FE395-CE5E-4C11-97FD-489DF8AEE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1700213"/>
            <a:ext cx="2728912" cy="38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7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7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7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7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7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8" grpId="0"/>
      <p:bldP spid="167942" grpId="0"/>
      <p:bldP spid="167942" grpId="1"/>
      <p:bldP spid="167943" grpId="0"/>
      <p:bldP spid="16794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9F88C85C-666F-4CFE-A704-8EEF88BC2E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Gospodarstvo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C265F25F-E81A-489B-AF7A-D820996688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2205038"/>
            <a:ext cx="4186237" cy="4248150"/>
          </a:xfrm>
        </p:spPr>
        <p:txBody>
          <a:bodyPr/>
          <a:lstStyle/>
          <a:p>
            <a:r>
              <a:rPr lang="sl-SI" altLang="sl-SI">
                <a:solidFill>
                  <a:srgbClr val="FFCC00"/>
                </a:solidFill>
                <a:latin typeface="Arial Rounded MT Bold" panose="020F0704030504030204" pitchFamily="34" charset="0"/>
              </a:rPr>
              <a:t>Avtomobilska, elektrotehniška industrija</a:t>
            </a:r>
          </a:p>
          <a:p>
            <a:r>
              <a:rPr lang="sl-SI" altLang="sl-SI">
                <a:solidFill>
                  <a:srgbClr val="FFCC00"/>
                </a:solidFill>
                <a:latin typeface="Arial Rounded MT Bold" panose="020F0704030504030204" pitchFamily="34" charset="0"/>
              </a:rPr>
              <a:t>Metalurgija</a:t>
            </a:r>
          </a:p>
        </p:txBody>
      </p:sp>
      <p:pic>
        <p:nvPicPr>
          <p:cNvPr id="181252" name="Picture 4" descr="sweden_ind_1973">
            <a:extLst>
              <a:ext uri="{FF2B5EF4-FFF2-40B4-BE49-F238E27FC236}">
                <a16:creationId xmlns:a16="http://schemas.microsoft.com/office/drawing/2014/main" id="{AF96F1E4-01F9-40B4-A9F1-45B1098FA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57338"/>
            <a:ext cx="4025900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053E8123-0537-4AA7-AA58-FB2416058E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371600"/>
          </a:xfrm>
        </p:spPr>
        <p:txBody>
          <a:bodyPr/>
          <a:lstStyle/>
          <a:p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Kmetijstvo</a:t>
            </a:r>
          </a:p>
        </p:txBody>
      </p:sp>
      <p:pic>
        <p:nvPicPr>
          <p:cNvPr id="169988" name="Picture 4" descr="Pokrajina 2">
            <a:extLst>
              <a:ext uri="{FF2B5EF4-FFF2-40B4-BE49-F238E27FC236}">
                <a16:creationId xmlns:a16="http://schemas.microsoft.com/office/drawing/2014/main" id="{42DE1B46-BFC4-4193-A684-DCC79D737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349500"/>
            <a:ext cx="3706813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89" name="Picture 5" descr="UK_cattle_main">
            <a:extLst>
              <a:ext uri="{FF2B5EF4-FFF2-40B4-BE49-F238E27FC236}">
                <a16:creationId xmlns:a16="http://schemas.microsoft.com/office/drawing/2014/main" id="{3C85E863-168C-48F0-BA63-01FE98C13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89138"/>
            <a:ext cx="3556000" cy="367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9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9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1E5B2747-74FC-4ACA-B14D-2CEE8C7084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Rudarstvo in jeklarstvo</a:t>
            </a:r>
          </a:p>
        </p:txBody>
      </p:sp>
      <p:pic>
        <p:nvPicPr>
          <p:cNvPr id="171011" name="Picture 3" descr="Kiruna">
            <a:extLst>
              <a:ext uri="{FF2B5EF4-FFF2-40B4-BE49-F238E27FC236}">
                <a16:creationId xmlns:a16="http://schemas.microsoft.com/office/drawing/2014/main" id="{80757AA5-F39F-4385-AF54-EADC40232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33600"/>
            <a:ext cx="3386137" cy="320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2" name="Picture 4" descr="Jeklo2">
            <a:extLst>
              <a:ext uri="{FF2B5EF4-FFF2-40B4-BE49-F238E27FC236}">
                <a16:creationId xmlns:a16="http://schemas.microsoft.com/office/drawing/2014/main" id="{874BE830-F96D-4F25-9D99-E843D9675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24025"/>
            <a:ext cx="2879725" cy="191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3" name="Picture 5" descr="Jeklo 2">
            <a:extLst>
              <a:ext uri="{FF2B5EF4-FFF2-40B4-BE49-F238E27FC236}">
                <a16:creationId xmlns:a16="http://schemas.microsoft.com/office/drawing/2014/main" id="{195764E2-32AE-4B9D-AC39-D023D6BA6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933825"/>
            <a:ext cx="2881313" cy="21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41" name="Picture 9" descr="SAAB">
            <a:extLst>
              <a:ext uri="{FF2B5EF4-FFF2-40B4-BE49-F238E27FC236}">
                <a16:creationId xmlns:a16="http://schemas.microsoft.com/office/drawing/2014/main" id="{5F4871FF-1E11-421E-B01B-B2180B303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276475"/>
            <a:ext cx="3713163" cy="37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4" name="Rectangle 2">
            <a:extLst>
              <a:ext uri="{FF2B5EF4-FFF2-40B4-BE49-F238E27FC236}">
                <a16:creationId xmlns:a16="http://schemas.microsoft.com/office/drawing/2014/main" id="{90C011A5-6E22-4B35-84DC-AFD0510082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Industrija</a:t>
            </a:r>
          </a:p>
        </p:txBody>
      </p:sp>
      <p:pic>
        <p:nvPicPr>
          <p:cNvPr id="172036" name="Picture 4" descr="electrolux_mainsplash2">
            <a:extLst>
              <a:ext uri="{FF2B5EF4-FFF2-40B4-BE49-F238E27FC236}">
                <a16:creationId xmlns:a16="http://schemas.microsoft.com/office/drawing/2014/main" id="{C3A824C4-DE25-4C18-B7A1-23FA884B1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81300"/>
            <a:ext cx="4105275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038" name="Picture 6" descr="volvo-logo">
            <a:extLst>
              <a:ext uri="{FF2B5EF4-FFF2-40B4-BE49-F238E27FC236}">
                <a16:creationId xmlns:a16="http://schemas.microsoft.com/office/drawing/2014/main" id="{C6605C21-A02F-4BD3-B51C-BBC8844B5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475"/>
            <a:ext cx="3960813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039" name="Picture 7" descr="Ericsson">
            <a:extLst>
              <a:ext uri="{FF2B5EF4-FFF2-40B4-BE49-F238E27FC236}">
                <a16:creationId xmlns:a16="http://schemas.microsoft.com/office/drawing/2014/main" id="{CBAD03E0-6B08-45A7-A8DE-9E700DD56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205038"/>
            <a:ext cx="3273425" cy="363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2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1" name="Picture 5" descr="Krone - bankovci">
            <a:extLst>
              <a:ext uri="{FF2B5EF4-FFF2-40B4-BE49-F238E27FC236}">
                <a16:creationId xmlns:a16="http://schemas.microsoft.com/office/drawing/2014/main" id="{FAC533ED-C5D8-4F11-9BAD-8B6EF8DDD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420938"/>
            <a:ext cx="4105275" cy="31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58" name="Rectangle 2">
            <a:extLst>
              <a:ext uri="{FF2B5EF4-FFF2-40B4-BE49-F238E27FC236}">
                <a16:creationId xmlns:a16="http://schemas.microsoft.com/office/drawing/2014/main" id="{C1CFF5A7-6188-4D03-AAE6-D596466AD5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Trgovina in promet</a:t>
            </a:r>
          </a:p>
        </p:txBody>
      </p:sp>
      <p:pic>
        <p:nvPicPr>
          <p:cNvPr id="173059" name="Picture 3" descr="IKEA">
            <a:extLst>
              <a:ext uri="{FF2B5EF4-FFF2-40B4-BE49-F238E27FC236}">
                <a16:creationId xmlns:a16="http://schemas.microsoft.com/office/drawing/2014/main" id="{89CDE3C8-B7E0-487B-A2AB-BE8B8D96A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420938"/>
            <a:ext cx="4105275" cy="307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0" name="Picture 4" descr="Oresundsbroen_HCS">
            <a:extLst>
              <a:ext uri="{FF2B5EF4-FFF2-40B4-BE49-F238E27FC236}">
                <a16:creationId xmlns:a16="http://schemas.microsoft.com/office/drawing/2014/main" id="{06337DD3-F17C-42B0-BFAA-C35CAF271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44675"/>
            <a:ext cx="3162300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2" name="Picture 6" descr="Sweden-coins-10-5-Kronor-50-oere-silver-copper-gold-colours-SEK-1-DHD">
            <a:extLst>
              <a:ext uri="{FF2B5EF4-FFF2-40B4-BE49-F238E27FC236}">
                <a16:creationId xmlns:a16="http://schemas.microsoft.com/office/drawing/2014/main" id="{B4E1D485-5FD9-472B-A55D-BAFD9DD6C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924175"/>
            <a:ext cx="2513013" cy="189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6" name="Picture 6" descr="Ales_stenar_bred">
            <a:extLst>
              <a:ext uri="{FF2B5EF4-FFF2-40B4-BE49-F238E27FC236}">
                <a16:creationId xmlns:a16="http://schemas.microsoft.com/office/drawing/2014/main" id="{80DBA5C4-DEC5-46E7-B908-56923DE42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616325"/>
            <a:ext cx="7416800" cy="28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7" name="Picture 7" descr="791px-Stockholms_Olympiastadion,_070310">
            <a:extLst>
              <a:ext uri="{FF2B5EF4-FFF2-40B4-BE49-F238E27FC236}">
                <a16:creationId xmlns:a16="http://schemas.microsoft.com/office/drawing/2014/main" id="{D76DFB6C-4BDF-4DCF-BB01-AFB75ACA4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765175"/>
            <a:ext cx="3602037" cy="27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8" name="Picture 8" descr="61379-004-D5659E4A">
            <a:extLst>
              <a:ext uri="{FF2B5EF4-FFF2-40B4-BE49-F238E27FC236}">
                <a16:creationId xmlns:a16="http://schemas.microsoft.com/office/drawing/2014/main" id="{8DB7E94F-EAFC-47ED-BC47-E7BA81531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765175"/>
            <a:ext cx="2597150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9" name="Picture 9" descr="6fde1fd282852c62e0f6d259870dfe47_main">
            <a:extLst>
              <a:ext uri="{FF2B5EF4-FFF2-40B4-BE49-F238E27FC236}">
                <a16:creationId xmlns:a16="http://schemas.microsoft.com/office/drawing/2014/main" id="{576F3824-656C-4145-9F20-F5EBFF116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4249737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0" name="Picture 10" descr="çvedska">
            <a:extLst>
              <a:ext uri="{FF2B5EF4-FFF2-40B4-BE49-F238E27FC236}">
                <a16:creationId xmlns:a16="http://schemas.microsoft.com/office/drawing/2014/main" id="{58739BEB-F322-41AC-AAB4-A05D64861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765175"/>
            <a:ext cx="1884363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1" name="Picture 11" descr="sweden_stockholm">
            <a:extLst>
              <a:ext uri="{FF2B5EF4-FFF2-40B4-BE49-F238E27FC236}">
                <a16:creationId xmlns:a16="http://schemas.microsoft.com/office/drawing/2014/main" id="{AF7DFD34-7040-4FE4-9C2E-63AAF67BD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716338"/>
            <a:ext cx="4252913" cy="283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8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8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8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6673A8E9-7897-4BDF-9A22-BB2DBC38A3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Energetika</a:t>
            </a:r>
          </a:p>
        </p:txBody>
      </p:sp>
      <p:pic>
        <p:nvPicPr>
          <p:cNvPr id="174083" name="Picture 3" descr="jedrska_elektrarna">
            <a:extLst>
              <a:ext uri="{FF2B5EF4-FFF2-40B4-BE49-F238E27FC236}">
                <a16:creationId xmlns:a16="http://schemas.microsoft.com/office/drawing/2014/main" id="{39D31314-E1C8-4449-A5A4-6BC12EEAA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205038"/>
            <a:ext cx="3960813" cy="297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5" name="Picture 5" descr="HE">
            <a:extLst>
              <a:ext uri="{FF2B5EF4-FFF2-40B4-BE49-F238E27FC236}">
                <a16:creationId xmlns:a16="http://schemas.microsoft.com/office/drawing/2014/main" id="{39135E30-3F6E-470A-9CDD-99839DA2D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420938"/>
            <a:ext cx="403225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560895EB-BADE-4371-BE8D-CAAAAA9863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Turizem </a:t>
            </a:r>
          </a:p>
        </p:txBody>
      </p:sp>
      <p:pic>
        <p:nvPicPr>
          <p:cNvPr id="175108" name="Picture 4" descr="Turizem 3">
            <a:extLst>
              <a:ext uri="{FF2B5EF4-FFF2-40B4-BE49-F238E27FC236}">
                <a16:creationId xmlns:a16="http://schemas.microsoft.com/office/drawing/2014/main" id="{AD26BB3D-5E42-468D-AD41-B8F23D5EA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628775"/>
            <a:ext cx="6094413" cy="277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09" name="Picture 5" descr="Turizem 2">
            <a:extLst>
              <a:ext uri="{FF2B5EF4-FFF2-40B4-BE49-F238E27FC236}">
                <a16:creationId xmlns:a16="http://schemas.microsoft.com/office/drawing/2014/main" id="{A7CA69D5-1B43-4B0C-B9FE-AE64150D9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84538"/>
            <a:ext cx="4186238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13A8451E-90D5-4F0A-9079-D17359416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Stockholm</a:t>
            </a:r>
          </a:p>
        </p:txBody>
      </p:sp>
      <p:pic>
        <p:nvPicPr>
          <p:cNvPr id="176131" name="Picture 3" descr="stockholm">
            <a:extLst>
              <a:ext uri="{FF2B5EF4-FFF2-40B4-BE49-F238E27FC236}">
                <a16:creationId xmlns:a16="http://schemas.microsoft.com/office/drawing/2014/main" id="{89B4CC84-061A-4945-8EB3-3964E5DF8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628775"/>
            <a:ext cx="5086350" cy="257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2" name="Picture 4" descr="Stockholm's Strandvagen">
            <a:extLst>
              <a:ext uri="{FF2B5EF4-FFF2-40B4-BE49-F238E27FC236}">
                <a16:creationId xmlns:a16="http://schemas.microsoft.com/office/drawing/2014/main" id="{550B41AF-3255-4E99-B687-836339E59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16338"/>
            <a:ext cx="3892550" cy="26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3" name="Picture 5" descr="Stockholm panorama">
            <a:extLst>
              <a:ext uri="{FF2B5EF4-FFF2-40B4-BE49-F238E27FC236}">
                <a16:creationId xmlns:a16="http://schemas.microsoft.com/office/drawing/2014/main" id="{6ACCC5DC-9C61-4C0F-A717-461F0F203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28775"/>
            <a:ext cx="6480175" cy="4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8" name="Picture 6" descr="Sweden-national-team">
            <a:extLst>
              <a:ext uri="{FF2B5EF4-FFF2-40B4-BE49-F238E27FC236}">
                <a16:creationId xmlns:a16="http://schemas.microsoft.com/office/drawing/2014/main" id="{7BC2033A-0DCB-4F7D-8F4A-BD6B157BD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916113"/>
            <a:ext cx="6524625" cy="366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54" name="Rectangle 2">
            <a:extLst>
              <a:ext uri="{FF2B5EF4-FFF2-40B4-BE49-F238E27FC236}">
                <a16:creationId xmlns:a16="http://schemas.microsoft.com/office/drawing/2014/main" id="{9B080618-C7DD-48AB-AFEB-F6539AC3AD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Šport</a:t>
            </a:r>
          </a:p>
        </p:txBody>
      </p:sp>
      <p:pic>
        <p:nvPicPr>
          <p:cNvPr id="177155" name="Picture 3" descr="21319-004-ED5B97E5">
            <a:extLst>
              <a:ext uri="{FF2B5EF4-FFF2-40B4-BE49-F238E27FC236}">
                <a16:creationId xmlns:a16="http://schemas.microsoft.com/office/drawing/2014/main" id="{FE714237-6D93-4BCA-8B4F-6488A88A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123950"/>
            <a:ext cx="3324225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Anja Pärson">
            <a:extLst>
              <a:ext uri="{FF2B5EF4-FFF2-40B4-BE49-F238E27FC236}">
                <a16:creationId xmlns:a16="http://schemas.microsoft.com/office/drawing/2014/main" id="{923711D0-EEE8-4A25-86A9-8802541BF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97313"/>
            <a:ext cx="3600450" cy="267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 descr="Katarina Klüft">
            <a:extLst>
              <a:ext uri="{FF2B5EF4-FFF2-40B4-BE49-F238E27FC236}">
                <a16:creationId xmlns:a16="http://schemas.microsoft.com/office/drawing/2014/main" id="{A11F419E-2896-4B82-A8F0-5D8063A48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860800"/>
            <a:ext cx="3816350" cy="274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9" name="Picture 7" descr="svedska_ceska_main_reuters">
            <a:extLst>
              <a:ext uri="{FF2B5EF4-FFF2-40B4-BE49-F238E27FC236}">
                <a16:creationId xmlns:a16="http://schemas.microsoft.com/office/drawing/2014/main" id="{0CC1B2DA-8B1F-442E-88BE-26203BC5B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123950"/>
            <a:ext cx="3313112" cy="248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81" name="Picture 5" descr="Švedska grenčica">
            <a:extLst>
              <a:ext uri="{FF2B5EF4-FFF2-40B4-BE49-F238E27FC236}">
                <a16:creationId xmlns:a16="http://schemas.microsoft.com/office/drawing/2014/main" id="{2838860D-0FCE-406B-A596-46929081F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205038"/>
            <a:ext cx="453390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78" name="Rectangle 2">
            <a:extLst>
              <a:ext uri="{FF2B5EF4-FFF2-40B4-BE49-F238E27FC236}">
                <a16:creationId xmlns:a16="http://schemas.microsoft.com/office/drawing/2014/main" id="{F2F66F84-5523-4EF2-9319-632B91A75C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Zanimivosti</a:t>
            </a:r>
          </a:p>
        </p:txBody>
      </p:sp>
      <p:pic>
        <p:nvPicPr>
          <p:cNvPr id="178179" name="Picture 3" descr="AlfredNobel_adjusted">
            <a:extLst>
              <a:ext uri="{FF2B5EF4-FFF2-40B4-BE49-F238E27FC236}">
                <a16:creationId xmlns:a16="http://schemas.microsoft.com/office/drawing/2014/main" id="{0230A7DB-6092-4D1B-9BF5-20809E12E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44675"/>
            <a:ext cx="2882900" cy="39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0" name="Picture 4" descr="23172-004-1094DE4F">
            <a:extLst>
              <a:ext uri="{FF2B5EF4-FFF2-40B4-BE49-F238E27FC236}">
                <a16:creationId xmlns:a16="http://schemas.microsoft.com/office/drawing/2014/main" id="{AF56F7F1-F7A2-46F7-A9ED-F9B3EF912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628775"/>
            <a:ext cx="6494463" cy="451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2" name="Picture 6" descr="Astridlindgren">
            <a:extLst>
              <a:ext uri="{FF2B5EF4-FFF2-40B4-BE49-F238E27FC236}">
                <a16:creationId xmlns:a16="http://schemas.microsoft.com/office/drawing/2014/main" id="{751244B7-8361-4042-A95B-31AB24017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773238"/>
            <a:ext cx="4094162" cy="424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8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AD969D95-C63D-4AA1-A6F3-D76D2454DF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989138"/>
            <a:ext cx="8229600" cy="1371600"/>
          </a:xfrm>
        </p:spPr>
        <p:txBody>
          <a:bodyPr/>
          <a:lstStyle/>
          <a:p>
            <a:pPr algn="ctr"/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Hvala za pozornost!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4" name="Rectangle 4">
            <a:extLst>
              <a:ext uri="{FF2B5EF4-FFF2-40B4-BE49-F238E27FC236}">
                <a16:creationId xmlns:a16="http://schemas.microsoft.com/office/drawing/2014/main" id="{97F359C4-408F-4F3E-B3D1-86A2523C62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>
                <a:solidFill>
                  <a:srgbClr val="FFCC00"/>
                </a:solidFill>
                <a:latin typeface="Arial Black" panose="020B0A04020102020204" pitchFamily="34" charset="0"/>
              </a:rPr>
              <a:t>Lega</a:t>
            </a:r>
          </a:p>
        </p:txBody>
      </p:sp>
      <p:sp>
        <p:nvSpPr>
          <p:cNvPr id="153608" name="Rectangle 8">
            <a:extLst>
              <a:ext uri="{FF2B5EF4-FFF2-40B4-BE49-F238E27FC236}">
                <a16:creationId xmlns:a16="http://schemas.microsoft.com/office/drawing/2014/main" id="{6B8402E4-0273-43FA-8D51-F5C463F8207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148263" y="1981200"/>
            <a:ext cx="3538537" cy="3886200"/>
          </a:xfrm>
        </p:spPr>
        <p:txBody>
          <a:bodyPr/>
          <a:lstStyle/>
          <a:p>
            <a:r>
              <a:rPr lang="sl-SI" altLang="sl-SI" sz="2800">
                <a:solidFill>
                  <a:srgbClr val="FFCC00"/>
                </a:solidFill>
                <a:latin typeface="Arial Rounded MT Bold" panose="020F0704030504030204" pitchFamily="34" charset="0"/>
              </a:rPr>
              <a:t>Botnijski zaliv</a:t>
            </a:r>
          </a:p>
          <a:p>
            <a:r>
              <a:rPr lang="sl-SI" altLang="sl-SI" sz="2800">
                <a:solidFill>
                  <a:srgbClr val="FFCC00"/>
                </a:solidFill>
                <a:latin typeface="Arial Rounded MT Bold" panose="020F0704030504030204" pitchFamily="34" charset="0"/>
              </a:rPr>
              <a:t>Baltsko morje</a:t>
            </a:r>
          </a:p>
          <a:p>
            <a:endParaRPr lang="sl-SI" altLang="sl-SI" sz="2800">
              <a:solidFill>
                <a:srgbClr val="FFCC00"/>
              </a:solidFill>
              <a:latin typeface="Arial Rounded MT Bold" panose="020F0704030504030204" pitchFamily="34" charset="0"/>
            </a:endParaRPr>
          </a:p>
          <a:p>
            <a:endParaRPr lang="sl-SI" altLang="sl-SI" sz="2800"/>
          </a:p>
          <a:p>
            <a:endParaRPr lang="sl-SI" altLang="sl-SI" sz="2800"/>
          </a:p>
          <a:p>
            <a:r>
              <a:rPr lang="sl-SI" altLang="sl-SI" sz="2800">
                <a:solidFill>
                  <a:srgbClr val="FFCC00"/>
                </a:solidFill>
                <a:latin typeface="Arial Rounded MT Bold" panose="020F0704030504030204" pitchFamily="34" charset="0"/>
              </a:rPr>
              <a:t>Kattegat</a:t>
            </a:r>
          </a:p>
          <a:p>
            <a:r>
              <a:rPr lang="en-US" altLang="sl-SI" sz="2800">
                <a:solidFill>
                  <a:srgbClr val="FFCC00"/>
                </a:solidFill>
                <a:latin typeface="Arial Rounded MT Bold" panose="020F0704030504030204" pitchFamily="34" charset="0"/>
              </a:rPr>
              <a:t>Ø</a:t>
            </a:r>
            <a:r>
              <a:rPr lang="sl-SI" altLang="sl-SI" sz="2800">
                <a:solidFill>
                  <a:srgbClr val="FFCC00"/>
                </a:solidFill>
                <a:latin typeface="Arial Rounded MT Bold" panose="020F0704030504030204" pitchFamily="34" charset="0"/>
              </a:rPr>
              <a:t>resund</a:t>
            </a:r>
            <a:endParaRPr lang="en-US" altLang="sl-SI" sz="2800">
              <a:solidFill>
                <a:srgbClr val="FFCC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53606" name="Picture 6" descr="svedska_si">
            <a:extLst>
              <a:ext uri="{FF2B5EF4-FFF2-40B4-BE49-F238E27FC236}">
                <a16:creationId xmlns:a16="http://schemas.microsoft.com/office/drawing/2014/main" id="{E82A8F5A-32A3-4D90-8415-C070EB7B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44675"/>
            <a:ext cx="4248150" cy="416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9" name="Line 9">
            <a:extLst>
              <a:ext uri="{FF2B5EF4-FFF2-40B4-BE49-F238E27FC236}">
                <a16:creationId xmlns:a16="http://schemas.microsoft.com/office/drawing/2014/main" id="{EE4ABA01-49EF-4B67-9795-2440808F88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27313" y="2781300"/>
            <a:ext cx="2592387" cy="2016125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53610" name="Line 10">
            <a:extLst>
              <a:ext uri="{FF2B5EF4-FFF2-40B4-BE49-F238E27FC236}">
                <a16:creationId xmlns:a16="http://schemas.microsoft.com/office/drawing/2014/main" id="{D5EBAE94-75A3-4998-87FF-C272108F9C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55875" y="2276475"/>
            <a:ext cx="2663825" cy="1728788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53611" name="Line 11">
            <a:extLst>
              <a:ext uri="{FF2B5EF4-FFF2-40B4-BE49-F238E27FC236}">
                <a16:creationId xmlns:a16="http://schemas.microsoft.com/office/drawing/2014/main" id="{B472E83E-B012-401F-A20E-F391953350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92275" y="5373688"/>
            <a:ext cx="3455988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53612" name="Line 12">
            <a:extLst>
              <a:ext uri="{FF2B5EF4-FFF2-40B4-BE49-F238E27FC236}">
                <a16:creationId xmlns:a16="http://schemas.microsoft.com/office/drawing/2014/main" id="{7BB03D1E-9446-4D31-A471-393AAA0D99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47813" y="4797425"/>
            <a:ext cx="3671887" cy="287338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53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53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1536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153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1536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15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000"/>
                                        <p:tgtEl>
                                          <p:spTgt spid="1536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000"/>
                                        <p:tgtEl>
                                          <p:spTgt spid="153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997BF827-B85B-438A-BAE8-FF74F9C3F5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Relief</a:t>
            </a:r>
          </a:p>
        </p:txBody>
      </p:sp>
      <p:pic>
        <p:nvPicPr>
          <p:cNvPr id="156676" name="Picture 4">
            <a:extLst>
              <a:ext uri="{FF2B5EF4-FFF2-40B4-BE49-F238E27FC236}">
                <a16:creationId xmlns:a16="http://schemas.microsoft.com/office/drawing/2014/main" id="{7B3C12CE-8D98-4D8B-82C9-DFA61B894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620713"/>
            <a:ext cx="4037012" cy="597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6675" name="Rectangle 3">
            <a:extLst>
              <a:ext uri="{FF2B5EF4-FFF2-40B4-BE49-F238E27FC236}">
                <a16:creationId xmlns:a16="http://schemas.microsoft.com/office/drawing/2014/main" id="{A2A92504-ACD2-4291-ACC1-7EBD201A4D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 rot="18960000">
            <a:off x="3779838" y="2349500"/>
            <a:ext cx="2641600" cy="192088"/>
          </a:xfrm>
          <a:noFill/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1400" b="1">
                <a:solidFill>
                  <a:srgbClr val="000000"/>
                </a:solidFill>
                <a:latin typeface="Arial Rounded MT Bold" panose="020F0704030504030204" pitchFamily="34" charset="0"/>
              </a:rPr>
              <a:t>Skandinavsko gorovje</a:t>
            </a:r>
          </a:p>
        </p:txBody>
      </p:sp>
      <p:sp>
        <p:nvSpPr>
          <p:cNvPr id="156680" name="Text Box 8">
            <a:extLst>
              <a:ext uri="{FF2B5EF4-FFF2-40B4-BE49-F238E27FC236}">
                <a16:creationId xmlns:a16="http://schemas.microsoft.com/office/drawing/2014/main" id="{5CBAB0DA-96F1-4E44-B771-0CB497D09D7A}"/>
              </a:ext>
            </a:extLst>
          </p:cNvPr>
          <p:cNvSpPr txBox="1">
            <a:spLocks noChangeArrowheads="1"/>
          </p:cNvSpPr>
          <p:nvPr/>
        </p:nvSpPr>
        <p:spPr bwMode="auto">
          <a:xfrm rot="18660000">
            <a:off x="3818731" y="2958307"/>
            <a:ext cx="3259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sl-SI" altLang="sl-SI" sz="2400" b="1">
                <a:solidFill>
                  <a:srgbClr val="000000"/>
                </a:solidFill>
                <a:latin typeface="Arial Rounded MT Bold" panose="020F0704030504030204" pitchFamily="34" charset="0"/>
              </a:rPr>
              <a:t>Norrland</a:t>
            </a:r>
          </a:p>
        </p:txBody>
      </p:sp>
      <p:sp>
        <p:nvSpPr>
          <p:cNvPr id="156681" name="Oval 9">
            <a:extLst>
              <a:ext uri="{FF2B5EF4-FFF2-40B4-BE49-F238E27FC236}">
                <a16:creationId xmlns:a16="http://schemas.microsoft.com/office/drawing/2014/main" id="{0EBE73E5-63C9-4378-A1BA-C6A2A1799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5445125"/>
            <a:ext cx="574675" cy="504825"/>
          </a:xfrm>
          <a:prstGeom prst="ellipse">
            <a:avLst/>
          </a:prstGeom>
          <a:solidFill>
            <a:schemeClr val="accent1">
              <a:alpha val="0"/>
            </a:schemeClr>
          </a:solidFill>
          <a:ln w="1270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/>
          </a:p>
        </p:txBody>
      </p:sp>
      <p:sp>
        <p:nvSpPr>
          <p:cNvPr id="156682" name="Text Box 10">
            <a:extLst>
              <a:ext uri="{FF2B5EF4-FFF2-40B4-BE49-F238E27FC236}">
                <a16:creationId xmlns:a16="http://schemas.microsoft.com/office/drawing/2014/main" id="{617297DB-1D59-4874-84FC-E82294F068AD}"/>
              </a:ext>
            </a:extLst>
          </p:cNvPr>
          <p:cNvSpPr txBox="1">
            <a:spLocks noChangeArrowheads="1"/>
          </p:cNvSpPr>
          <p:nvPr/>
        </p:nvSpPr>
        <p:spPr bwMode="auto">
          <a:xfrm rot="20400000">
            <a:off x="3705225" y="4856163"/>
            <a:ext cx="2271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l-SI" altLang="sl-SI" sz="1400" b="1">
                <a:solidFill>
                  <a:srgbClr val="000000"/>
                </a:solidFill>
                <a:latin typeface="Arial Rounded MT Bold" panose="020F0704030504030204" pitchFamily="34" charset="0"/>
              </a:rPr>
              <a:t>Srednješvedska ravnina</a:t>
            </a:r>
          </a:p>
        </p:txBody>
      </p:sp>
      <p:sp>
        <p:nvSpPr>
          <p:cNvPr id="156683" name="Text Box 11">
            <a:extLst>
              <a:ext uri="{FF2B5EF4-FFF2-40B4-BE49-F238E27FC236}">
                <a16:creationId xmlns:a16="http://schemas.microsoft.com/office/drawing/2014/main" id="{B4BEFA2E-ED3B-4BDE-B7C7-919A7E8C9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5229225"/>
            <a:ext cx="27130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l-SI" altLang="sl-SI" b="1">
                <a:solidFill>
                  <a:srgbClr val="FFCC00"/>
                </a:solidFill>
                <a:latin typeface="Arial Rounded MT Bold" panose="020F0704030504030204" pitchFamily="34" charset="0"/>
              </a:rPr>
              <a:t>Južnošvedsko gričevje</a:t>
            </a:r>
          </a:p>
          <a:p>
            <a:endParaRPr lang="sl-SI" altLang="sl-SI" b="1">
              <a:solidFill>
                <a:srgbClr val="FFCC00"/>
              </a:solidFill>
              <a:latin typeface="Arial Rounded MT Bold" panose="020F0704030504030204" pitchFamily="34" charset="0"/>
            </a:endParaRPr>
          </a:p>
          <a:p>
            <a:r>
              <a:rPr lang="sl-SI" altLang="sl-SI" b="1">
                <a:solidFill>
                  <a:srgbClr val="FFCC00"/>
                </a:solidFill>
                <a:latin typeface="Arial Rounded MT Bold" panose="020F0704030504030204" pitchFamily="34" charset="0"/>
              </a:rPr>
              <a:t>BALTSKI ŠČIT</a:t>
            </a:r>
          </a:p>
        </p:txBody>
      </p:sp>
      <p:sp>
        <p:nvSpPr>
          <p:cNvPr id="156684" name="Line 12">
            <a:extLst>
              <a:ext uri="{FF2B5EF4-FFF2-40B4-BE49-F238E27FC236}">
                <a16:creationId xmlns:a16="http://schemas.microsoft.com/office/drawing/2014/main" id="{E77AAF9B-13DB-4A46-A99C-D76F0BCD26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2138" y="5445125"/>
            <a:ext cx="1439862" cy="288925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6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6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6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6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6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6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6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4" grpId="0"/>
      <p:bldP spid="156682" grpId="0"/>
      <p:bldP spid="156683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A180AE56-FE1B-4916-BEDE-F79EE109C2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Vodovje</a:t>
            </a:r>
          </a:p>
        </p:txBody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F5CB904D-59EC-45FD-9573-E1A694E22C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7450" y="1844675"/>
            <a:ext cx="2592388" cy="4392613"/>
          </a:xfrm>
        </p:spPr>
        <p:txBody>
          <a:bodyPr/>
          <a:lstStyle/>
          <a:p>
            <a:endParaRPr lang="sl-SI" altLang="sl-SI"/>
          </a:p>
          <a:p>
            <a:endParaRPr lang="sl-SI" altLang="sl-SI"/>
          </a:p>
          <a:p>
            <a:r>
              <a:rPr lang="sl-SI" altLang="sl-SI">
                <a:solidFill>
                  <a:srgbClr val="FFCC00"/>
                </a:solidFill>
                <a:latin typeface="Arial Rounded MT Bold" panose="020F0704030504030204" pitchFamily="34" charset="0"/>
              </a:rPr>
              <a:t>Klar-Göta</a:t>
            </a:r>
          </a:p>
          <a:p>
            <a:endParaRPr lang="sl-SI" altLang="sl-SI"/>
          </a:p>
          <a:p>
            <a:r>
              <a:rPr lang="sl-SI" altLang="sl-SI">
                <a:solidFill>
                  <a:srgbClr val="FFCC00"/>
                </a:solidFill>
                <a:latin typeface="Arial Rounded MT Bold" panose="020F0704030504030204" pitchFamily="34" charset="0"/>
              </a:rPr>
              <a:t>Vänern</a:t>
            </a:r>
          </a:p>
        </p:txBody>
      </p:sp>
      <p:pic>
        <p:nvPicPr>
          <p:cNvPr id="157701" name="Picture 5" descr="sweden-river-map">
            <a:extLst>
              <a:ext uri="{FF2B5EF4-FFF2-40B4-BE49-F238E27FC236}">
                <a16:creationId xmlns:a16="http://schemas.microsoft.com/office/drawing/2014/main" id="{A5ABC151-6E66-430C-AD99-8897DDF4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981075"/>
            <a:ext cx="42037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704" name="Line 8">
            <a:extLst>
              <a:ext uri="{FF2B5EF4-FFF2-40B4-BE49-F238E27FC236}">
                <a16:creationId xmlns:a16="http://schemas.microsoft.com/office/drawing/2014/main" id="{B3770ACC-664B-4E84-811F-6811572A60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3357563"/>
            <a:ext cx="1873250" cy="935037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57705" name="Line 9">
            <a:extLst>
              <a:ext uri="{FF2B5EF4-FFF2-40B4-BE49-F238E27FC236}">
                <a16:creationId xmlns:a16="http://schemas.microsoft.com/office/drawing/2014/main" id="{9EFF6715-71A6-411C-BC60-2805136472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3575" y="4581525"/>
            <a:ext cx="2016125" cy="4318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5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157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D56E9E6C-80F1-4CDB-BE20-F7553906AB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Prst</a:t>
            </a:r>
          </a:p>
        </p:txBody>
      </p:sp>
      <p:pic>
        <p:nvPicPr>
          <p:cNvPr id="159750" name="Picture 6" descr="sumpj5m">
            <a:extLst>
              <a:ext uri="{FF2B5EF4-FFF2-40B4-BE49-F238E27FC236}">
                <a16:creationId xmlns:a16="http://schemas.microsoft.com/office/drawing/2014/main" id="{1E2D274F-22A9-473D-8C73-823E14B19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708275"/>
            <a:ext cx="2433637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51" name="Picture 7" descr="Brown soil sweden">
            <a:extLst>
              <a:ext uri="{FF2B5EF4-FFF2-40B4-BE49-F238E27FC236}">
                <a16:creationId xmlns:a16="http://schemas.microsoft.com/office/drawing/2014/main" id="{658E410C-E327-45B0-9526-159552800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92150"/>
            <a:ext cx="2940050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52" name="Rectangle 8">
            <a:extLst>
              <a:ext uri="{FF2B5EF4-FFF2-40B4-BE49-F238E27FC236}">
                <a16:creationId xmlns:a16="http://schemas.microsoft.com/office/drawing/2014/main" id="{57A40E76-20AB-4FEB-A9A0-7563CF4914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4691063" cy="942975"/>
          </a:xfrm>
        </p:spPr>
        <p:txBody>
          <a:bodyPr/>
          <a:lstStyle/>
          <a:p>
            <a:r>
              <a:rPr lang="sl-SI" altLang="sl-SI">
                <a:solidFill>
                  <a:srgbClr val="FFCC00"/>
                </a:solidFill>
                <a:latin typeface="Arial Rounded MT Bold" panose="020F0704030504030204" pitchFamily="34" charset="0"/>
              </a:rPr>
              <a:t>Ilovica + pesek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9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F9BFE95D-FD6C-489D-A41B-956F100FD3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Podnebje</a:t>
            </a:r>
          </a:p>
        </p:txBody>
      </p:sp>
      <p:pic>
        <p:nvPicPr>
          <p:cNvPr id="160772" name="Picture 4" descr="Klimogram Stockholm">
            <a:extLst>
              <a:ext uri="{FF2B5EF4-FFF2-40B4-BE49-F238E27FC236}">
                <a16:creationId xmlns:a16="http://schemas.microsoft.com/office/drawing/2014/main" id="{4803F592-71DF-40C8-82E9-32084FFBD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73463"/>
            <a:ext cx="3630612" cy="238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4" name="Picture 6" descr="Temperature">
            <a:extLst>
              <a:ext uri="{FF2B5EF4-FFF2-40B4-BE49-F238E27FC236}">
                <a16:creationId xmlns:a16="http://schemas.microsoft.com/office/drawing/2014/main" id="{F3A265AE-B54B-4268-8576-A64E2161B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773238"/>
            <a:ext cx="2940050" cy="468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75" name="Text Box 7">
            <a:extLst>
              <a:ext uri="{FF2B5EF4-FFF2-40B4-BE49-F238E27FC236}">
                <a16:creationId xmlns:a16="http://schemas.microsoft.com/office/drawing/2014/main" id="{34712F04-BEB9-4644-BA4C-325017C31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1412875"/>
            <a:ext cx="24495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chemeClr val="bg2"/>
              </a:buClr>
              <a:buFont typeface="Wingdings" panose="05000000000000000000" pitchFamily="2" charset="2"/>
              <a:buChar char="n"/>
            </a:pPr>
            <a:r>
              <a:rPr lang="sl-SI" altLang="sl-SI" sz="2400">
                <a:solidFill>
                  <a:srgbClr val="FFCC00"/>
                </a:solidFill>
                <a:latin typeface="Arial Rounded MT Bold" panose="020F0704030504030204" pitchFamily="34" charset="0"/>
              </a:rPr>
              <a:t>Subpolarno</a:t>
            </a:r>
          </a:p>
          <a:p>
            <a:pPr>
              <a:buClr>
                <a:schemeClr val="bg2"/>
              </a:buClr>
              <a:buFont typeface="Wingdings" panose="05000000000000000000" pitchFamily="2" charset="2"/>
              <a:buChar char="n"/>
            </a:pPr>
            <a:r>
              <a:rPr lang="sl-SI" altLang="sl-SI" sz="2400">
                <a:solidFill>
                  <a:srgbClr val="FFCC00"/>
                </a:solidFill>
                <a:latin typeface="Arial Rounded MT Bold" panose="020F0704030504030204" pitchFamily="34" charset="0"/>
              </a:rPr>
              <a:t>Gorsko</a:t>
            </a:r>
          </a:p>
          <a:p>
            <a:pPr>
              <a:buClr>
                <a:schemeClr val="bg2"/>
              </a:buClr>
              <a:buFont typeface="Wingdings" panose="05000000000000000000" pitchFamily="2" charset="2"/>
              <a:buChar char="n"/>
            </a:pPr>
            <a:r>
              <a:rPr lang="sl-SI" altLang="sl-SI" sz="2400">
                <a:solidFill>
                  <a:srgbClr val="FFCC00"/>
                </a:solidFill>
                <a:latin typeface="Arial Rounded MT Bold" panose="020F0704030504030204" pitchFamily="34" charset="0"/>
              </a:rPr>
              <a:t>Celinsko</a:t>
            </a:r>
          </a:p>
          <a:p>
            <a:pPr>
              <a:buClr>
                <a:schemeClr val="bg2"/>
              </a:buClr>
              <a:buFont typeface="Wingdings" panose="05000000000000000000" pitchFamily="2" charset="2"/>
              <a:buChar char="n"/>
            </a:pPr>
            <a:r>
              <a:rPr lang="sl-SI" altLang="sl-SI" sz="2400">
                <a:solidFill>
                  <a:srgbClr val="FFCC00"/>
                </a:solidFill>
                <a:latin typeface="Arial Rounded MT Bold" panose="020F0704030504030204" pitchFamily="34" charset="0"/>
              </a:rPr>
              <a:t>Oceansko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07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07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07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0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1B7D0A46-09E6-44B4-A883-496FEEDA79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Rastlinstvo</a:t>
            </a:r>
          </a:p>
        </p:txBody>
      </p:sp>
      <p:pic>
        <p:nvPicPr>
          <p:cNvPr id="163845" name="Picture 5" descr="Kisli dež">
            <a:extLst>
              <a:ext uri="{FF2B5EF4-FFF2-40B4-BE49-F238E27FC236}">
                <a16:creationId xmlns:a16="http://schemas.microsoft.com/office/drawing/2014/main" id="{8F9A97C9-6CCE-48E6-AB7A-F8D12EEF6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276475"/>
            <a:ext cx="3754437" cy="28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6" name="Picture 6" descr="Smrekov gozd">
            <a:extLst>
              <a:ext uri="{FF2B5EF4-FFF2-40B4-BE49-F238E27FC236}">
                <a16:creationId xmlns:a16="http://schemas.microsoft.com/office/drawing/2014/main" id="{8E7A28E8-961E-4EB7-93FF-7CFE81B50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276475"/>
            <a:ext cx="4176713" cy="278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7EA4A3A5-11C8-4651-916A-2701F8AF82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Dr</a:t>
            </a:r>
            <a:r>
              <a:rPr lang="sl-SI" altLang="sl-SI" b="1">
                <a:solidFill>
                  <a:srgbClr val="FFCC00"/>
                </a:solidFill>
                <a:latin typeface="Arial Black" panose="020B0A04020102020204" pitchFamily="34" charset="0"/>
              </a:rPr>
              <a:t>ž</a:t>
            </a:r>
            <a:r>
              <a:rPr lang="sl-SI" altLang="sl-SI">
                <a:solidFill>
                  <a:srgbClr val="FFCC00"/>
                </a:solidFill>
                <a:latin typeface="Arial Black" panose="020B0A04020102020204" pitchFamily="34" charset="0"/>
              </a:rPr>
              <a:t>avni simboli</a:t>
            </a:r>
          </a:p>
        </p:txBody>
      </p:sp>
      <p:pic>
        <p:nvPicPr>
          <p:cNvPr id="161796" name="Picture 4" descr="4530-004-E98C8B8D">
            <a:extLst>
              <a:ext uri="{FF2B5EF4-FFF2-40B4-BE49-F238E27FC236}">
                <a16:creationId xmlns:a16="http://schemas.microsoft.com/office/drawing/2014/main" id="{CC7B8EA0-90F5-4D57-ACE2-85F6C05B6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989138"/>
            <a:ext cx="6913563" cy="42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7" name="Picture 5" descr="Coat_of_Arms_of_Sweden">
            <a:extLst>
              <a:ext uri="{FF2B5EF4-FFF2-40B4-BE49-F238E27FC236}">
                <a16:creationId xmlns:a16="http://schemas.microsoft.com/office/drawing/2014/main" id="{FCA57D15-4F97-43CD-8F62-F30281B3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227638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9" name="NATIONAL ANTHEM OF SWEDEN.mp3">
            <a:hlinkClick r:id="" action="ppaction://media"/>
            <a:extLst>
              <a:ext uri="{FF2B5EF4-FFF2-40B4-BE49-F238E27FC236}">
                <a16:creationId xmlns:a16="http://schemas.microsoft.com/office/drawing/2014/main" id="{3743690D-3664-4705-BB6B-DDFA52C6F8DA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17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1799"/>
                </p:tgtEl>
              </p:cMediaNode>
            </p:audio>
          </p:childTnLst>
        </p:cTn>
      </p:par>
    </p:tnLst>
    <p:bldLst>
      <p:bldP spid="161794" grpId="0"/>
    </p:bldLst>
  </p:timing>
</p:sld>
</file>

<file path=ppt/theme/theme1.xml><?xml version="1.0" encoding="utf-8"?>
<a:theme xmlns:a="http://schemas.openxmlformats.org/drawingml/2006/main" name="Pika">
  <a:themeElements>
    <a:clrScheme name="Pika 1">
      <a:dk1>
        <a:srgbClr val="0066FF"/>
      </a:dk1>
      <a:lt1>
        <a:srgbClr val="FFFFFF"/>
      </a:lt1>
      <a:dk2>
        <a:srgbClr val="000066"/>
      </a:dk2>
      <a:lt2>
        <a:srgbClr val="FFFFFF"/>
      </a:lt2>
      <a:accent1>
        <a:srgbClr val="6699FF"/>
      </a:accent1>
      <a:accent2>
        <a:srgbClr val="3333FF"/>
      </a:accent2>
      <a:accent3>
        <a:srgbClr val="AAAAB8"/>
      </a:accent3>
      <a:accent4>
        <a:srgbClr val="DADADA"/>
      </a:accent4>
      <a:accent5>
        <a:srgbClr val="B8CAFF"/>
      </a:accent5>
      <a:accent6>
        <a:srgbClr val="2D2DE7"/>
      </a:accent6>
      <a:hlink>
        <a:srgbClr val="FFCC00"/>
      </a:hlink>
      <a:folHlink>
        <a:srgbClr val="0000CC"/>
      </a:folHlink>
    </a:clrScheme>
    <a:fontScheme name="Pik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FF0000"/>
          </a:solidFill>
          <a:prstDash val="dash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l-SI" altLang="sl-S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FF0000"/>
          </a:solidFill>
          <a:prstDash val="dash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l-SI" altLang="sl-S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Pika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ka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ka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ka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ka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ka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ka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ka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ka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ka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ka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ka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0</TotalTime>
  <Words>77</Words>
  <Application>Microsoft Office PowerPoint</Application>
  <PresentationFormat>On-screen Show (4:3)</PresentationFormat>
  <Paragraphs>57</Paragraphs>
  <Slides>25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 Black</vt:lpstr>
      <vt:lpstr>Arial Rounded MT Bold</vt:lpstr>
      <vt:lpstr>Microsoft Uighur</vt:lpstr>
      <vt:lpstr>Times New Roman</vt:lpstr>
      <vt:lpstr>Wingdings</vt:lpstr>
      <vt:lpstr>Pika</vt:lpstr>
      <vt:lpstr>Grafikon</vt:lpstr>
      <vt:lpstr>PowerPoint Presentation</vt:lpstr>
      <vt:lpstr>PowerPoint Presentation</vt:lpstr>
      <vt:lpstr>Lega</vt:lpstr>
      <vt:lpstr>Relief</vt:lpstr>
      <vt:lpstr>Vodovje</vt:lpstr>
      <vt:lpstr>Prst</vt:lpstr>
      <vt:lpstr>Podnebje</vt:lpstr>
      <vt:lpstr>Rastlinstvo</vt:lpstr>
      <vt:lpstr>Državni simboli</vt:lpstr>
      <vt:lpstr>Prebivalstvo</vt:lpstr>
      <vt:lpstr>Poselitev</vt:lpstr>
      <vt:lpstr>Večja mesta</vt:lpstr>
      <vt:lpstr>Zgodovina</vt:lpstr>
      <vt:lpstr>Državna ureditev</vt:lpstr>
      <vt:lpstr>Gospodarstvo</vt:lpstr>
      <vt:lpstr>Kmetijstvo</vt:lpstr>
      <vt:lpstr>Rudarstvo in jeklarstvo</vt:lpstr>
      <vt:lpstr>Industrija</vt:lpstr>
      <vt:lpstr>Trgovina in promet</vt:lpstr>
      <vt:lpstr>Energetika</vt:lpstr>
      <vt:lpstr>Turizem </vt:lpstr>
      <vt:lpstr>Stockholm</vt:lpstr>
      <vt:lpstr>Šport</vt:lpstr>
      <vt:lpstr>Zanimivosti</vt:lpstr>
      <vt:lpstr>Hvala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2019-05-31T08:41:15Z</dcterms:created>
  <dcterms:modified xsi:type="dcterms:W3CDTF">2019-05-31T08:41:15Z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