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8" r:id="rId7"/>
    <p:sldId id="273" r:id="rId8"/>
    <p:sldId id="272" r:id="rId9"/>
    <p:sldId id="262" r:id="rId10"/>
    <p:sldId id="271" r:id="rId11"/>
    <p:sldId id="263" r:id="rId12"/>
    <p:sldId id="269" r:id="rId13"/>
    <p:sldId id="270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54" d="100"/>
          <a:sy n="154" d="100"/>
        </p:scale>
        <p:origin x="131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0F3F5D6E-E5E7-45B8-99A8-C84F9BB5CF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C5149B53-E292-4A5F-98B3-25C0859B9B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64D68D-DE14-4EFC-B0E2-CB5D8702589F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78320B55-66F0-4539-BC77-5E85EF79A6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dirty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E76B1AE9-BC35-44A9-88EB-9015E0448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F801002-1240-42C8-9532-A1B6F8A8E2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B5CE157-6493-4A6D-BBDA-B6C4084E76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9F3921-809B-4F19-B200-738FF3FCA6D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grada stranske slike 1">
            <a:extLst>
              <a:ext uri="{FF2B5EF4-FFF2-40B4-BE49-F238E27FC236}">
                <a16:creationId xmlns:a16="http://schemas.microsoft.com/office/drawing/2014/main" id="{B9A9EF2D-E269-4F5F-9120-44F1E9AE4D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Ograda opomb 2">
            <a:extLst>
              <a:ext uri="{FF2B5EF4-FFF2-40B4-BE49-F238E27FC236}">
                <a16:creationId xmlns:a16="http://schemas.microsoft.com/office/drawing/2014/main" id="{CA86ED75-E40A-40F1-8414-B3A4AFEE5B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0484" name="Ograda številke diapozitiva 3">
            <a:extLst>
              <a:ext uri="{FF2B5EF4-FFF2-40B4-BE49-F238E27FC236}">
                <a16:creationId xmlns:a16="http://schemas.microsoft.com/office/drawing/2014/main" id="{6612B413-8A39-4027-9DA9-F26C9C439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CEE1E02-6FD8-4C65-ACE2-FDB7EA3E97F0}" type="slidenum">
              <a:rPr lang="sl-SI" altLang="sl-SI"/>
              <a:pPr/>
              <a:t>13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grada stranske slike 1">
            <a:extLst>
              <a:ext uri="{FF2B5EF4-FFF2-40B4-BE49-F238E27FC236}">
                <a16:creationId xmlns:a16="http://schemas.microsoft.com/office/drawing/2014/main" id="{E741B81B-11DA-424F-80D8-F2C7E924E5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Ograda opomb 2">
            <a:extLst>
              <a:ext uri="{FF2B5EF4-FFF2-40B4-BE49-F238E27FC236}">
                <a16:creationId xmlns:a16="http://schemas.microsoft.com/office/drawing/2014/main" id="{E7AF1CCA-710D-4B18-920E-FE5E562488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strojegradnja, ladjedelništvo in avtomobilska industrija. Med industrijske veje, ki so značilne za deželo, spada tudi lesnopredelovalna industrija. </a:t>
            </a:r>
          </a:p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1508" name="Ograda številke diapozitiva 3">
            <a:extLst>
              <a:ext uri="{FF2B5EF4-FFF2-40B4-BE49-F238E27FC236}">
                <a16:creationId xmlns:a16="http://schemas.microsoft.com/office/drawing/2014/main" id="{2BD6AB23-ED07-4BD6-A334-5AD1ECDB1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AD3E8D2-8DA8-478E-B739-71F88012F70C}" type="slidenum">
              <a:rPr lang="sl-SI" altLang="sl-SI"/>
              <a:pPr/>
              <a:t>17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D477A8B-71A8-469B-9A2E-0F9D619A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C48F-4F8D-421C-ABEC-3AE24C4F4AD1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478015F-BF7E-4F96-8193-97A98B65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6131229-E3D9-46B5-B005-6383BB4D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3D374-E142-43B9-B970-FD4426B342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35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2DA21E7-54E9-4D12-94E0-F7047944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1350-FE89-4CB2-8583-3C7820D70EAF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D23F097-7C31-4721-80E7-417D5DF6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7DD68A8-C071-426C-976F-1E66DA8E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BA04-1446-40A1-A74A-5B3C53603E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17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51079B7-525D-41F4-8546-E56C81DC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E33F2-3556-4571-9494-615B1D78C662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758A40D-1E0E-4B42-9A62-AD15D583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9FB77FC-0C3A-4402-9D6D-10F6DD19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F3945-AE40-4618-A3A7-E4EB252D62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03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E42F658-2AC0-4C2D-BD6D-67D4BDE8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0569-EB84-42B1-9D77-E12706CD1F22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6A39B2E-F167-4C04-A8E1-D3899040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6727ED6-753E-49A3-89C2-3051C2E9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A116A-094F-49E5-80D6-1E0E27ACCD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829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EC97FC3-08CF-4BAB-887C-8B490065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01412-63DA-4328-8AF2-99936CCC65CE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01FFD03-E895-485E-9183-63A062FB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56F3309-6841-41F4-A08C-ED32A13C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1F668-A37F-4D6C-A43D-F87D09F8CA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837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9B5A89E-AC4B-43F5-B2EA-ADE1BDF1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4E1B8-AC80-41FF-8AE9-8CD6C5A723AE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116E39B-E236-4A4A-9B55-0A2DCEED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4877C38-6997-4171-9322-842C7046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785A7-0322-4E7B-97FE-F342E67799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290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0896CA53-3430-44C0-8C72-CF45F5F1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60E7-2B94-41CB-9E60-51940A11ACFD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77289526-699D-4A85-9E36-01E9D4FA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383C0473-6305-4E37-965F-D7043C9C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A2E81-57B4-4609-AC61-84D42FA587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044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E28AF925-6BE4-448F-9091-BF349693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DB8B-39D2-4EDF-AECA-B83473242401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BCFDD0EC-D7EF-4DA3-916D-5CAF0DB0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AD0528C0-9FF4-4551-86A7-7509586D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46122-896E-4660-AEC7-01497147D7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292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94C67D3E-9EDA-4152-8E95-BE06D111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5F40-E0B0-45F1-B3E2-3DDFDBADAB2F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AEE32D63-1ED6-47A4-9CE5-DB5C625C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3A9EDCBE-A32D-403B-884D-CDF5BA17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284F3-ACDD-4EAE-947C-74D8CCA30A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942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29D100F-FAA9-4080-81C8-DDB3161D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2D1CD-CBD3-4F05-933C-76E4054138BC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439F040-2723-41C8-AA38-DE61668E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B92F2D5-CEB1-4B7A-89DD-1C16F16A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4F582-BBE8-4E6F-A068-7D548544A5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895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412E2F6-2446-49F3-A73E-2496CB33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BB5B-33AC-40C0-8184-DE8AAC2708E7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8B3A52B-CA02-49A5-AEDE-F9C329C8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E6F6E26-AFCC-4C94-9EAB-34E46E931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49EC7-72B1-4117-8B94-53E84D9986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547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94C31A6-C135-4855-BE57-0BC20436EF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F78EBBBF-C595-4921-B779-564702F4BA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8405E35-9B58-4E29-A5E8-740168DFC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87D22-A286-4489-9C1D-0CAFF5BC2E67}" type="datetimeFigureOut">
              <a:rPr lang="sl-SI"/>
              <a:pPr>
                <a:defRPr/>
              </a:pPr>
              <a:t>31. 05. 2019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6F54395-20F6-484E-9B9B-BE964EFA4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C61CC7A-2D8A-43F1-8C5C-E529258D3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D048D35-17F7-4739-AA72-C4852332351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AF44505D-7729-423C-AB9C-05B89E246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ŠVEDSKA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728FEF-DDDE-490D-96EB-FB6706441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81113950-B8BA-4651-978E-3009FFE0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NOBELOVE NAGRADE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6D0EB43B-71C9-4BE0-AC58-DD65CA4CB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Od leta 1901 podeljujejo v Oslu </a:t>
            </a:r>
          </a:p>
          <a:p>
            <a:r>
              <a:rPr lang="sl-SI" altLang="sl-SI"/>
              <a:t> podeljujejo nagrade tudi za dosežke fizike, kemije, psihologije in medicine.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572576CD-E9AE-4833-BEE4-5E986DF8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RELIGIJA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A3B8308D-5A37-4294-87F0-3E72A7A68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 večinsko Protestantska država. 75% število teh pa se vsako leto zniža za skoraj odstotek. 100.000 Pravoslavcev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749BC246-7C54-475E-84E4-29ACB9C5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6D38D10F-ED04-43F5-841D-9B8F6FE3A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  sredi junija sneži</a:t>
            </a:r>
          </a:p>
          <a:p>
            <a:r>
              <a:rPr lang="sl-SI" altLang="sl-SI"/>
              <a:t>Na S je  njihovo poletje  kratko in hladno, s svetlobo 24 ur na dan</a:t>
            </a:r>
          </a:p>
          <a:p>
            <a:r>
              <a:rPr lang="sl-SI" altLang="sl-SI"/>
              <a:t>Sever -4o°-pozimi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30676CEA-3915-4981-A9B8-A71BC9F0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896259FF-50C0-44B6-A5EA-801F0281B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vsako leto konec januarja priredijo največji snežni festival v Evropi.</a:t>
            </a:r>
          </a:p>
          <a:p>
            <a:r>
              <a:rPr lang="sl-SI" altLang="sl-SI"/>
              <a:t>odprto prvenstvo v postavljanju snežnih skulptur</a:t>
            </a:r>
          </a:p>
        </p:txBody>
      </p:sp>
      <p:pic>
        <p:nvPicPr>
          <p:cNvPr id="14340" name="Slika 3" descr="jan_11-18_Page_7_Image_0004.jpg">
            <a:extLst>
              <a:ext uri="{FF2B5EF4-FFF2-40B4-BE49-F238E27FC236}">
                <a16:creationId xmlns:a16="http://schemas.microsoft.com/office/drawing/2014/main" id="{5CBEDF4B-6BDA-468D-8DE9-05AE5C058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89363"/>
            <a:ext cx="3890962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4" descr="jan_11-18_Page_7_Image_0003.jpg">
            <a:extLst>
              <a:ext uri="{FF2B5EF4-FFF2-40B4-BE49-F238E27FC236}">
                <a16:creationId xmlns:a16="http://schemas.microsoft.com/office/drawing/2014/main" id="{A7F06E04-F501-4048-AAFA-C327ADB7A8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89363"/>
            <a:ext cx="3746500" cy="271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8B28A8F4-E051-4BFD-89F9-596F6070C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473C1FA1-D719-4C0C-B13F-E316CF977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 svojimi obširnimi gozdovi, nešteto otoki, velikimi jezeri in hitro tekočimi gorskimi rekami je dežela pravi raj za ljubitelja narave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C3F1C0AC-B73C-40C9-98FE-FB7F6377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PODNEBJE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309275D1-8EBE-46BB-9A56-064D7393B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oceanskega podnebja  Od juga proti severu je podnebje vse bolj celinsko, to pomeni, da se večajo nasprotja med pogosto prav toplimi poletji in ledeno mrzlimi zimami</a:t>
            </a:r>
          </a:p>
        </p:txBody>
      </p:sp>
      <p:pic>
        <p:nvPicPr>
          <p:cNvPr id="16388" name="Slika 3" descr="900px-Kebnekaise_Panorama.jpg">
            <a:extLst>
              <a:ext uri="{FF2B5EF4-FFF2-40B4-BE49-F238E27FC236}">
                <a16:creationId xmlns:a16="http://schemas.microsoft.com/office/drawing/2014/main" id="{5FF98BF7-317B-4D92-99DA-A3EEA95CB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79311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0D99B6A4-2AF4-4BF8-A3E5-77464B1A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STOCKHOLM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40BCCCB1-7A8B-4612-B845-84EB1F12C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Stockholm je znan kot: mesto med mostovi, na vodi plavajoče mesto</a:t>
            </a:r>
          </a:p>
          <a:p>
            <a:endParaRPr lang="sl-SI" altLang="sl-SI"/>
          </a:p>
        </p:txBody>
      </p:sp>
      <p:pic>
        <p:nvPicPr>
          <p:cNvPr id="17412" name="Slika 3" descr="250px-Stockholm_lead_image.jpg">
            <a:extLst>
              <a:ext uri="{FF2B5EF4-FFF2-40B4-BE49-F238E27FC236}">
                <a16:creationId xmlns:a16="http://schemas.microsoft.com/office/drawing/2014/main" id="{F47D1F44-0BB4-4F6D-9CDC-720FD4221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708275"/>
            <a:ext cx="2540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Slika 5" descr="prenos (3).jpg">
            <a:extLst>
              <a:ext uri="{FF2B5EF4-FFF2-40B4-BE49-F238E27FC236}">
                <a16:creationId xmlns:a16="http://schemas.microsoft.com/office/drawing/2014/main" id="{96D7F77D-2466-4B2D-B118-16F73FBC3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Slika 6" descr="prenos (5).jpg">
            <a:extLst>
              <a:ext uri="{FF2B5EF4-FFF2-40B4-BE49-F238E27FC236}">
                <a16:creationId xmlns:a16="http://schemas.microsoft.com/office/drawing/2014/main" id="{BAF1EECB-A6F9-4E3F-AC57-988303EBEF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3238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5E625855-6382-46CD-876E-184A280E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GOSPODARSTVO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95435F70-A7DA-41FC-8931-0B86F0EE2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Švedska je visoko razvita industrijska država z zelo donosnim kmetijstvom.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3B105CAC-8FFC-40FE-BA49-9091BF9D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70C0"/>
                </a:solidFill>
              </a:rPr>
              <a:t>MEJE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BE48361-854A-40A9-B501-D94C25CFF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Kraljevina Švedska  obmorska Nordijska država 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 zahodu meji na Norveško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na severovzhodu na Finsko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na jugozahodu pa ima morsko mejo z Dansko</a:t>
            </a:r>
            <a:endParaRPr lang="pl-PL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pic>
        <p:nvPicPr>
          <p:cNvPr id="4" name="Slika 3" descr="svedska_si.jpg">
            <a:extLst>
              <a:ext uri="{FF2B5EF4-FFF2-40B4-BE49-F238E27FC236}">
                <a16:creationId xmlns:a16="http://schemas.microsoft.com/office/drawing/2014/main" id="{302EF99C-7FA6-4FDE-B0D9-A9A9C1C62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068638"/>
            <a:ext cx="42481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3738B123-1569-4541-AEB6-0742DB581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ZASTAVA,GRB </a:t>
            </a:r>
          </a:p>
        </p:txBody>
      </p:sp>
      <p:pic>
        <p:nvPicPr>
          <p:cNvPr id="4099" name="Ograda vsebine 8" descr="Flag_of_Sweden.svg.png">
            <a:extLst>
              <a:ext uri="{FF2B5EF4-FFF2-40B4-BE49-F238E27FC236}">
                <a16:creationId xmlns:a16="http://schemas.microsoft.com/office/drawing/2014/main" id="{D55C7577-5F03-4780-AAE4-7D8E88C80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133600"/>
            <a:ext cx="2424113" cy="1511300"/>
          </a:xfrm>
        </p:spPr>
      </p:pic>
      <p:cxnSp>
        <p:nvCxnSpPr>
          <p:cNvPr id="8" name="Raven puščični konektor 7">
            <a:extLst>
              <a:ext uri="{FF2B5EF4-FFF2-40B4-BE49-F238E27FC236}">
                <a16:creationId xmlns:a16="http://schemas.microsoft.com/office/drawing/2014/main" id="{B122211D-EBE2-40F9-A704-1BBAD5F75626}"/>
              </a:ext>
            </a:extLst>
          </p:cNvPr>
          <p:cNvCxnSpPr/>
          <p:nvPr/>
        </p:nvCxnSpPr>
        <p:spPr>
          <a:xfrm>
            <a:off x="468313" y="981075"/>
            <a:ext cx="107950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PoljeZBesedilom 9">
            <a:extLst>
              <a:ext uri="{FF2B5EF4-FFF2-40B4-BE49-F238E27FC236}">
                <a16:creationId xmlns:a16="http://schemas.microsoft.com/office/drawing/2014/main" id="{849D3321-10C3-4B4A-973E-92DBCCAA8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1512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ZASTAVA</a:t>
            </a:r>
          </a:p>
        </p:txBody>
      </p:sp>
      <p:cxnSp>
        <p:nvCxnSpPr>
          <p:cNvPr id="12" name="Raven puščični konektor 11">
            <a:extLst>
              <a:ext uri="{FF2B5EF4-FFF2-40B4-BE49-F238E27FC236}">
                <a16:creationId xmlns:a16="http://schemas.microsoft.com/office/drawing/2014/main" id="{08CBDD4F-36E3-4D69-9EE0-1CE301E84080}"/>
              </a:ext>
            </a:extLst>
          </p:cNvPr>
          <p:cNvCxnSpPr/>
          <p:nvPr/>
        </p:nvCxnSpPr>
        <p:spPr>
          <a:xfrm flipH="1">
            <a:off x="7092950" y="1700213"/>
            <a:ext cx="93503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Slika 12" descr="Greater_coat_of_arms_of_Sweden.svg.png">
            <a:extLst>
              <a:ext uri="{FF2B5EF4-FFF2-40B4-BE49-F238E27FC236}">
                <a16:creationId xmlns:a16="http://schemas.microsoft.com/office/drawing/2014/main" id="{5D7056D9-253B-41A5-AE43-3CB688D36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989138"/>
            <a:ext cx="2247900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PoljeZBesedilom 16">
            <a:extLst>
              <a:ext uri="{FF2B5EF4-FFF2-40B4-BE49-F238E27FC236}">
                <a16:creationId xmlns:a16="http://schemas.microsoft.com/office/drawing/2014/main" id="{D40250F9-962D-4EBD-B436-2C0C8B7FE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1268413"/>
            <a:ext cx="1008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GRB</a:t>
            </a:r>
          </a:p>
        </p:txBody>
      </p:sp>
      <p:sp>
        <p:nvSpPr>
          <p:cNvPr id="18" name="Desna puščica 17">
            <a:extLst>
              <a:ext uri="{FF2B5EF4-FFF2-40B4-BE49-F238E27FC236}">
                <a16:creationId xmlns:a16="http://schemas.microsoft.com/office/drawing/2014/main" id="{5CA9C8DD-8F94-407E-A819-D9A51D192906}"/>
              </a:ext>
            </a:extLst>
          </p:cNvPr>
          <p:cNvSpPr/>
          <p:nvPr/>
        </p:nvSpPr>
        <p:spPr>
          <a:xfrm>
            <a:off x="250825" y="5157788"/>
            <a:ext cx="1873250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4106" name="Slika 18" descr="vrh.jpg">
            <a:extLst>
              <a:ext uri="{FF2B5EF4-FFF2-40B4-BE49-F238E27FC236}">
                <a16:creationId xmlns:a16="http://schemas.microsoft.com/office/drawing/2014/main" id="{19848DB6-07D3-4851-A438-E5899C9C0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797425"/>
            <a:ext cx="21605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Slika 19" descr="images (3).jpg">
            <a:extLst>
              <a:ext uri="{FF2B5EF4-FFF2-40B4-BE49-F238E27FC236}">
                <a16:creationId xmlns:a16="http://schemas.microsoft.com/office/drawing/2014/main" id="{7BE92011-D556-49B2-A3D2-84B4162C8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797425"/>
            <a:ext cx="2016125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Slika 20" descr="Kebnekaise_view_from_Tuolpagorni.jpg">
            <a:extLst>
              <a:ext uri="{FF2B5EF4-FFF2-40B4-BE49-F238E27FC236}">
                <a16:creationId xmlns:a16="http://schemas.microsoft.com/office/drawing/2014/main" id="{5A1FE45C-05E7-4722-94BA-41AF840AC6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797425"/>
            <a:ext cx="20637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PoljeZBesedilom 24">
            <a:extLst>
              <a:ext uri="{FF2B5EF4-FFF2-40B4-BE49-F238E27FC236}">
                <a16:creationId xmlns:a16="http://schemas.microsoft.com/office/drawing/2014/main" id="{E26EC4CA-F10B-4D43-ADC0-34ED77436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292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Kebnekaise, 2 111 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451FA1A2-CB03-4F59-8B42-82CBA7A8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1AD8D1C-3693-4015-BD09-B0885E1EF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it-I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preteklosti so bili odnosi med Švedsko in Dansko pogosto napeti in celo </a:t>
            </a:r>
            <a:r>
              <a:rPr lang="sl-S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sovražni.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Švedska je bila več kot stoletje del tedanje velike Danske. 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Švedska je dobila ime po ljudstvu Svear, ki je ŽIVELO v osrednji Švedski nekako od leta 300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5124" name="Slika 3" descr="lossy-page1-250px-Map_of_Sweden_(1797).tif.jpg">
            <a:extLst>
              <a:ext uri="{FF2B5EF4-FFF2-40B4-BE49-F238E27FC236}">
                <a16:creationId xmlns:a16="http://schemas.microsoft.com/office/drawing/2014/main" id="{6BD2A31A-9ED9-4E5F-AB08-ACB82EAAC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13100"/>
            <a:ext cx="408622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EAE66DE7-7442-4DA8-B913-3084AFB8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KRALJ</a:t>
            </a:r>
          </a:p>
        </p:txBody>
      </p:sp>
      <p:pic>
        <p:nvPicPr>
          <p:cNvPr id="6147" name="Ograda vsebine 3" descr="200px-King_Carl_XVI_Gustaf_at_National_Day_2009_Cropped.png">
            <a:extLst>
              <a:ext uri="{FF2B5EF4-FFF2-40B4-BE49-F238E27FC236}">
                <a16:creationId xmlns:a16="http://schemas.microsoft.com/office/drawing/2014/main" id="{DD402AC9-4857-4F42-B50A-2A69B4256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3617912" cy="6335712"/>
          </a:xfr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27B43F25-7A0E-45C8-A168-2E5F024B5F80}"/>
              </a:ext>
            </a:extLst>
          </p:cNvPr>
          <p:cNvSpPr txBox="1"/>
          <p:nvPr/>
        </p:nvSpPr>
        <p:spPr>
          <a:xfrm>
            <a:off x="4067175" y="1773238"/>
            <a:ext cx="4033838" cy="646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Carl Gustaf.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  vlada od 1973.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4E6BBD26-573A-49F2-AA21-FB80840F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DENARNA VALUTA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17D574DA-FF12-49AE-B646-3F4D6249D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Švedska krona</a:t>
            </a:r>
            <a:br>
              <a:rPr lang="sl-SI" altLang="sl-SI"/>
            </a:br>
            <a:endParaRPr lang="sl-SI" altLang="sl-SI"/>
          </a:p>
        </p:txBody>
      </p:sp>
      <p:pic>
        <p:nvPicPr>
          <p:cNvPr id="7172" name="Slika 3" descr="images (1).jpg">
            <a:extLst>
              <a:ext uri="{FF2B5EF4-FFF2-40B4-BE49-F238E27FC236}">
                <a16:creationId xmlns:a16="http://schemas.microsoft.com/office/drawing/2014/main" id="{4D875C4E-3745-47B5-AB5A-A5214E89F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3600"/>
            <a:ext cx="710882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99A61627-E183-4E28-839F-7EED6C96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ŠVEDSKA HIMNA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27A419CC-F7C6-45CD-AB36-9EFC6E5E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http://www.youtube.com/watch?v=w-Ls-k7UxZk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AE80208B-B293-46DC-83A8-63DFEB31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EC8569-C06C-40DC-B1AC-DFFED8B9C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Južni del poljedelski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proti severu pa postaja dežela čedalje bolj gozdnata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fontAlgn="auto">
              <a:spcAft>
                <a:spcPts val="0"/>
              </a:spcAft>
              <a:defRPr/>
            </a:pPr>
            <a:endParaRPr lang="sl-SI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52B3611F-5458-43DB-8573-A5978A4D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7851C44F-D85F-48AF-BAB3-FF9A24A1E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17% prebivalcev je bilo rojenih v tujini ali ima vsaj enega od staršev, priseljenca.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(4:3)</PresentationFormat>
  <Paragraphs>46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Officeova tema</vt:lpstr>
      <vt:lpstr>ŠVEDSKA</vt:lpstr>
      <vt:lpstr>MEJE</vt:lpstr>
      <vt:lpstr>ZASTAVA,GRB </vt:lpstr>
      <vt:lpstr>ZGODOVINA</vt:lpstr>
      <vt:lpstr>KRALJ</vt:lpstr>
      <vt:lpstr>DENARNA VALUTA</vt:lpstr>
      <vt:lpstr>ŠVEDSKA HIMNA</vt:lpstr>
      <vt:lpstr>PowerPoint Presentation</vt:lpstr>
      <vt:lpstr>PowerPoint Presentation</vt:lpstr>
      <vt:lpstr>NOBELOVE NAGRADE</vt:lpstr>
      <vt:lpstr>RELIGIJA</vt:lpstr>
      <vt:lpstr>PowerPoint Presentation</vt:lpstr>
      <vt:lpstr>PowerPoint Presentation</vt:lpstr>
      <vt:lpstr>PowerPoint Presentation</vt:lpstr>
      <vt:lpstr>PODNEBJE</vt:lpstr>
      <vt:lpstr>STOCKHOLM</vt:lpstr>
      <vt:lpstr>GOSPODARSTVO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2019-05-31T08:41:15Z</dcterms:created>
  <dcterms:modified xsi:type="dcterms:W3CDTF">2019-05-31T08:41:15Z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