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CE0CA264-3C56-4CA3-93D6-98DAD02997B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362A6FC-6755-47BB-AC76-74B767491CD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6DED167-8491-4BF9-A921-8DE1B3E6B9C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3DD8C54-B4C2-4677-BAE0-9BE7464A630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212A174-5ECD-4433-A775-058A634BBA9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36CE1F4-B22B-4E22-B7F6-C49387A58C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65535176-3D59-4297-812B-7DB8B6834F7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593263-0DFF-41AD-911C-5694B179FC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493A2A-3A43-4B22-B02C-FAA07121C999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0F9D5A73-64C7-4BB6-A1C9-91C6A3F2EA1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06B0889-4D36-43B8-B6A2-F2F2A8EC83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8A04EB-3EC6-44B8-8047-DB8959AF045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4486D2-7179-426C-8A6E-11B5A200BEF4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2EA1E051-E011-460F-ADFE-6E2C870986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D1DFC59E-1E72-4318-B5A9-A6AB571212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16FF82-D98D-41D4-8FCA-BE1AD4876A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948DC0-7C90-4FE5-B1CF-58C270926548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5C8022E4-139E-4DFC-983E-4FFF8C49B8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803766F-4E99-4324-A718-19D5D4E17F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7170F4-7C42-4818-B3CB-FF68CE6AAD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D49AB9-AD60-4D26-B5D9-601EFD94932C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62E8835E-9B3B-450D-8D36-880D38CFDBC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48B40F5-8761-4C33-82C4-928674AA2AE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79D22-E56A-411B-9A33-E0288470E49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CB7F58-B9CE-48C8-9582-5EA4627162DD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536BCFC5-0597-4767-9082-2A9E59AA53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05611BD-3DF1-4E79-A673-C383F51715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30E425-291A-451B-AEC1-C5A44B7D8E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68E872-F258-41BC-A5BE-B4739E5C8CBF}" type="slidenum">
              <a:rPr lang="sl-SI" altLang="sl-SI"/>
              <a:pPr/>
              <a:t>14</a:t>
            </a:fld>
            <a:endParaRPr lang="sl-SI" altLang="sl-SI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EBD8118A-8364-4793-AC37-B3BF1B7EBBC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B267A76-F3B2-40E0-A30B-F78959DD12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86A13D-C233-4391-8262-124476C7936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D9C6F0-D58E-4AC6-9777-250A027BB515}" type="slidenum">
              <a:rPr lang="sl-SI" altLang="sl-SI"/>
              <a:pPr/>
              <a:t>15</a:t>
            </a:fld>
            <a:endParaRPr lang="sl-SI" altLang="sl-SI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D110ECF4-C627-4113-927E-3BE369E189D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F119143-3894-4C12-9965-59ADD3FEA4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21FEE4-448C-4302-8611-8F8C3EA856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9EB9D7-B40D-4CF8-AE56-20D9DFBDAB16}" type="slidenum">
              <a:rPr lang="sl-SI" altLang="sl-SI"/>
              <a:pPr/>
              <a:t>16</a:t>
            </a:fld>
            <a:endParaRPr lang="sl-SI" altLang="sl-SI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9B3CB662-FF02-48D3-A8CF-8D04A83731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8020686-8E21-477A-8B46-01A3925FB6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FCEB11-6559-4328-9F76-5156A7DA9D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D33890-9D6E-4BE7-BA31-16758E53A2C8}" type="slidenum">
              <a:rPr lang="sl-SI" altLang="sl-SI"/>
              <a:pPr/>
              <a:t>17</a:t>
            </a:fld>
            <a:endParaRPr lang="sl-SI" altLang="sl-SI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202F0119-EFBF-477D-A7FA-7868392EEB9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EA0B53E-0884-4D8D-8ABC-78E4AB59E8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1C7B61-3833-4EFD-98B8-C547319C99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C26B59-F2BC-46DA-84E5-1A71ECB453F4}" type="slidenum">
              <a:rPr lang="sl-SI" altLang="sl-SI"/>
              <a:pPr/>
              <a:t>18</a:t>
            </a:fld>
            <a:endParaRPr lang="sl-SI" altLang="sl-SI"/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C6CC6827-329E-49B0-8BB4-FB1C469EBA9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9458965-FC61-4E19-A4EC-B41C5BEC91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7C732-C7F1-4BEA-8DD2-92D661FD61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455B90-CF75-42AE-B32C-E46836C5D54D}" type="slidenum">
              <a:rPr lang="sl-SI" altLang="sl-SI"/>
              <a:pPr/>
              <a:t>19</a:t>
            </a:fld>
            <a:endParaRPr lang="sl-SI" altLang="sl-SI"/>
          </a:p>
        </p:txBody>
      </p:sp>
      <p:sp>
        <p:nvSpPr>
          <p:cNvPr id="41985" name="Rectangle 1">
            <a:extLst>
              <a:ext uri="{FF2B5EF4-FFF2-40B4-BE49-F238E27FC236}">
                <a16:creationId xmlns:a16="http://schemas.microsoft.com/office/drawing/2014/main" id="{FE622186-2B78-400B-973A-8B58B3484C5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5DD2C6A-7B4E-44C6-AD07-088665EE13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9FF7A4-9DD0-4C34-8CBB-63EE3239E3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C42251-0C09-4016-A6BE-4A6987815291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6B116551-61EA-47F9-8C7A-6591837D646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53CE37F-D8AA-4988-8BFC-DCA130088E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943DEB-2BE4-4FE5-BF50-8E244647F2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E61767-CE7C-458C-8F44-F10428AAA568}" type="slidenum">
              <a:rPr lang="sl-SI" altLang="sl-SI"/>
              <a:pPr/>
              <a:t>20</a:t>
            </a:fld>
            <a:endParaRPr lang="sl-SI" altLang="sl-SI"/>
          </a:p>
        </p:txBody>
      </p:sp>
      <p:sp>
        <p:nvSpPr>
          <p:cNvPr id="43009" name="Rectangle 1">
            <a:extLst>
              <a:ext uri="{FF2B5EF4-FFF2-40B4-BE49-F238E27FC236}">
                <a16:creationId xmlns:a16="http://schemas.microsoft.com/office/drawing/2014/main" id="{641F80F6-384A-4EBC-AB3D-2C50C8755C8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FFC06BC-6929-4549-BEAE-4A79C055788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01D7FF-914E-487E-AACC-450677219C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788C9C-CBC3-41C6-BAE4-B09BD4740327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2A203874-43B3-4140-A8F4-7642C91FF8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FE56439-0FDA-4453-AF0C-A740985B028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FA217B-F98F-4523-A7BF-D3895AF679B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3EDDF4-A5E4-480A-AD96-05935CB5A502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85424ECF-181D-4D2B-B590-B2BBF0E637F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7516E60-901B-4E5F-81E8-DDA06DAD8B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B7EA5D-DAED-4EDC-B7ED-005124DAC1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2A5C77-36FD-48E4-9B93-F50242BAF34E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68B254D0-4B35-4815-9055-396F880B9C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F3C7C82-A7D6-4BCA-9E1B-1013C2A707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2664C0-C110-49AA-8ECA-DFA4EB57F0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8320F3-E164-4E7B-9C5F-0016EADA460D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F05618D0-C19C-49DF-8859-77BEC20A2FF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5CD3963-A40F-46DD-87AB-20B09E4474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38C140-B0E6-4EC6-A2EA-F8122B51A8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146149-7E30-47BF-BC04-E0D25560CDE9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184CDFC0-D011-4369-AC86-131EC56576C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56CF8DF-F4A3-4C09-AE52-517720F74E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E257AE-0115-4D0C-9FE8-A383D33737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026C90-696B-4AE2-8544-B8C1E062169C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ACF1BE9E-5BF6-4A10-B839-C3F6A7554D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E5C0B5D-9F6B-4136-83E3-6DFD6FBFBE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A0DE71-AF96-490B-8080-5495A30EB0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F1B2DB-508E-46D9-9A7C-2CA604E9FD39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9A1E2F09-CE85-4D96-AECA-B6C42AA9E70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B5D1285D-C279-4102-9E6D-B6FC75CE47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0DEA-AB22-494D-AEC8-D7F0AF007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71477-1AF7-4D8D-8CB2-596340B81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41D56-912B-401A-85D3-F1D5126029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E4600-4164-4E9F-AAED-60B1B16682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79073-4B38-47D0-A0F7-791FFDA5CB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618F77-D847-4F76-9656-10A8462DFD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128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97C-B585-4488-A3AE-BD877AC9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84BE2-FCC9-4D54-B348-382F7CDDD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DD68E-F411-46F8-9D51-22EAA7EF9F8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1819C-F28F-44C6-ABCB-CFEF397E21B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09485-CFFB-4D62-A7CD-239D795B71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536A0B-F6BC-4434-9EAE-0A33020CDA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841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8282D-3AB6-4FF6-B201-39C5C8E21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E9B0A-5F46-4DC8-B352-65F20AFEE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F3B8-6839-436A-AD2E-8CDE7B4F80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58323-6558-4E91-8AFF-6D3EC357DA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BA706-B9CE-4F96-B90E-057354829E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E0453D-F25C-483C-8075-3F8E2ED82A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450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8697-66E3-45DA-BB35-D83323FC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EBC1314A-C20D-4305-B083-E82B9E731297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/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22C92-565E-4BB3-A6D1-72EC9CCE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5B06B-1806-4D60-88D5-9356ED7DE71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1C613-7625-407B-A237-5B3D1402DD9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5B0B8-E101-45A4-8E9F-91330CAF3B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0280AC49-CC7C-4746-AE60-006C8D5733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274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8789-71B4-4D70-9ADE-B0BBA4FE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4E4A0-B7D4-4AFF-A5FC-0825B38C236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D3C7977E-5DB8-44B5-BAB8-AD5C8542A503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/>
          <a:p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A2745-E4BD-477C-9A9F-52593C80215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A0635-6D42-485D-BB5F-1B0E9744788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7169B-7FE4-4D8D-BE07-3FD6555D9AA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8184D245-D7B8-4105-BA80-F1DEAE2AC9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941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373A-5727-4BE0-8DF2-698A2BF6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354C7-958B-4E98-AD53-7AE8DD3B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8387A-7D35-4590-8728-24606109A0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51492-8180-487E-A1B5-E8488B8584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34C91-B177-45B3-8268-5BD2365387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130831-B0D3-4C2B-BA29-3BBC4744E7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925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BD94-E667-401F-9D05-35A327FD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B1E2D-4C6C-4E47-958A-6525578D6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31EB9-D759-4AB9-8C25-39E3BE516E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B757F-3450-4CC1-8675-1A65D84A79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0F457-CBC8-4C46-BBC3-787A480830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7C0681-CCBD-42BE-ACE4-A981C4395A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622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22BA-88AA-4B23-ADCC-CD2B76CA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CD8E-59FE-46C0-B16E-6700BD530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B7C54-B46B-4DFB-A8EE-714696C5B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BB82E-497B-4BCD-8E4F-E23D20509F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6EE95-AFEF-4EEA-93C5-04E5D26756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D950A-91F9-47AA-8EAE-1B80522EE5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C0AB45-1863-48AB-9457-FD507D02C5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22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0D01F-BAFA-4F73-BC11-01E0B2C4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CBEDC-ED76-40F6-87A8-BDBA229BE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3A254-99EE-47E7-B7D2-F7B9155EE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64FB3-EF20-41D3-86CF-C9DA62183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BE133-FFC4-4CD1-9327-21D2FCD81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869A45-74D0-4791-B318-EF4D311FB8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731ED-6469-4EF2-87D2-14315EF742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D2C72-F8D8-4095-8A54-830AE4A3E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C4B415-FA7F-4772-88BB-C6942C02B5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727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98B04-CEB9-4FD3-B993-DB72440D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BE28A0-FD0F-4B5A-8D94-E16C6C197E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2C578-C3DC-44E9-B5B1-3190EF47847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7F869-46AC-4264-B827-A6CAAE6799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6B918D-FA56-4F92-AF9D-435F0F444B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922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84C89-8E8A-4069-A516-0F25AA6616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B69E8-4E99-4189-9700-FA7312B0E3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7529D-18A4-433A-9422-E934BFAC47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24A1BD-FC25-46EF-B7F0-5408AF87F8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697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3378-BB36-43A4-8875-A36A25BF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BE45-90F0-430A-A2F0-3AE42A86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672CD-90B5-476B-97BA-99D01647D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FEC84-BF01-4FE2-91C4-9CF6474309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3F85F-55CF-48CE-8179-7EC0827D53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04A89-980E-4345-B7A8-C1FFDE1530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82D49D-542E-4642-B74C-8B0E9757B0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878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C72D-A457-4028-BEC5-7504FA52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4EA16-5FCB-41F2-A5E5-6A5A61298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80DCA-CD19-421A-8354-ED5F0208D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FE697-E040-4E17-9F00-1A4D73EBBB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814E9-E42A-45D1-B679-4FE344AA89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C8E2D-5BA6-4712-858E-14BC353CB6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29A2E9-8107-42D6-976F-25BB194062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205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CE517A2-74A9-4093-9163-CC23AC9A5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A4C1BF78-0065-4EFB-B61A-7E33F9220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773C40-089C-467A-837C-55399A29A8E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667F0F-30C8-4BAF-8CE4-CC83C19E23B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96A2C4-2712-4AA1-9F21-6E5849587D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FEA62D6E-98DB-4BA6-88D5-C2FE99A105C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A1AD9709-AE30-4A25-A167-3360FD97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>
            <a:extLst>
              <a:ext uri="{FF2B5EF4-FFF2-40B4-BE49-F238E27FC236}">
                <a16:creationId xmlns:a16="http://schemas.microsoft.com/office/drawing/2014/main" id="{CB62EC12-C16B-413D-B60B-31834955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54050"/>
            <a:ext cx="9070975" cy="636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808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sl-SI" altLang="sl-SI" sz="4400" b="1">
                <a:solidFill>
                  <a:srgbClr val="0066CC"/>
                </a:solidFill>
              </a:rPr>
              <a:t>ŠVEDSKA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E94C5BE-5CE7-4991-8E31-80DD04DEB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7975"/>
            <a:ext cx="9070975" cy="1250950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Kralj Gustav XVI in kraljevska družina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25C4881-750B-426A-9308-45AD32929A07}"/>
              </a:ext>
            </a:extLst>
          </p:cNvPr>
          <p:cNvSpPr>
            <a:spLocks noGrp="1" noChangeArrowheads="1"/>
          </p:cNvSpPr>
          <p:nvPr>
            <p:ph type="clipArt" idx="1"/>
          </p:nvPr>
        </p:nvSpPr>
        <p:spPr>
          <a:xfrm>
            <a:off x="503238" y="1768475"/>
            <a:ext cx="4425950" cy="4989513"/>
          </a:xfrm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DB317B2-61F4-46EB-B5A9-311D640C1DB2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5113338" y="1800225"/>
            <a:ext cx="4425950" cy="4899025"/>
          </a:xfrm>
          <a:ln/>
        </p:spPr>
        <p:txBody>
          <a:bodyPr tIns="0"/>
          <a:lstStyle/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1400" b="1">
                <a:latin typeface="Arial Black" panose="020B0A04020102020204" pitchFamily="34" charset="0"/>
              </a:rPr>
              <a:t>- </a:t>
            </a:r>
            <a:r>
              <a:rPr lang="en-US" altLang="sl-SI" sz="2400" b="1">
                <a:latin typeface="Arial Black" panose="020B0A04020102020204" pitchFamily="34" charset="0"/>
              </a:rPr>
              <a:t>67-letni Carl Gustav je kralj postal leta 1973 v starosti 27 let</a:t>
            </a: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2400" b="1">
                <a:latin typeface="Arial Black" panose="020B0A04020102020204" pitchFamily="34" charset="0"/>
              </a:rPr>
              <a:t>- princesa Victoria</a:t>
            </a: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2400" b="1">
                <a:latin typeface="Arial Black" panose="020B0A04020102020204" pitchFamily="34" charset="0"/>
              </a:rPr>
              <a:t> - princ Danielu Westlingu,</a:t>
            </a: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2400" b="1">
                <a:latin typeface="Arial Black" panose="020B0A04020102020204" pitchFamily="34" charset="0"/>
              </a:rPr>
              <a:t>- kraljica Silvia Sommerlath</a:t>
            </a: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2400" b="1">
                <a:latin typeface="Arial Black" panose="020B0A04020102020204" pitchFamily="34" charset="0"/>
              </a:rPr>
              <a:t>-princesa Madeleine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78539318-7144-44C4-83DC-9478FCAB4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270033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54E5FE1A-C9D3-4305-9D7D-BD9159BB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00450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D044B403-5F74-4C6C-AB92-930E10B4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040313"/>
            <a:ext cx="2700338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61D743F4-E35C-4FC5-BF53-FECBACAA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19700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BEAF8298-626A-4AE3-887A-9BE6F2EBD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Princesa Lilian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8B084F5-15E7-4DB6-A574-B496936522EF}"/>
              </a:ext>
            </a:extLst>
          </p:cNvPr>
          <p:cNvSpPr>
            <a:spLocks noGrp="1" noChangeArrowheads="1"/>
          </p:cNvSpPr>
          <p:nvPr>
            <p:ph type="clipArt" idx="1"/>
          </p:nvPr>
        </p:nvSpPr>
        <p:spPr>
          <a:xfrm>
            <a:off x="503238" y="1768475"/>
            <a:ext cx="4425950" cy="4989513"/>
          </a:xfrm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AD7212B-2962-40D4-9CF4-63E3A36F8B8B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4899025"/>
          </a:xfrm>
          <a:ln/>
        </p:spPr>
        <p:txBody>
          <a:bodyPr tIns="0"/>
          <a:lstStyle/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2400" b="1">
                <a:latin typeface="Arial Black" panose="020B0A04020102020204" pitchFamily="34" charset="0"/>
              </a:rPr>
              <a:t>- V starosti 97 let je</a:t>
            </a:r>
            <a:r>
              <a:rPr lang="sl-SI" altLang="sl-SI" sz="2400" b="1">
                <a:latin typeface="Arial Black" panose="020B0A04020102020204" pitchFamily="34" charset="0"/>
              </a:rPr>
              <a:t> 11.3.2013</a:t>
            </a:r>
            <a:r>
              <a:rPr lang="en-US" altLang="sl-SI" sz="2400" b="1">
                <a:latin typeface="Arial Black" panose="020B0A04020102020204" pitchFamily="34" charset="0"/>
              </a:rPr>
              <a:t> umrla švedska princesa Lilian. Njena romanca z možem, princem Bertilom, je postala ena od največjih ljubezenskih zgodb na Švedskem.</a:t>
            </a:r>
            <a:br>
              <a:rPr lang="en-US" altLang="sl-SI" sz="2400" b="1">
                <a:latin typeface="Arial Black" panose="020B0A04020102020204" pitchFamily="34" charset="0"/>
              </a:rPr>
            </a:br>
            <a:endParaRPr lang="en-US" altLang="sl-SI" sz="2400" b="1">
              <a:latin typeface="Arial Black" panose="020B0A04020102020204" pitchFamily="34" charset="0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F0E093C8-5BD7-4160-B5BA-155DB3518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619250"/>
            <a:ext cx="39909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39E69225-EAF9-4399-B4A4-0E65ED0E8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sl-SI" altLang="sl-SI" sz="3200" b="1" i="1" u="sng"/>
              <a:t>POKRAJINE - PODNEBJE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71DD7970-C623-434A-B1E9-52919CA67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POKRAJINE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0B232115-4A9D-405D-92C0-99220C2A1197}"/>
              </a:ext>
            </a:extLst>
          </p:cNvPr>
          <p:cNvSpPr>
            <a:spLocks noGrp="1" noChangeArrowheads="1"/>
          </p:cNvSpPr>
          <p:nvPr>
            <p:ph type="clipArt" idx="1"/>
          </p:nvPr>
        </p:nvSpPr>
        <p:spPr>
          <a:xfrm>
            <a:off x="503238" y="1768475"/>
            <a:ext cx="4425950" cy="4989513"/>
          </a:xfrm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BA4DC23-C895-4FC3-A71C-F5269142AD05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4899025"/>
          </a:xfrm>
          <a:ln/>
        </p:spPr>
        <p:txBody>
          <a:bodyPr tIns="0"/>
          <a:lstStyle/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1200" b="1">
                <a:latin typeface="Arial Black" panose="020B0A04020102020204" pitchFamily="34" charset="0"/>
              </a:rPr>
              <a:t> </a:t>
            </a:r>
            <a:r>
              <a:rPr lang="en-US" altLang="sl-SI" sz="1800" b="1">
                <a:latin typeface="Arial Black" panose="020B0A04020102020204" pitchFamily="34" charset="0"/>
              </a:rPr>
              <a:t>- meri 450.295km² </a:t>
            </a: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1800" b="1">
                <a:latin typeface="Arial Black" panose="020B0A04020102020204" pitchFamily="34" charset="0"/>
              </a:rPr>
              <a:t> - se razteza 1.500 kilometrov daleč od TUNDRE </a:t>
            </a: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1800" b="1">
                <a:latin typeface="Arial Black" panose="020B0A04020102020204" pitchFamily="34" charset="0"/>
              </a:rPr>
              <a:t> - S svojimi obširnimi gozdovi, nešteto otoki, velikimi jezeri in hitro tekočimi gorskimi rekami 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511BCBC1-893E-4889-9F58-7C51031E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439863"/>
            <a:ext cx="4500562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09890937-8BD1-4FF4-9CE2-9CA39729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00563"/>
            <a:ext cx="216058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F1058F23-6E0F-47D7-86F7-6C4B3B16D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PODNEBJE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FC32BE73-AAF3-4D81-81DD-193B661FFE01}"/>
              </a:ext>
            </a:extLst>
          </p:cNvPr>
          <p:cNvSpPr>
            <a:spLocks noGrp="1" noChangeArrowheads="1"/>
          </p:cNvSpPr>
          <p:nvPr>
            <p:ph type="clipArt" idx="1"/>
          </p:nvPr>
        </p:nvSpPr>
        <p:spPr>
          <a:xfrm>
            <a:off x="5151438" y="1768475"/>
            <a:ext cx="4425950" cy="4989513"/>
          </a:xfrm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AECA8E9-3DEE-4D72-A765-3CA0CEF0A38F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503238" y="1768475"/>
            <a:ext cx="4425950" cy="4989513"/>
          </a:xfrm>
          <a:ln/>
        </p:spPr>
        <p:txBody>
          <a:bodyPr tIns="0"/>
          <a:lstStyle/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2000" b="1">
                <a:latin typeface="Arial Black" panose="020B0A04020102020204" pitchFamily="34" charset="0"/>
              </a:rPr>
              <a:t> - je precej ugodno</a:t>
            </a: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2000" b="1">
                <a:latin typeface="Arial Black" panose="020B0A04020102020204" pitchFamily="34" charset="0"/>
              </a:rPr>
              <a:t> - otok Öland - imajo veliko manj padavin </a:t>
            </a: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2000" b="1">
                <a:latin typeface="Arial Black" panose="020B0A04020102020204" pitchFamily="34" charset="0"/>
              </a:rPr>
              <a:t> - Öland znan kot sušni otok.</a:t>
            </a: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en-US" altLang="sl-SI" sz="2000" b="1">
              <a:latin typeface="Arial Black" panose="020B0A04020102020204" pitchFamily="34" charset="0"/>
            </a:endParaRP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en-US" altLang="sl-SI" sz="1200" b="1">
              <a:latin typeface="Arial Black" panose="020B0A04020102020204" pitchFamily="34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E2AB6FF2-EC35-4315-8E09-7D77A2B9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0563"/>
            <a:ext cx="287972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0294266A-E3B4-4169-A48B-105072D55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2339975"/>
            <a:ext cx="35464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8316DD3A-E5DD-44D0-A84F-D68721300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60363"/>
            <a:ext cx="9070975" cy="1171575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GOSPODARSTVO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C95BA44-0BAE-4D36-9FAE-680ED59D3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619250"/>
            <a:ext cx="4425950" cy="4899025"/>
          </a:xfrm>
          <a:ln/>
        </p:spPr>
        <p:txBody>
          <a:bodyPr tIns="0"/>
          <a:lstStyle/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1800" b="1">
                <a:latin typeface="Arial Black" panose="020B0A04020102020204" pitchFamily="34" charset="0"/>
              </a:rPr>
              <a:t> -75% prebivalcev, ki se ukvarjajo se kmetijstvom.</a:t>
            </a: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1800" b="1">
                <a:latin typeface="Arial Black" panose="020B0A04020102020204" pitchFamily="34" charset="0"/>
              </a:rPr>
              <a:t> - 3%, ki prikazuje narode preobrazbo iz kmetijske države v  industrijsko državo.</a:t>
            </a:r>
            <a:br>
              <a:rPr lang="en-US" altLang="sl-SI" sz="1800" b="1">
                <a:latin typeface="Arial Black" panose="020B0A04020102020204" pitchFamily="34" charset="0"/>
              </a:rPr>
            </a:br>
            <a:r>
              <a:rPr lang="en-US" altLang="sl-SI" sz="1800" b="1">
                <a:latin typeface="Arial Black" panose="020B0A04020102020204" pitchFamily="34" charset="0"/>
              </a:rPr>
              <a:t>-Gozdovi so zelo pomembni  </a:t>
            </a: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1800" b="1">
                <a:latin typeface="Arial Black" panose="020B0A04020102020204" pitchFamily="34" charset="0"/>
              </a:rPr>
              <a:t>- Švedska glavni izvoz papirja so    elektronska in računalniška  oprema, glasba motorna vozila,  stroji...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C7C1DC7-D110-4053-A406-840FC353C701}"/>
              </a:ext>
            </a:extLst>
          </p:cNvPr>
          <p:cNvSpPr>
            <a:spLocks noGrp="1" noChangeArrowheads="1"/>
          </p:cNvSpPr>
          <p:nvPr>
            <p:ph type="clipArt" idx="2"/>
          </p:nvPr>
        </p:nvSpPr>
        <p:spPr>
          <a:xfrm>
            <a:off x="5151438" y="1768475"/>
            <a:ext cx="4425950" cy="4989513"/>
          </a:xfrm>
        </p:spPr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7660342A-6A53-4D0A-BD4F-DA551B722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605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81D4BF56-135A-474D-B086-D690ED79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419475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0DEBC917-4F94-4A4B-A728-82B9A2DD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006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9751249E-3093-41E2-85A1-CA423673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380038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51A9EF3F-7183-4AC5-9A62-C6D7AAA2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39863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BCB8C520-3203-497E-A6FD-A2FA4D54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563721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C3C6C3AA-5A73-43A2-A44C-3B125795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sl-SI" altLang="sl-SI" sz="3200" b="1">
                <a:latin typeface="Arial Black" panose="020B0A04020102020204" pitchFamily="34" charset="0"/>
              </a:rPr>
              <a:t>NARAVNE IN KULTURNE</a:t>
            </a:r>
          </a:p>
          <a:p>
            <a:pPr algn="ctr">
              <a:lnSpc>
                <a:spcPct val="118000"/>
              </a:lnSpc>
            </a:pPr>
            <a:r>
              <a:rPr lang="sl-SI" altLang="sl-SI" sz="3200" b="1">
                <a:latin typeface="Arial Black" panose="020B0A04020102020204" pitchFamily="34" charset="0"/>
              </a:rPr>
              <a:t>ZNAMENITOSTI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7E71A78E-D8EA-4732-8E6F-5FA981F37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NARAVNE INKULTURNE DEDIŠČINE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820A11F-60D3-405B-9A92-8182E07D3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1438" y="1768475"/>
            <a:ext cx="4425950" cy="4989513"/>
          </a:xfrm>
          <a:ln/>
        </p:spPr>
        <p:txBody>
          <a:bodyPr tIns="0"/>
          <a:lstStyle/>
          <a:p>
            <a:pPr marL="0" indent="0" algn="ctr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1800" b="1">
                <a:latin typeface="Arial Black" panose="020B0A04020102020204" pitchFamily="34" charset="0"/>
              </a:rPr>
              <a:t>    Storforsen </a:t>
            </a: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1800" b="1">
                <a:latin typeface="Arial Black" panose="020B0A04020102020204" pitchFamily="34" charset="0"/>
              </a:rPr>
              <a:t>Göteborg</a:t>
            </a:r>
          </a:p>
          <a:p>
            <a:pPr marL="0" indent="0" algn="r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1800" b="1">
                <a:latin typeface="Arial Black" panose="020B0A04020102020204" pitchFamily="34" charset="0"/>
              </a:rPr>
              <a:t>Drottningholm</a:t>
            </a:r>
          </a:p>
          <a:p>
            <a:pPr marL="0" indent="0" algn="ctr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1800" b="1">
                <a:latin typeface="Arial Black" panose="020B0A04020102020204" pitchFamily="34" charset="0"/>
              </a:rPr>
              <a:t>Gammelstad</a:t>
            </a:r>
          </a:p>
          <a:p>
            <a:pPr marL="0" indent="0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sl-SI" sz="1800" b="1">
                <a:latin typeface="Arial Black" panose="020B0A04020102020204" pitchFamily="34" charset="0"/>
              </a:rPr>
              <a:t>Stockholm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DAEFAA4-4E51-4D6D-9311-8A526010D135}"/>
              </a:ext>
            </a:extLst>
          </p:cNvPr>
          <p:cNvSpPr>
            <a:spLocks noGrp="1" noChangeArrowheads="1"/>
          </p:cNvSpPr>
          <p:nvPr>
            <p:ph type="clipArt" idx="2"/>
          </p:nvPr>
        </p:nvSpPr>
        <p:spPr>
          <a:xfrm>
            <a:off x="503238" y="1768475"/>
            <a:ext cx="4425950" cy="4989513"/>
          </a:xfrm>
        </p:spPr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8487E43D-80FB-4F1C-9E74-8A302A0D1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00225"/>
            <a:ext cx="4319587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445A8BD8-F0F4-4D07-B6AC-F963E469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97400"/>
            <a:ext cx="414020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0B963F94-1F6E-48F0-A113-D2E782A34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 b="1">
                <a:latin typeface="Arial Black" panose="020B0A04020102020204" pitchFamily="34" charset="0"/>
              </a:rPr>
              <a:t>ZANIMIVOSTI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C475457-CA3D-4D26-8644-82EBED3347C8}"/>
              </a:ext>
            </a:extLst>
          </p:cNvPr>
          <p:cNvSpPr>
            <a:spLocks noGrp="1" noChangeArrowheads="1"/>
          </p:cNvSpPr>
          <p:nvPr>
            <p:ph type="clipArt" idx="1"/>
          </p:nvPr>
        </p:nvSpPr>
        <p:spPr>
          <a:xfrm>
            <a:off x="503238" y="1768475"/>
            <a:ext cx="4425950" cy="4989513"/>
          </a:xfrm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9372DC9-44FC-4228-808F-6D877282F64B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4899025"/>
          </a:xfrm>
          <a:ln/>
        </p:spPr>
        <p:txBody>
          <a:bodyPr tIns="19404"/>
          <a:lstStyle/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200" i="1"/>
              <a:t>IZ ŠVEDSKE PRIHAJA: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200" i="1"/>
              <a:t>H&amp;M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200"/>
              <a:t>Vžigalice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200"/>
              <a:t>Tetrapak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200"/>
              <a:t>IKEO (IKEA)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200"/>
              <a:t>Zadrga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200"/>
              <a:t>Volvo (znamka avtomobila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sl-SI" altLang="sl-SI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EF5E3366-7EFD-413F-B1A3-E9107BD8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33550"/>
            <a:ext cx="2457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27FA6F8B-C7AF-4565-9AA9-1B4092C8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27713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28EB4C14-2841-4AF8-B959-D139AA9F7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619250"/>
            <a:ext cx="17526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CE01B4F8-C072-40E0-8671-7943669B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779838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2F795ABB-525A-4BD2-8B5B-82914EC27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75945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id="{AA9A830E-8564-4EEB-A33F-FEB375DA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5894388"/>
            <a:ext cx="30861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A0807C18-F7B3-4F4E-9076-3F967C93B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VIRI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ABB750E-4FCB-4EE7-AB79-C79C1FDD7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45A9ABC8-5C53-4B33-A54F-69D02700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098675"/>
            <a:ext cx="4425950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9730C6C0-B2EA-4C2D-866C-1E71EFCFA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 b="1"/>
              <a:t>Kraljevina  Švedska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A5D12F8E-EBB3-4844-9AC7-63A28DC0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2898775"/>
            <a:ext cx="5040312" cy="2141538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sl-SI" altLang="sl-SI"/>
              <a:t>Kraljevina Švedska leži v severni Evropi.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sl-SI" altLang="sl-SI"/>
              <a:t>Meji na :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sl-SI" altLang="sl-SI"/>
              <a:t>- Norveško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sl-SI" altLang="sl-SI"/>
              <a:t>- Finsko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sl-SI" altLang="sl-SI"/>
              <a:t>- Dansko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sl-SI" altLang="sl-SI"/>
              <a:t>Glavno mesto je Stockholm.</a:t>
            </a:r>
          </a:p>
          <a:p>
            <a:pPr>
              <a:buClrTx/>
              <a:buSzTx/>
              <a:buFontTx/>
              <a:buNone/>
            </a:pPr>
            <a:r>
              <a:rPr lang="sl-SI" altLang="sl-SI"/>
              <a:t>Ima približno 9 mio. prebivalcev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sl-SI" altLang="sl-SI"/>
              <a:t>Površina obsega prib.450.000 KM2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75EE7C3D-564F-4B1F-A3D9-AC1AE8E3D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38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63AF6AFC-F013-4C64-A8F5-7D76639B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733550"/>
            <a:ext cx="9070975" cy="636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4000"/>
              </a:lnSpc>
            </a:pPr>
            <a:r>
              <a:rPr lang="sl-SI" altLang="sl-SI" sz="6000">
                <a:solidFill>
                  <a:srgbClr val="0084D1"/>
                </a:solidFill>
                <a:latin typeface="Microsoft JhengHei" panose="020B0604030504040204" pitchFamily="34" charset="-120"/>
              </a:rPr>
              <a:t>HVALA ZA </a:t>
            </a:r>
          </a:p>
          <a:p>
            <a:pPr algn="ctr">
              <a:lnSpc>
                <a:spcPct val="104000"/>
              </a:lnSpc>
            </a:pPr>
            <a:r>
              <a:rPr lang="sl-SI" altLang="sl-SI" sz="6000">
                <a:latin typeface="Microsoft JhengHei" panose="020B0604030504040204" pitchFamily="34" charset="-120"/>
              </a:rPr>
              <a:t>VAŠO</a:t>
            </a:r>
            <a:r>
              <a:rPr lang="sl-SI" altLang="sl-SI" sz="6000">
                <a:solidFill>
                  <a:srgbClr val="004A4A"/>
                </a:solidFill>
                <a:latin typeface="Microsoft JhengHei" panose="020B0604030504040204" pitchFamily="34" charset="-120"/>
              </a:rPr>
              <a:t> </a:t>
            </a:r>
            <a:r>
              <a:rPr lang="sl-SI" altLang="sl-SI" sz="6000">
                <a:solidFill>
                  <a:srgbClr val="33CC66"/>
                </a:solidFill>
                <a:latin typeface="Microsoft JhengHei" panose="020B0604030504040204" pitchFamily="34" charset="-120"/>
              </a:rPr>
              <a:t>POZORNOST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88FFCAD1-7E49-468D-BC8E-A37F6BF81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sl-SI" altLang="sl-SI" sz="3200" b="1" i="1" u="sng">
                <a:latin typeface="Arial Black" panose="020B0A04020102020204" pitchFamily="34" charset="0"/>
              </a:rPr>
              <a:t>DRŽAVNI  SIMBOLI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ACA98A62-6545-438A-8EAA-B1D45E378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Zastava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EA99AC3-5839-4556-A84A-774BC8FD8ACE}"/>
              </a:ext>
            </a:extLst>
          </p:cNvPr>
          <p:cNvSpPr>
            <a:spLocks noGrp="1" noChangeArrowheads="1"/>
          </p:cNvSpPr>
          <p:nvPr>
            <p:ph type="clipArt" idx="1"/>
          </p:nvPr>
        </p:nvSpPr>
        <p:spPr>
          <a:xfrm>
            <a:off x="503238" y="1768475"/>
            <a:ext cx="4425950" cy="4989513"/>
          </a:xfrm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8AF3078-3074-4FA8-9454-2A9843FC7E24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/>
              <a:t>Švedska zastava: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/>
              <a:t>- je modre barve z rumenimi črtami 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/>
              <a:t>- zastava nima grba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02517E8-8649-4655-931A-14F46E0E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800225"/>
            <a:ext cx="4605338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146723F-1655-42A0-9A9A-6BF25D2E9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Himna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C84F789-77BF-441C-9939-C06D59B6F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6363" y="1490663"/>
            <a:ext cx="4425951" cy="4989512"/>
          </a:xfrm>
          <a:ln/>
        </p:spPr>
        <p:txBody>
          <a:bodyPr tIns="17640"/>
          <a:lstStyle/>
          <a:p>
            <a:pPr marL="1727200" lvl="3" indent="-21590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/>
              <a:t>Du gamla, Du fria</a:t>
            </a:r>
          </a:p>
          <a:p>
            <a:pPr marL="1727200" lvl="3" indent="-21590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1200"/>
              <a:t>Du gamla, Du fria, Du fjällhöga nord</a:t>
            </a:r>
            <a:br>
              <a:rPr lang="sl-SI" altLang="sl-SI" sz="1200"/>
            </a:br>
            <a:r>
              <a:rPr lang="sl-SI" altLang="sl-SI" sz="1200"/>
              <a:t>Du tysta, Du glädjerika sköna!</a:t>
            </a:r>
            <a:br>
              <a:rPr lang="sl-SI" altLang="sl-SI" sz="1200"/>
            </a:br>
            <a:r>
              <a:rPr lang="sl-SI" altLang="sl-SI" sz="1200"/>
              <a:t>Jag hälsar Dig, vänaste land uppå jord,</a:t>
            </a:r>
            <a:br>
              <a:rPr lang="sl-SI" altLang="sl-SI" sz="1200"/>
            </a:br>
            <a:r>
              <a:rPr lang="sl-SI" altLang="sl-SI" sz="1200"/>
              <a:t>/:Din sol, Din himmel, Dina ängder gröna.:/</a:t>
            </a:r>
          </a:p>
          <a:p>
            <a:pPr marL="1727200" lvl="3" indent="-21590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1200"/>
              <a:t>Du tronar på minnen från fornstora dar,</a:t>
            </a:r>
            <a:br>
              <a:rPr lang="sl-SI" altLang="sl-SI" sz="1200"/>
            </a:br>
            <a:r>
              <a:rPr lang="sl-SI" altLang="sl-SI" sz="1200"/>
              <a:t>då ärat Ditt namn flög över jorden.</a:t>
            </a:r>
            <a:br>
              <a:rPr lang="sl-SI" altLang="sl-SI" sz="1200"/>
            </a:br>
            <a:r>
              <a:rPr lang="sl-SI" altLang="sl-SI" sz="1200"/>
              <a:t>Jag vet att Du är och Du blir vad du var.</a:t>
            </a:r>
            <a:br>
              <a:rPr lang="sl-SI" altLang="sl-SI" sz="1200"/>
            </a:br>
            <a:r>
              <a:rPr lang="sl-SI" altLang="sl-SI" sz="1200"/>
              <a:t>/: Ja, jag vill leva jag vill dö i Norden.:</a:t>
            </a:r>
          </a:p>
          <a:p>
            <a:pPr marL="1727200" lvl="3" indent="-21590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1200"/>
              <a:t>Jag städs vill dig tjäna mitt älskade land,</a:t>
            </a:r>
            <a:br>
              <a:rPr lang="sl-SI" altLang="sl-SI" sz="1200"/>
            </a:br>
            <a:r>
              <a:rPr lang="sl-SI" altLang="sl-SI" sz="1200"/>
              <a:t>din trohet till döden vill jag svära.</a:t>
            </a:r>
            <a:br>
              <a:rPr lang="sl-SI" altLang="sl-SI" sz="1200"/>
            </a:br>
            <a:r>
              <a:rPr lang="sl-SI" altLang="sl-SI" sz="1200"/>
              <a:t>Din rätt, skall jag värna, med håg och med hand,</a:t>
            </a:r>
            <a:br>
              <a:rPr lang="sl-SI" altLang="sl-SI" sz="1200"/>
            </a:br>
            <a:r>
              <a:rPr lang="sl-SI" altLang="sl-SI" sz="1200"/>
              <a:t>/:din fana, högt den bragderika bära.:/</a:t>
            </a:r>
          </a:p>
          <a:p>
            <a:pPr marL="1727200" lvl="3" indent="-21590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1200"/>
              <a:t>Med Gud skall jag kämpa, för hem och för härd,</a:t>
            </a:r>
            <a:br>
              <a:rPr lang="sl-SI" altLang="sl-SI" sz="1200"/>
            </a:br>
            <a:r>
              <a:rPr lang="sl-SI" altLang="sl-SI" sz="1200"/>
              <a:t>för Sverige, den kära fosterjorden.</a:t>
            </a:r>
            <a:br>
              <a:rPr lang="sl-SI" altLang="sl-SI" sz="1200"/>
            </a:br>
            <a:r>
              <a:rPr lang="sl-SI" altLang="sl-SI" sz="1200"/>
              <a:t>Jag byter Dig ej, mot allt i en värld</a:t>
            </a:r>
            <a:br>
              <a:rPr lang="sl-SI" altLang="sl-SI" sz="1200"/>
            </a:br>
            <a:r>
              <a:rPr lang="sl-SI" altLang="sl-SI" sz="1200"/>
              <a:t>/: Nej, jag vill leva jag vill dö i Norden.:/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C67234C-91D3-4480-80E3-4004B2E8027B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4319588" y="1479550"/>
            <a:ext cx="4425950" cy="5180013"/>
          </a:xfrm>
          <a:ln/>
        </p:spPr>
        <p:txBody>
          <a:bodyPr tIns="17640"/>
          <a:lstStyle/>
          <a:p>
            <a:pPr marL="1727200" lvl="3" indent="-21590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/>
              <a:t>Ti stara, ti svobodna</a:t>
            </a:r>
          </a:p>
          <a:p>
            <a:pPr marL="1727200" lvl="3" indent="-21590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1200"/>
              <a:t>Ti stara, ti svobodna, ti gorata severna dežela,</a:t>
            </a:r>
            <a:br>
              <a:rPr lang="sl-SI" altLang="sl-SI" sz="1200"/>
            </a:br>
            <a:r>
              <a:rPr lang="sl-SI" altLang="sl-SI" sz="1200"/>
              <a:t>v lepoto in mir naša srca vodeč!</a:t>
            </a:r>
            <a:br>
              <a:rPr lang="sl-SI" altLang="sl-SI" sz="1200"/>
            </a:br>
            <a:r>
              <a:rPr lang="sl-SI" altLang="sl-SI" sz="1200"/>
              <a:t>Pozdravljam te, o najlepša zemlja sveta,</a:t>
            </a:r>
            <a:br>
              <a:rPr lang="sl-SI" altLang="sl-SI" sz="1200"/>
            </a:br>
            <a:r>
              <a:rPr lang="sl-SI" altLang="sl-SI" sz="1200"/>
              <a:t>tvoje sonce, nebo in zelene livade,</a:t>
            </a:r>
            <a:br>
              <a:rPr lang="sl-SI" altLang="sl-SI" sz="1200"/>
            </a:br>
            <a:r>
              <a:rPr lang="sl-SI" altLang="sl-SI" sz="1200"/>
              <a:t>tvoje sonce, nebo in zelene livade.</a:t>
            </a:r>
          </a:p>
          <a:p>
            <a:pPr marL="1727200" lvl="3" indent="-21590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1200"/>
              <a:t>Tvoj prestol počiva na spominu slavne davnine,</a:t>
            </a:r>
            <a:br>
              <a:rPr lang="sl-SI" altLang="sl-SI" sz="1200"/>
            </a:br>
            <a:r>
              <a:rPr lang="sl-SI" altLang="sl-SI" sz="1200"/>
              <a:t>ko tvoje ime je slovelo širom vsega sveta.</a:t>
            </a:r>
            <a:br>
              <a:rPr lang="sl-SI" altLang="sl-SI" sz="1200"/>
            </a:br>
            <a:r>
              <a:rPr lang="sl-SI" altLang="sl-SI" sz="1200"/>
              <a:t>Vem, da si in boš kot si bila,</a:t>
            </a:r>
            <a:br>
              <a:rPr lang="sl-SI" altLang="sl-SI" sz="1200"/>
            </a:br>
            <a:r>
              <a:rPr lang="sl-SI" altLang="sl-SI" sz="1200"/>
              <a:t>oh, živel in umrl bi na Severu,</a:t>
            </a:r>
            <a:br>
              <a:rPr lang="sl-SI" altLang="sl-SI" sz="1200"/>
            </a:br>
            <a:r>
              <a:rPr lang="sl-SI" altLang="sl-SI" sz="1200"/>
              <a:t>oh, živel in umrl bi na Severu!</a:t>
            </a:r>
          </a:p>
          <a:p>
            <a:pPr marL="1727200" lvl="3" indent="-21590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1200"/>
              <a:t>Za vedno bom služil ti, ljubljena domovina,</a:t>
            </a:r>
            <a:br>
              <a:rPr lang="sl-SI" altLang="sl-SI" sz="1200"/>
            </a:br>
            <a:r>
              <a:rPr lang="sl-SI" altLang="sl-SI" sz="1200"/>
              <a:t>do smrti ti zvestobo bom dolgoval.</a:t>
            </a:r>
            <a:br>
              <a:rPr lang="sl-SI" altLang="sl-SI" sz="1200"/>
            </a:br>
            <a:r>
              <a:rPr lang="sl-SI" altLang="sl-SI" sz="1200"/>
              <a:t>Tvojo pravico bom branil z roko in glavo,</a:t>
            </a:r>
            <a:br>
              <a:rPr lang="sl-SI" altLang="sl-SI" sz="1200"/>
            </a:br>
            <a:r>
              <a:rPr lang="sl-SI" altLang="sl-SI" sz="1200"/>
              <a:t>tvoj prapor junaških dejanj,</a:t>
            </a:r>
            <a:br>
              <a:rPr lang="sl-SI" altLang="sl-SI" sz="1200"/>
            </a:br>
            <a:r>
              <a:rPr lang="sl-SI" altLang="sl-SI" sz="1200"/>
              <a:t>tvoj prapor junaških dejanj!</a:t>
            </a:r>
          </a:p>
          <a:p>
            <a:pPr marL="1727200" lvl="3" indent="-21590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1200"/>
              <a:t>Z Bogom se boril bom za dom in za srečo,</a:t>
            </a:r>
            <a:br>
              <a:rPr lang="sl-SI" altLang="sl-SI" sz="1200"/>
            </a:br>
            <a:r>
              <a:rPr lang="sl-SI" altLang="sl-SI" sz="1200"/>
              <a:t>za Švedsko, ljubo domovino.</a:t>
            </a:r>
            <a:br>
              <a:rPr lang="sl-SI" altLang="sl-SI" sz="1200"/>
            </a:br>
            <a:r>
              <a:rPr lang="sl-SI" altLang="sl-SI" sz="1200"/>
              <a:t>Za nič na svetu ne bi te zamenjal,</a:t>
            </a:r>
            <a:br>
              <a:rPr lang="sl-SI" altLang="sl-SI" sz="1200"/>
            </a:br>
            <a:r>
              <a:rPr lang="sl-SI" altLang="sl-SI" sz="1200"/>
              <a:t>ne, živel in umrl bi na Severu,</a:t>
            </a:r>
            <a:br>
              <a:rPr lang="sl-SI" altLang="sl-SI" sz="1200"/>
            </a:br>
            <a:r>
              <a:rPr lang="sl-SI" altLang="sl-SI" sz="1200"/>
              <a:t>ne, živel in umrl bi na Severu!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B603320D-7329-4B02-B3FC-4BD76FFD9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GRB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30B42D0-2E44-4AE2-ABCC-7343BB465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1438" y="1768475"/>
            <a:ext cx="4425950" cy="4989513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/>
              <a:t> ima 2 grba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/>
              <a:t>Mali grb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/>
              <a:t>Veliki grb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8229E01-7549-4652-B385-8047F3DE3DFA}"/>
              </a:ext>
            </a:extLst>
          </p:cNvPr>
          <p:cNvSpPr>
            <a:spLocks noGrp="1" noChangeArrowheads="1"/>
          </p:cNvSpPr>
          <p:nvPr>
            <p:ph type="clipArt" idx="2"/>
          </p:nvPr>
        </p:nvSpPr>
        <p:spPr>
          <a:xfrm>
            <a:off x="503238" y="1768475"/>
            <a:ext cx="4425950" cy="4989513"/>
          </a:xfrm>
        </p:spPr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F7068F2-A2E2-4E8C-A2BF-5275A2BD5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716088"/>
            <a:ext cx="19050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8D9A522E-2F9A-4E63-9146-883AB746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40200"/>
            <a:ext cx="2160587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0E8E5B40-55A9-44FC-9464-4AC231588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Denarna valuta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30A1DC2C-0010-4DB4-BDD3-01A829B81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1438" y="1768475"/>
            <a:ext cx="4425950" cy="4989513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/>
              <a:t>Švedska denarna valuta je krona  (SEK)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/>
              <a:t>1€ - 8,66 SEK (švedskih kron)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A3EA4F2-45E5-43B9-8C0E-782896A98B52}"/>
              </a:ext>
            </a:extLst>
          </p:cNvPr>
          <p:cNvSpPr>
            <a:spLocks noGrp="1" noChangeArrowheads="1"/>
          </p:cNvSpPr>
          <p:nvPr>
            <p:ph type="clipArt" idx="2"/>
          </p:nvPr>
        </p:nvSpPr>
        <p:spPr>
          <a:xfrm>
            <a:off x="503238" y="1768475"/>
            <a:ext cx="4425950" cy="4989513"/>
          </a:xfrm>
        </p:spPr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9C61AB11-0541-40E9-BB4A-3DED19FF8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00225"/>
            <a:ext cx="4500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F0CE92A1-93FF-4CD0-997D-86444AFA3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63EB8F21-3387-491F-ABCE-54C858F98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-2586038"/>
            <a:ext cx="9070975" cy="636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7628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sl-SI" altLang="sl-SI" sz="5400" b="1"/>
              <a:t>ZNANI  LJUDJE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8E5DCA07-FDF8-4897-BD4E-42D1F07BB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Astrid Lindgren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49B4089-CB38-4D6A-B3A7-228F52B6DEAE}"/>
              </a:ext>
            </a:extLst>
          </p:cNvPr>
          <p:cNvSpPr>
            <a:spLocks noGrp="1" noChangeArrowheads="1"/>
          </p:cNvSpPr>
          <p:nvPr>
            <p:ph type="clipArt" idx="1"/>
          </p:nvPr>
        </p:nvSpPr>
        <p:spPr>
          <a:xfrm>
            <a:off x="503238" y="1768475"/>
            <a:ext cx="4425950" cy="4989513"/>
          </a:xfrm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D66992A-307B-4680-8700-34379CB70342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5113338" y="1800225"/>
            <a:ext cx="4425950" cy="4899025"/>
          </a:xfrm>
          <a:ln/>
        </p:spPr>
        <p:txBody>
          <a:bodyPr tIns="17640"/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000"/>
              <a:t>Rojstvo l.1907-Švedska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000"/>
              <a:t>Smrt l. 2002-Švedska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000"/>
              <a:t>Napisala je:Piko Nogavičko,</a:t>
            </a:r>
            <a:r>
              <a:rPr lang="sl-SI" altLang="sl-SI" sz="2000" i="1"/>
              <a:t>Detektivski mojster Blomkvist</a:t>
            </a:r>
            <a:r>
              <a:rPr lang="sl-SI" altLang="sl-SI" sz="2000">
                <a:latin typeface="Arial CE" panose="020B0604020202020204" pitchFamily="34" charset="0"/>
                <a:cs typeface="Arial CE" panose="020B0604020202020204" pitchFamily="34" charset="0"/>
              </a:rPr>
              <a:t>,</a:t>
            </a:r>
            <a:r>
              <a:rPr lang="sl-SI" altLang="sl-SI" sz="2000">
                <a:cs typeface="Arial" panose="020B0604020202020204" pitchFamily="34" charset="0"/>
              </a:rPr>
              <a:t> </a:t>
            </a:r>
            <a:r>
              <a:rPr lang="sl-SI" altLang="sl-SI" sz="2000" i="1">
                <a:cs typeface="Arial" panose="020B0604020202020204" pitchFamily="34" charset="0"/>
              </a:rPr>
              <a:t>Bratec in Kljukec s strehe</a:t>
            </a:r>
            <a:r>
              <a:rPr lang="sl-SI" altLang="sl-SI" sz="2000" i="1">
                <a:latin typeface="Arial CE" panose="020B0604020202020204" pitchFamily="34" charset="0"/>
                <a:cs typeface="Arial CE" panose="020B0604020202020204" pitchFamily="34" charset="0"/>
              </a:rPr>
              <a:t>, ,</a:t>
            </a:r>
            <a:r>
              <a:rPr lang="sl-SI" altLang="sl-SI" sz="2000" i="1">
                <a:cs typeface="Arial" panose="020B0604020202020204" pitchFamily="34" charset="0"/>
              </a:rPr>
              <a:t> Emil iz Lonnenberge</a:t>
            </a:r>
            <a:r>
              <a:rPr lang="sl-SI" altLang="sl-SI" sz="2000">
                <a:latin typeface="Arial CE" panose="020B0604020202020204" pitchFamily="34" charset="0"/>
                <a:cs typeface="Arial CE" panose="020B0604020202020204" pitchFamily="34" charset="0"/>
              </a:rPr>
              <a:t>, Ronja razbojniška hči,Brata levjesrčna,Erazem in potepuh  itd.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000">
                <a:latin typeface="Arial CE" panose="020B0604020202020204" pitchFamily="34" charset="0"/>
                <a:cs typeface="Arial CE" panose="020B0604020202020204" pitchFamily="34" charset="0"/>
              </a:rPr>
              <a:t>Ustanovili so nagrado po njej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sl-SI" altLang="sl-SI" sz="2000"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D2D40C77-E367-4B2F-979B-0E979E2D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89438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Custom</PresentationFormat>
  <Paragraphs>99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Microsoft JhengHei</vt:lpstr>
      <vt:lpstr>Arial</vt:lpstr>
      <vt:lpstr>Arial Black</vt:lpstr>
      <vt:lpstr>Arial CE</vt:lpstr>
      <vt:lpstr>StarSymbol</vt:lpstr>
      <vt:lpstr>Times New Roman</vt:lpstr>
      <vt:lpstr>Office Theme</vt:lpstr>
      <vt:lpstr>PowerPoint Presentation</vt:lpstr>
      <vt:lpstr>Kraljevina  Švedska</vt:lpstr>
      <vt:lpstr>PowerPoint Presentation</vt:lpstr>
      <vt:lpstr>Zastava</vt:lpstr>
      <vt:lpstr>Himna</vt:lpstr>
      <vt:lpstr>GRB</vt:lpstr>
      <vt:lpstr>Denarna valuta</vt:lpstr>
      <vt:lpstr>PowerPoint Presentation</vt:lpstr>
      <vt:lpstr>Astrid Lindgren</vt:lpstr>
      <vt:lpstr>Kralj Gustav XVI in kraljevska družina</vt:lpstr>
      <vt:lpstr>Princesa Lilian</vt:lpstr>
      <vt:lpstr>PowerPoint Presentation</vt:lpstr>
      <vt:lpstr>POKRAJINE</vt:lpstr>
      <vt:lpstr>PODNEBJE</vt:lpstr>
      <vt:lpstr>GOSPODARSTVO</vt:lpstr>
      <vt:lpstr>PowerPoint Presentation</vt:lpstr>
      <vt:lpstr>NARAVNE INKULTURNE DEDIŠČINE</vt:lpstr>
      <vt:lpstr>ZANIMIVOSTI</vt:lpstr>
      <vt:lpstr>VIRI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2019-05-31T08:41:16Z</dcterms:created>
  <dcterms:modified xsi:type="dcterms:W3CDTF">2019-05-31T08:41:16Z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