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6" r:id="rId3"/>
    <p:sldId id="286" r:id="rId4"/>
    <p:sldId id="258" r:id="rId5"/>
    <p:sldId id="260" r:id="rId6"/>
    <p:sldId id="261" r:id="rId7"/>
    <p:sldId id="282" r:id="rId8"/>
    <p:sldId id="283" r:id="rId9"/>
    <p:sldId id="285" r:id="rId10"/>
    <p:sldId id="259" r:id="rId11"/>
    <p:sldId id="262" r:id="rId12"/>
    <p:sldId id="264" r:id="rId13"/>
    <p:sldId id="284" r:id="rId14"/>
    <p:sldId id="263" r:id="rId15"/>
    <p:sldId id="281" r:id="rId16"/>
    <p:sldId id="275" r:id="rId17"/>
    <p:sldId id="266" r:id="rId18"/>
    <p:sldId id="279" r:id="rId19"/>
    <p:sldId id="280" r:id="rId20"/>
    <p:sldId id="267" r:id="rId21"/>
    <p:sldId id="268" r:id="rId22"/>
    <p:sldId id="269" r:id="rId23"/>
    <p:sldId id="270" r:id="rId24"/>
    <p:sldId id="272" r:id="rId25"/>
    <p:sldId id="276" r:id="rId26"/>
    <p:sldId id="287" r:id="rId27"/>
    <p:sldId id="271" r:id="rId28"/>
    <p:sldId id="274" r:id="rId29"/>
    <p:sldId id="288" r:id="rId30"/>
    <p:sldId id="289" r:id="rId31"/>
    <p:sldId id="290" r:id="rId32"/>
    <p:sldId id="291" r:id="rId33"/>
    <p:sldId id="292" r:id="rId3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15000" kern="1200">
        <a:solidFill>
          <a:srgbClr val="000000"/>
        </a:solidFill>
        <a:latin typeface="Berlin Sans FB Demi" panose="020E0802020502020306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5000" kern="1200">
        <a:solidFill>
          <a:srgbClr val="000000"/>
        </a:solidFill>
        <a:latin typeface="Berlin Sans FB Demi" panose="020E0802020502020306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5000" kern="1200">
        <a:solidFill>
          <a:srgbClr val="000000"/>
        </a:solidFill>
        <a:latin typeface="Berlin Sans FB Demi" panose="020E0802020502020306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5000" kern="1200">
        <a:solidFill>
          <a:srgbClr val="000000"/>
        </a:solidFill>
        <a:latin typeface="Berlin Sans FB Demi" panose="020E0802020502020306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5000" kern="1200">
        <a:solidFill>
          <a:srgbClr val="000000"/>
        </a:solidFill>
        <a:latin typeface="Berlin Sans FB Demi" panose="020E0802020502020306" pitchFamily="34" charset="0"/>
        <a:ea typeface="+mn-ea"/>
        <a:cs typeface="+mn-cs"/>
      </a:defRPr>
    </a:lvl5pPr>
    <a:lvl6pPr marL="2286000" algn="l" defTabSz="914400" rtl="0" eaLnBrk="1" latinLnBrk="0" hangingPunct="1">
      <a:defRPr sz="15000" kern="1200">
        <a:solidFill>
          <a:srgbClr val="000000"/>
        </a:solidFill>
        <a:latin typeface="Berlin Sans FB Demi" panose="020E0802020502020306" pitchFamily="34" charset="0"/>
        <a:ea typeface="+mn-ea"/>
        <a:cs typeface="+mn-cs"/>
      </a:defRPr>
    </a:lvl6pPr>
    <a:lvl7pPr marL="2743200" algn="l" defTabSz="914400" rtl="0" eaLnBrk="1" latinLnBrk="0" hangingPunct="1">
      <a:defRPr sz="15000" kern="1200">
        <a:solidFill>
          <a:srgbClr val="000000"/>
        </a:solidFill>
        <a:latin typeface="Berlin Sans FB Demi" panose="020E0802020502020306" pitchFamily="34" charset="0"/>
        <a:ea typeface="+mn-ea"/>
        <a:cs typeface="+mn-cs"/>
      </a:defRPr>
    </a:lvl7pPr>
    <a:lvl8pPr marL="3200400" algn="l" defTabSz="914400" rtl="0" eaLnBrk="1" latinLnBrk="0" hangingPunct="1">
      <a:defRPr sz="15000" kern="1200">
        <a:solidFill>
          <a:srgbClr val="000000"/>
        </a:solidFill>
        <a:latin typeface="Berlin Sans FB Demi" panose="020E0802020502020306" pitchFamily="34" charset="0"/>
        <a:ea typeface="+mn-ea"/>
        <a:cs typeface="+mn-cs"/>
      </a:defRPr>
    </a:lvl8pPr>
    <a:lvl9pPr marL="3657600" algn="l" defTabSz="914400" rtl="0" eaLnBrk="1" latinLnBrk="0" hangingPunct="1">
      <a:defRPr sz="15000" kern="1200">
        <a:solidFill>
          <a:srgbClr val="000000"/>
        </a:solidFill>
        <a:latin typeface="Berlin Sans FB Demi" panose="020E0802020502020306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00000"/>
    <a:srgbClr val="CC33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>
      <p:cViewPr varScale="1">
        <p:scale>
          <a:sx n="71" d="100"/>
          <a:sy n="71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3B553-7257-4CFD-8218-90610C21C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F2CE1-1924-4FBA-A4B4-AD60AA5B3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080D4-884E-439D-A455-DE7A4D5E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7A57A-8EF1-4F64-8496-4130FE39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B5C3A-DE3D-44D7-8ADE-EDE2039C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EA8F1-D6DB-4B19-B38D-428ABECEF0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683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3C2F-D44F-4722-A73D-DDC18832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F6D68-C2BD-4818-928D-D2724F14E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35B56-8872-48B4-B307-C15EA9D72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1BB76-FC0F-478E-8ED2-DB165F738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9DD41-5CFE-4B23-BFB7-5CA842B9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CA67D-AA20-4295-A155-0448B8BB7D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864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6DCB4-9841-4654-83F8-E51E34B40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D6981-5629-4536-8EB2-F3C9067B6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7E9E6-CEDD-437F-9E26-B90FEF91A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BBC34-6492-441D-B60D-464116FD2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06009-411B-4D63-9401-F892570D4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C99B-E9DD-48F1-AABF-9A76DC65DE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2634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F7FED7-12D8-4D88-87D6-FC67E5B090A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4B2DD1-C0BA-43DC-A82F-F5C49F80D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EC484-A55C-413E-8DD9-1161A880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21B52-1E98-4052-B057-E101183C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39C41C-3F73-4A11-8D17-9ED0A87698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82753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BF9B1-0E42-4E19-A4F8-5979DB6B4CBA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C399C-11BC-40DD-9413-A034691FF49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6A5D9-CFEE-43DD-8CD5-8B22FB1FDB2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155393-2ABC-4DF7-A737-4973E53A186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96535C-6309-4955-ABB3-ED6EC473E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587762-CE41-4570-B642-469589A7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FD10D-B39A-4598-80CD-FF43855D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C7F347-F33D-46FC-923E-B17CC47A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758D3B-FC01-493B-BCD7-3BD4554E889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71359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1818-1EE6-4CBA-936B-9705830D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0EF08-E5BA-47CB-A978-3C971F4455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460DA-57B8-426D-87DA-10B3F78E533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BD0D81-7DAE-4E76-B248-6DE42EC6455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DD54C9-400D-4B74-8A26-8723FDAF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5ED9982-ED35-4804-8FA1-FF2B607EB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30AA64-BDE0-47F1-B5FD-14406CA5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614F9F-310D-4E81-9922-17C1D1232F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03745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77278-C49E-44CA-B5D4-46971FBEE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92116-2366-49E9-90CA-452C6037850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16E76-7E2F-4FAF-98F7-1AB506AFB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19710-C8B8-4F79-9116-7460714E2F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F164D-54C1-4659-952B-DB507015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3DD8F-5A42-4D9D-8EB9-43ADBFF9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BCA558-AD60-448F-B91B-6E28252AF8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8309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2AAD-347E-4E68-A732-5E51D6BF4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9CBC6-AF93-4FEB-8F87-647FF74F1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38413-1E2D-4D88-B4DB-D6461507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8A98A-53B5-4CB2-97B2-7A0CDB252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B4F33-823B-40B0-91F8-794933CD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A220A-024F-4FAF-B2D0-0502A4DCB24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1433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C258C-E185-4C30-8A36-66716786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55CE7-2ECA-4CE8-8AAF-0B90C6E86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3577A-68BD-45BD-9C9C-6C6C898E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893DE-ED07-44F1-95DA-911F4769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39A3A-D55E-4C03-9944-5DA1AA85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BF4C7-A354-41E2-B7DC-DE5DDC2726A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3287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D328-7A75-4144-AF76-12BE4E2D8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180C9-0FA2-4675-A2F1-E3BD82945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B6AFF-9806-48E3-9887-07FC33D29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3C35A-0AD6-42FA-98F7-A75D76AA1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3990D-5DFD-4658-89D2-FAB180372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C5979-3353-46CE-A7D6-3F26616F6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CCD01-20FA-4F00-BE66-7F3F221017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8952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5144-BA49-4E0F-8EFB-74772243D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D8DCA-9628-4BD8-93AB-D986F6B98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574A4-72DA-42E5-9DA0-7F2F5EC1B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76CA5-A6D2-471C-BD70-7D8FC5328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090EA8-BAC8-4F08-B77E-245B43BE4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348F7E-2985-49D3-BD0A-39AA431E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DD2C87-2CD2-4078-A60A-4DF99110E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3A10DE-A66E-428C-8323-1FAE8C2D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18708-666F-45A7-A792-4F1A4DA2FBC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6204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975C-6697-4889-9111-A688784D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2F13DC-9C93-4911-B5DB-E5155A85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EA425-9087-4918-9E85-84D391431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A6340-072A-414E-B9E3-52DD01FE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B039C-DCAE-4BAB-BBB7-1AAD43E8ABF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2912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D6E0B-A6CC-43C1-A28B-15864165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1B37AF-044F-4874-927C-80A7AF308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525A1-6C8A-495C-B1D6-5F7AA2FA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A5020-5E8D-4EEA-B609-994769A6AC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9401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F059-1D57-4DC8-8A62-8AC48D1F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D16A9-F2FD-4ADC-A048-15BDF29DE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AFB1F-78BF-488A-AA0D-3FF431C3A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7B73A-5AA7-4AA4-99BE-B270E9227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6E42D-555A-446F-BBD7-C05EE9EF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3F45D-BB4F-43B7-8416-72BA3CAE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77ADB-7496-48EE-87AB-D9D33EF22C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7843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7A74E-DD33-4C5F-ADC2-C246393F3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A6EC84-9E42-49C7-9DE5-35BD75C59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D7D63-CD37-44DA-8C7B-8018E8406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F06FE-0A39-49DF-8C7B-8BD28B10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752C7-2773-4D40-AAB2-C4668D769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969FF-4935-4C56-BDA3-E83C92D4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3F4EF-4CF3-4D8A-837E-42B05940EC7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092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AB4A6EE-A0C0-4653-9074-3AF807A1C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108CF99-DD3E-4E32-9181-AEA0F0298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29F9C32-6834-48DC-B8A2-5D72A4D745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7890EBF-7FF4-4299-8AB3-FF23A7784B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7D9CB60-9195-4A34-9217-7D7CA92CFA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8E6BC58-1263-47CA-A543-5B23A658048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WordArt 6">
            <a:extLst>
              <a:ext uri="{FF2B5EF4-FFF2-40B4-BE49-F238E27FC236}">
                <a16:creationId xmlns:a16="http://schemas.microsoft.com/office/drawing/2014/main" id="{FD69FB80-F73E-40F6-A4C6-8A1CD10D24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1628775"/>
            <a:ext cx="7345362" cy="2952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333"/>
              </a:avLst>
            </a:prstTxWarp>
          </a:bodyPr>
          <a:lstStyle/>
          <a:p>
            <a:pPr algn="ctr"/>
            <a:r>
              <a:rPr lang="sl-SI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Ravie" panose="04040805050809020602" pitchFamily="82" charset="0"/>
              </a:rPr>
              <a:t>ŠVICA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B3DECB9-86AB-47DF-BAEC-C6F520EBA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RELIEF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E910C1C-D333-4C4F-9F01-7BDED7069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Delitev: Jura, Planota, Alpe</a:t>
            </a:r>
            <a:endParaRPr lang="sl-SI" altLang="sl-SI" sz="3000" b="1" u="sng">
              <a:solidFill>
                <a:srgbClr val="660033"/>
              </a:solidFill>
              <a:latin typeface="Sylfaen" panose="010A0502050306030303" pitchFamily="18" charset="0"/>
            </a:endParaRPr>
          </a:p>
          <a:p>
            <a:pPr>
              <a:lnSpc>
                <a:spcPct val="90000"/>
              </a:lnSpc>
            </a:pPr>
            <a:endParaRPr lang="sl-SI" altLang="sl-SI" sz="3000" b="1" u="sng">
              <a:solidFill>
                <a:srgbClr val="660033"/>
              </a:solidFill>
              <a:latin typeface="Sylfaen" panose="010A05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sl-SI" altLang="sl-SI" sz="3000" b="1" u="sng">
                <a:solidFill>
                  <a:srgbClr val="660033"/>
                </a:solidFill>
                <a:latin typeface="Sylfaen" panose="010A0502050306030303" pitchFamily="18" charset="0"/>
              </a:rPr>
              <a:t>PLANOTA:</a:t>
            </a: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 od Ženevskega jezera na JZ do jezera Constance na SV. Predstavlja 30% celotnega površja, v njej je 2/3 celotnega prebivalstva</a:t>
            </a:r>
          </a:p>
          <a:p>
            <a:pPr>
              <a:lnSpc>
                <a:spcPct val="90000"/>
              </a:lnSpc>
            </a:pPr>
            <a:r>
              <a:rPr lang="sl-SI" altLang="sl-SI" sz="3000" b="1" u="sng">
                <a:solidFill>
                  <a:srgbClr val="660033"/>
                </a:solidFill>
                <a:latin typeface="Sylfaen" panose="010A0502050306030303" pitchFamily="18" charset="0"/>
              </a:rPr>
              <a:t>JURA:</a:t>
            </a: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 iz apnenca; od Ženevskega jezera do Rena; veliko fosilov in ostankov dinozavrov</a:t>
            </a:r>
          </a:p>
          <a:p>
            <a:pPr>
              <a:lnSpc>
                <a:spcPct val="90000"/>
              </a:lnSpc>
            </a:pPr>
            <a:r>
              <a:rPr lang="sl-SI" altLang="sl-SI" sz="3000" b="1" u="sng">
                <a:solidFill>
                  <a:srgbClr val="660033"/>
                </a:solidFill>
                <a:latin typeface="Sylfaen" panose="010A0502050306030303" pitchFamily="18" charset="0"/>
              </a:rPr>
              <a:t>ALPE:</a:t>
            </a: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 določajo podnebje in vegetacijo, predstavljajo pregrado; zavzemajo 2/3 površine </a:t>
            </a:r>
            <a:endParaRPr lang="sl-SI" altLang="sl-SI" sz="3000" b="1" u="sng">
              <a:solidFill>
                <a:srgbClr val="660033"/>
              </a:solidFill>
              <a:latin typeface="Sylfaen" panose="010A0502050306030303" pitchFamily="18" charset="0"/>
            </a:endParaRPr>
          </a:p>
          <a:p>
            <a:pPr>
              <a:lnSpc>
                <a:spcPct val="90000"/>
              </a:lnSpc>
            </a:pPr>
            <a:endParaRPr lang="sl-SI" altLang="sl-SI" sz="3000" b="1" u="sng">
              <a:solidFill>
                <a:srgbClr val="660033"/>
              </a:solidFill>
              <a:latin typeface="Sylfaen" panose="010A05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karta">
            <a:extLst>
              <a:ext uri="{FF2B5EF4-FFF2-40B4-BE49-F238E27FC236}">
                <a16:creationId xmlns:a16="http://schemas.microsoft.com/office/drawing/2014/main" id="{AED9C066-B0C0-4432-B7B0-6616672A534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r="5121"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99BBED0-8FD3-4760-929F-19D7A4080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PREBIVALSTVO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7733500-B965-4861-B866-8C69AACB1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Nemci, Francozi, Italijani, Retoromani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Katoliška in protestantska vera, pojavlja se tudi islam  </a:t>
            </a:r>
          </a:p>
          <a:p>
            <a:r>
              <a:rPr lang="sl-SI" altLang="sl-SI" sz="3000" b="1" u="sng">
                <a:solidFill>
                  <a:srgbClr val="660033"/>
                </a:solidFill>
                <a:latin typeface="Sylfaen" panose="010A0502050306030303" pitchFamily="18" charset="0"/>
              </a:rPr>
              <a:t>JEZIKI:</a:t>
            </a: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 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Nemščina-centralna Švica in del juga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Francoščina-zahod 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Retoromanščina-jugovzhod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Italijanščina-jug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>
            <a:extLst>
              <a:ext uri="{FF2B5EF4-FFF2-40B4-BE49-F238E27FC236}">
                <a16:creationId xmlns:a16="http://schemas.microsoft.com/office/drawing/2014/main" id="{987FF7CC-66EB-4BE2-AE65-79F28FFFA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58B14E2D-9873-43DC-A35D-CDF5954CB42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8218488" cy="2189162"/>
          </a:xfrm>
        </p:spPr>
        <p:txBody>
          <a:bodyPr/>
          <a:lstStyle/>
          <a:p>
            <a:r>
              <a:rPr lang="sl-SI" altLang="sl-SI" sz="2800" b="1">
                <a:solidFill>
                  <a:srgbClr val="660033"/>
                </a:solidFill>
                <a:latin typeface="Sylfaen" panose="010A0502050306030303" pitchFamily="18" charset="0"/>
              </a:rPr>
              <a:t>mestno prebivalstvo – 61%</a:t>
            </a:r>
          </a:p>
          <a:p>
            <a:r>
              <a:rPr lang="sl-SI" altLang="sl-SI" sz="2800" b="1">
                <a:solidFill>
                  <a:srgbClr val="660033"/>
                </a:solidFill>
                <a:latin typeface="Sylfaen" panose="010A0502050306030303" pitchFamily="18" charset="0"/>
              </a:rPr>
              <a:t>Aktivno prebivalstvo – 51,5%</a:t>
            </a:r>
          </a:p>
          <a:p>
            <a:pPr lvl="1">
              <a:buFontTx/>
              <a:buChar char="•"/>
            </a:pPr>
            <a:r>
              <a:rPr lang="sl-SI" altLang="sl-SI" b="1">
                <a:solidFill>
                  <a:srgbClr val="660033"/>
                </a:solidFill>
                <a:latin typeface="Sylfaen" panose="010A0502050306030303" pitchFamily="18" charset="0"/>
              </a:rPr>
              <a:t>Primarni sektor – 5,4%</a:t>
            </a:r>
          </a:p>
          <a:p>
            <a:pPr lvl="1">
              <a:buFontTx/>
              <a:buChar char="•"/>
            </a:pPr>
            <a:r>
              <a:rPr lang="sl-SI" altLang="sl-SI" b="1">
                <a:solidFill>
                  <a:srgbClr val="660033"/>
                </a:solidFill>
                <a:latin typeface="Sylfaen" panose="010A0502050306030303" pitchFamily="18" charset="0"/>
              </a:rPr>
              <a:t>Sekundarni sektor- 33%</a:t>
            </a:r>
          </a:p>
          <a:p>
            <a:pPr lvl="1">
              <a:buFontTx/>
              <a:buChar char="•"/>
            </a:pPr>
            <a:r>
              <a:rPr lang="sl-SI" altLang="sl-SI" b="1">
                <a:solidFill>
                  <a:srgbClr val="660033"/>
                </a:solidFill>
                <a:latin typeface="Sylfaen" panose="010A0502050306030303" pitchFamily="18" charset="0"/>
              </a:rPr>
              <a:t>Terciarni sektor- 61,6%</a:t>
            </a:r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9D795BEF-4C8E-4E36-93C0-911C7FF266A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3644900"/>
            <a:ext cx="8135937" cy="2192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 b="1">
                <a:solidFill>
                  <a:srgbClr val="660033"/>
                </a:solidFill>
                <a:latin typeface="Sylfaen" panose="010A0502050306030303" pitchFamily="18" charset="0"/>
              </a:rPr>
              <a:t>Pričakovano trajanje življenja: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 b="1">
                <a:solidFill>
                  <a:srgbClr val="660033"/>
                </a:solidFill>
              </a:rPr>
              <a:t>	</a:t>
            </a:r>
            <a:r>
              <a:rPr lang="sl-SI" altLang="sl-SI" sz="2800" b="1">
                <a:solidFill>
                  <a:srgbClr val="660033"/>
                </a:solidFill>
                <a:latin typeface="Sylfaen" panose="010A0502050306030303" pitchFamily="18" charset="0"/>
              </a:rPr>
              <a:t>ženske 81,8 let, moški 74,8 let </a:t>
            </a:r>
          </a:p>
          <a:p>
            <a:pPr>
              <a:lnSpc>
                <a:spcPct val="90000"/>
              </a:lnSpc>
            </a:pPr>
            <a:r>
              <a:rPr lang="sl-SI" altLang="sl-SI" sz="2800" b="1">
                <a:solidFill>
                  <a:srgbClr val="660033"/>
                </a:solidFill>
                <a:latin typeface="Sylfaen" panose="010A0502050306030303" pitchFamily="18" charset="0"/>
              </a:rPr>
              <a:t>Rodnost - 13</a:t>
            </a:r>
            <a:r>
              <a:rPr lang="sl-SI" altLang="sl-SI" sz="2800" b="1">
                <a:solidFill>
                  <a:srgbClr val="660033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‰</a:t>
            </a:r>
          </a:p>
          <a:p>
            <a:pPr>
              <a:lnSpc>
                <a:spcPct val="90000"/>
              </a:lnSpc>
            </a:pPr>
            <a:r>
              <a:rPr lang="sl-SI" altLang="sl-SI" sz="2800" b="1">
                <a:solidFill>
                  <a:srgbClr val="660033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Umrljivost - 9‰</a:t>
            </a:r>
          </a:p>
          <a:p>
            <a:pPr>
              <a:lnSpc>
                <a:spcPct val="90000"/>
              </a:lnSpc>
            </a:pPr>
            <a:r>
              <a:rPr lang="sl-SI" altLang="sl-SI" sz="2800" b="1">
                <a:solidFill>
                  <a:srgbClr val="660033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Naravni prirastek - 4‰</a:t>
            </a:r>
          </a:p>
          <a:p>
            <a:pPr>
              <a:lnSpc>
                <a:spcPct val="90000"/>
              </a:lnSpc>
            </a:pPr>
            <a:endParaRPr lang="sl-SI" altLang="sl-SI" sz="2800" b="1">
              <a:solidFill>
                <a:srgbClr val="660033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DCFA7B0-714C-4278-9348-4833AA9EB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RASTLINSTVO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BF15A60-FCF8-4635-AE07-A960663086F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5508625" cy="4525963"/>
          </a:xfrm>
        </p:spPr>
        <p:txBody>
          <a:bodyPr/>
          <a:lstStyle/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Listnati gozd (hrast, bukev) do višine 1300 m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Iglasti gozd (jelka, bor in smreka) od 1300 m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Kostanjevi gozdovi so na J strani Alp</a:t>
            </a:r>
            <a:r>
              <a:rPr lang="sl-SI" altLang="sl-SI" sz="3000" b="1">
                <a:latin typeface="Sylfaen" panose="010A0502050306030303" pitchFamily="18" charset="0"/>
              </a:rPr>
              <a:t> </a:t>
            </a:r>
          </a:p>
        </p:txBody>
      </p:sp>
      <p:pic>
        <p:nvPicPr>
          <p:cNvPr id="21511" name="Picture 7" descr="smreka">
            <a:extLst>
              <a:ext uri="{FF2B5EF4-FFF2-40B4-BE49-F238E27FC236}">
                <a16:creationId xmlns:a16="http://schemas.microsoft.com/office/drawing/2014/main" id="{4D461F9C-6E22-4680-851B-10297A19F52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700213"/>
            <a:ext cx="3417888" cy="4176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3" name="Picture 9" descr="kostanj">
            <a:extLst>
              <a:ext uri="{FF2B5EF4-FFF2-40B4-BE49-F238E27FC236}">
                <a16:creationId xmlns:a16="http://schemas.microsoft.com/office/drawing/2014/main" id="{B0D5DD1D-A545-4B7C-8438-D8ABE3A38B8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7275" y="4221163"/>
            <a:ext cx="2227263" cy="2636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3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5A3CFA80-DDC7-4BD1-B7CD-3EEB78DED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VODOVJE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9F4C7A71-BD01-4F46-B992-7F83ED99D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Ima 10 rek 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Ren, Aare, Rona, Reuss, Linth-Limmat, Saane, Thur, Inn, Ticino, Lech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Najdaljša reka - Ren, meri 375 km 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Največja jezera: Ženevsko jezero, jezero Constance, Lago Maggiore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37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03897600-D867-44AF-B872-1D8CEC993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ŽENEVSKO JEZERO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0E15D1EC-46BF-40AB-B7AF-FBAC09AC3E7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86238" cy="4852988"/>
          </a:xfrm>
        </p:spPr>
        <p:txBody>
          <a:bodyPr/>
          <a:lstStyle/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največje alpsko jezero ob švicarsko-francoski meji 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nadmorska višina je 372m, velikost pa 581km</a:t>
            </a:r>
            <a:r>
              <a:rPr lang="en-US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²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Ob jezeru je pristanišče, ob katerem je vodomet, iz katerega brizga voda do 140m visoko</a:t>
            </a:r>
          </a:p>
        </p:txBody>
      </p:sp>
      <p:pic>
        <p:nvPicPr>
          <p:cNvPr id="57349" name="Picture 5" descr="bern_z18">
            <a:extLst>
              <a:ext uri="{FF2B5EF4-FFF2-40B4-BE49-F238E27FC236}">
                <a16:creationId xmlns:a16="http://schemas.microsoft.com/office/drawing/2014/main" id="{B37ECBD9-FB9F-40B9-8064-A026D63E27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700213"/>
            <a:ext cx="4427537" cy="4508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73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3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B3FCA36-D5CD-43AF-84BB-D4F027B87C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74638"/>
            <a:ext cx="7618412" cy="1143000"/>
          </a:xfrm>
        </p:spPr>
        <p:txBody>
          <a:bodyPr/>
          <a:lstStyle/>
          <a:p>
            <a:r>
              <a:rPr lang="sl-SI" altLang="sl-SI" sz="45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KMETIJSTVO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B446B57-B4B8-4EFF-B2EA-D312BAE2AEE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Delež kmečkega prebivalstva upada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V Alpah-mesna živinoreja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Osrednja Švica-mlečna živinoreja in poljedelstvo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Poljedelstvo: pšenica, ječmen, krompir in sladkorna pesa 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Jug in jugozahod-sadjarstvo in vinogradništvo</a:t>
            </a:r>
          </a:p>
          <a:p>
            <a:endParaRPr lang="sl-SI" altLang="sl-SI" sz="3000" b="1">
              <a:solidFill>
                <a:srgbClr val="660033"/>
              </a:solidFill>
              <a:latin typeface="Sylfaen" panose="010A0502050306030303" pitchFamily="18" charset="0"/>
            </a:endParaRPr>
          </a:p>
          <a:p>
            <a:endParaRPr lang="sl-SI" altLang="sl-SI" sz="3000" b="1">
              <a:latin typeface="Sylfaen" panose="010A0502050306030303" pitchFamily="18" charset="0"/>
            </a:endParaRPr>
          </a:p>
        </p:txBody>
      </p:sp>
      <p:pic>
        <p:nvPicPr>
          <p:cNvPr id="25608" name="Picture 8" descr="zitno_polje">
            <a:extLst>
              <a:ext uri="{FF2B5EF4-FFF2-40B4-BE49-F238E27FC236}">
                <a16:creationId xmlns:a16="http://schemas.microsoft.com/office/drawing/2014/main" id="{BD930AD9-83A9-4657-9329-39BA305B078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5157788"/>
            <a:ext cx="8353425" cy="155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4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Rectangle 8">
            <a:extLst>
              <a:ext uri="{FF2B5EF4-FFF2-40B4-BE49-F238E27FC236}">
                <a16:creationId xmlns:a16="http://schemas.microsoft.com/office/drawing/2014/main" id="{EC9B8EEF-ECB9-4C4A-89D0-A3BB70694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66572" name="Picture 12" descr="ŠVICA">
            <a:extLst>
              <a:ext uri="{FF2B5EF4-FFF2-40B4-BE49-F238E27FC236}">
                <a16:creationId xmlns:a16="http://schemas.microsoft.com/office/drawing/2014/main" id="{2EE61857-23EB-4598-8FC8-DD6829F29B5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65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71" name="Picture 11" descr="APŠNIK">
            <a:extLst>
              <a:ext uri="{FF2B5EF4-FFF2-40B4-BE49-F238E27FC236}">
                <a16:creationId xmlns:a16="http://schemas.microsoft.com/office/drawing/2014/main" id="{21ADCCDF-0276-4534-AD00-2894F26F405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7"/>
          <a:stretch>
            <a:fillRect/>
          </a:stretch>
        </p:blipFill>
        <p:spPr>
          <a:xfrm>
            <a:off x="0" y="3357563"/>
            <a:ext cx="9144000" cy="3500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zemljevid evrope">
            <a:extLst>
              <a:ext uri="{FF2B5EF4-FFF2-40B4-BE49-F238E27FC236}">
                <a16:creationId xmlns:a16="http://schemas.microsoft.com/office/drawing/2014/main" id="{293557E8-2014-49BD-BCB0-6140C150A69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" t="-279" r="8362" b="5919"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C23EE41-104F-46BC-A57B-45921F425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GOSPODARSTVO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2D0F716-E107-4894-AF71-83E906B44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Malo rudnega bogastva</a:t>
            </a:r>
          </a:p>
          <a:p>
            <a:pPr>
              <a:lnSpc>
                <a:spcPct val="8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Pomembno je zavarovalništvo in bančništvo-švicarski frank je najbolj stabilna valuta</a:t>
            </a:r>
          </a:p>
          <a:p>
            <a:pPr>
              <a:lnSpc>
                <a:spcPct val="8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Kemijska in farmacevtska industrija (barve, parfumi, arome…)</a:t>
            </a:r>
          </a:p>
          <a:p>
            <a:pPr>
              <a:lnSpc>
                <a:spcPct val="8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Največja proizvodnja ur</a:t>
            </a:r>
          </a:p>
          <a:p>
            <a:pPr>
              <a:lnSpc>
                <a:spcPct val="8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Izvoznica sira in čokolade</a:t>
            </a:r>
          </a:p>
          <a:p>
            <a:pPr>
              <a:lnSpc>
                <a:spcPct val="8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stabilno socialno okolje, prosto trgovanje, nizki uvozni davki</a:t>
            </a:r>
          </a:p>
          <a:p>
            <a:pPr>
              <a:lnSpc>
                <a:spcPct val="8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BDP – 40 630 USD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7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9" name="Rectangle 13">
            <a:extLst>
              <a:ext uri="{FF2B5EF4-FFF2-40B4-BE49-F238E27FC236}">
                <a16:creationId xmlns:a16="http://schemas.microsoft.com/office/drawing/2014/main" id="{1666EDDE-3A02-4447-BF55-D40CDB039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algn="l"/>
            <a:r>
              <a:rPr lang="sl-SI" altLang="sl-SI" sz="45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BANKE</a:t>
            </a:r>
          </a:p>
        </p:txBody>
      </p:sp>
      <p:pic>
        <p:nvPicPr>
          <p:cNvPr id="34825" name="Picture 9" descr="bank_ubs">
            <a:extLst>
              <a:ext uri="{FF2B5EF4-FFF2-40B4-BE49-F238E27FC236}">
                <a16:creationId xmlns:a16="http://schemas.microsoft.com/office/drawing/2014/main" id="{7C2EC17B-30FB-46CD-AF0D-F472778EDF9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21050"/>
            <a:ext cx="4716463" cy="353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31" name="Picture 15" descr="Credit Suisse">
            <a:extLst>
              <a:ext uri="{FF2B5EF4-FFF2-40B4-BE49-F238E27FC236}">
                <a16:creationId xmlns:a16="http://schemas.microsoft.com/office/drawing/2014/main" id="{FB61084A-DC59-4EB2-B72E-7B80FF8AAFE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0"/>
            <a:ext cx="4427537" cy="3314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32" name="Text Box 16">
            <a:extLst>
              <a:ext uri="{FF2B5EF4-FFF2-40B4-BE49-F238E27FC236}">
                <a16:creationId xmlns:a16="http://schemas.microsoft.com/office/drawing/2014/main" id="{D59CBBDA-BF28-4334-83A1-18F078870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36838"/>
            <a:ext cx="14398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UBS</a:t>
            </a:r>
          </a:p>
        </p:txBody>
      </p:sp>
      <p:sp>
        <p:nvSpPr>
          <p:cNvPr id="34835" name="Text Box 19">
            <a:extLst>
              <a:ext uri="{FF2B5EF4-FFF2-40B4-BE49-F238E27FC236}">
                <a16:creationId xmlns:a16="http://schemas.microsoft.com/office/drawing/2014/main" id="{6E87F5F4-E30B-47A1-8005-A9017C4A4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284538"/>
            <a:ext cx="23399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Credit Suisse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Rectangle 8">
            <a:extLst>
              <a:ext uri="{FF2B5EF4-FFF2-40B4-BE49-F238E27FC236}">
                <a16:creationId xmlns:a16="http://schemas.microsoft.com/office/drawing/2014/main" id="{794AD615-8D25-42A2-9BB3-A46A75FC65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algn="l"/>
            <a:r>
              <a:rPr lang="sl-SI" altLang="sl-SI" sz="45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FARMACIJSKE </a:t>
            </a:r>
            <a:br>
              <a:rPr lang="sl-SI" altLang="sl-SI" sz="45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</a:br>
            <a:r>
              <a:rPr lang="sl-SI" altLang="sl-SI" sz="45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DRUŽBE</a:t>
            </a:r>
          </a:p>
        </p:txBody>
      </p:sp>
      <p:pic>
        <p:nvPicPr>
          <p:cNvPr id="37899" name="Picture 11" descr="Hoffmann-La Roche">
            <a:extLst>
              <a:ext uri="{FF2B5EF4-FFF2-40B4-BE49-F238E27FC236}">
                <a16:creationId xmlns:a16="http://schemas.microsoft.com/office/drawing/2014/main" id="{9B1385B8-02C9-447D-A9AE-F64E3F7CF70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84538"/>
            <a:ext cx="4716463" cy="3573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00" name="Picture 12" descr="novartis-gebaeude">
            <a:extLst>
              <a:ext uri="{FF2B5EF4-FFF2-40B4-BE49-F238E27FC236}">
                <a16:creationId xmlns:a16="http://schemas.microsoft.com/office/drawing/2014/main" id="{DA09B1B5-CFE7-4D33-9F20-8239DD4BCD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908050"/>
            <a:ext cx="4500562" cy="3241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901" name="Text Box 13">
            <a:extLst>
              <a:ext uri="{FF2B5EF4-FFF2-40B4-BE49-F238E27FC236}">
                <a16:creationId xmlns:a16="http://schemas.microsoft.com/office/drawing/2014/main" id="{FB0A8D42-DE70-47FF-BC32-0A9A22DD1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08275"/>
            <a:ext cx="40322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Hoffmann-La Roche</a:t>
            </a:r>
            <a:endParaRPr lang="sl-SI" altLang="sl-SI" b="1">
              <a:solidFill>
                <a:srgbClr val="660033"/>
              </a:solidFill>
              <a:latin typeface="Sylfaen" panose="010A0502050306030303" pitchFamily="18" charset="0"/>
            </a:endParaRPr>
          </a:p>
        </p:txBody>
      </p:sp>
      <p:sp>
        <p:nvSpPr>
          <p:cNvPr id="37902" name="Text Box 14">
            <a:extLst>
              <a:ext uri="{FF2B5EF4-FFF2-40B4-BE49-F238E27FC236}">
                <a16:creationId xmlns:a16="http://schemas.microsoft.com/office/drawing/2014/main" id="{92D962D6-BB43-43AD-A994-204EBBC22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292600"/>
            <a:ext cx="3673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 sz="3000">
              <a:latin typeface="Ravie" panose="04040805050809020602" pitchFamily="82" charset="0"/>
            </a:endParaRPr>
          </a:p>
        </p:txBody>
      </p:sp>
      <p:sp>
        <p:nvSpPr>
          <p:cNvPr id="37903" name="Rectangle 15">
            <a:extLst>
              <a:ext uri="{FF2B5EF4-FFF2-40B4-BE49-F238E27FC236}">
                <a16:creationId xmlns:a16="http://schemas.microsoft.com/office/drawing/2014/main" id="{69A77679-1799-4DCC-922B-3F8CB6C58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4149725"/>
            <a:ext cx="1584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Novartis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7" name="Rectangle 17">
            <a:extLst>
              <a:ext uri="{FF2B5EF4-FFF2-40B4-BE49-F238E27FC236}">
                <a16:creationId xmlns:a16="http://schemas.microsoft.com/office/drawing/2014/main" id="{894B378C-ABFC-4D9E-A38F-9836AFEE55D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0969" name="Picture 9" descr="čikolada4">
            <a:extLst>
              <a:ext uri="{FF2B5EF4-FFF2-40B4-BE49-F238E27FC236}">
                <a16:creationId xmlns:a16="http://schemas.microsoft.com/office/drawing/2014/main" id="{81D73EAA-C5C3-428F-B483-379413F925A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338"/>
            <a:ext cx="4859338" cy="3644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0" name="Picture 10" descr="čikolada3">
            <a:extLst>
              <a:ext uri="{FF2B5EF4-FFF2-40B4-BE49-F238E27FC236}">
                <a16:creationId xmlns:a16="http://schemas.microsoft.com/office/drawing/2014/main" id="{8A59AF45-ABED-4AF8-B79D-A940FE81270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6475" y="1557338"/>
            <a:ext cx="1787525" cy="2382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1" name="Picture 11" descr="čokolada">
            <a:extLst>
              <a:ext uri="{FF2B5EF4-FFF2-40B4-BE49-F238E27FC236}">
                <a16:creationId xmlns:a16="http://schemas.microsoft.com/office/drawing/2014/main" id="{1A574533-62F8-48EB-B7D1-65D9033C019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60775"/>
            <a:ext cx="4787900" cy="319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2" name="Picture 12" descr="čokolada">
            <a:extLst>
              <a:ext uri="{FF2B5EF4-FFF2-40B4-BE49-F238E27FC236}">
                <a16:creationId xmlns:a16="http://schemas.microsoft.com/office/drawing/2014/main" id="{B28A369E-9898-482A-A137-974522816F3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-9525"/>
            <a:ext cx="3203575" cy="156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8" name="Picture 18" descr="Lindt_group">
            <a:extLst>
              <a:ext uri="{FF2B5EF4-FFF2-40B4-BE49-F238E27FC236}">
                <a16:creationId xmlns:a16="http://schemas.microsoft.com/office/drawing/2014/main" id="{3D3D9FBC-FDFB-4423-82EC-5F92B45ED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927475"/>
            <a:ext cx="4284662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9" name="Text Box 19">
            <a:extLst>
              <a:ext uri="{FF2B5EF4-FFF2-40B4-BE49-F238E27FC236}">
                <a16:creationId xmlns:a16="http://schemas.microsoft.com/office/drawing/2014/main" id="{8E44B6F6-559D-4B6D-92C5-92F4A1656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04813"/>
            <a:ext cx="8636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30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L</a:t>
            </a:r>
          </a:p>
          <a:p>
            <a:pPr>
              <a:spcBef>
                <a:spcPct val="50000"/>
              </a:spcBef>
            </a:pPr>
            <a:r>
              <a:rPr lang="sl-SI" altLang="sl-SI" sz="30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I</a:t>
            </a:r>
          </a:p>
          <a:p>
            <a:pPr>
              <a:spcBef>
                <a:spcPct val="50000"/>
              </a:spcBef>
            </a:pPr>
            <a:r>
              <a:rPr lang="sl-SI" altLang="sl-SI" sz="30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N</a:t>
            </a:r>
          </a:p>
          <a:p>
            <a:pPr>
              <a:spcBef>
                <a:spcPct val="50000"/>
              </a:spcBef>
            </a:pPr>
            <a:r>
              <a:rPr lang="sl-SI" altLang="sl-SI" sz="30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D</a:t>
            </a:r>
          </a:p>
          <a:p>
            <a:pPr>
              <a:spcBef>
                <a:spcPct val="50000"/>
              </a:spcBef>
            </a:pPr>
            <a:r>
              <a:rPr lang="sl-SI" altLang="sl-SI" sz="30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4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4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>
            <a:extLst>
              <a:ext uri="{FF2B5EF4-FFF2-40B4-BE49-F238E27FC236}">
                <a16:creationId xmlns:a16="http://schemas.microsoft.com/office/drawing/2014/main" id="{5C82813F-EB8C-4C3F-BA76-A711AB328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45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URE</a:t>
            </a:r>
          </a:p>
        </p:txBody>
      </p:sp>
      <p:pic>
        <p:nvPicPr>
          <p:cNvPr id="50183" name="Picture 7" descr="ure2">
            <a:extLst>
              <a:ext uri="{FF2B5EF4-FFF2-40B4-BE49-F238E27FC236}">
                <a16:creationId xmlns:a16="http://schemas.microsoft.com/office/drawing/2014/main" id="{D5D4AC7C-7239-4100-8889-28050B67FD4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3838"/>
            <a:ext cx="6732588" cy="2824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4" name="Picture 8" descr="ure">
            <a:extLst>
              <a:ext uri="{FF2B5EF4-FFF2-40B4-BE49-F238E27FC236}">
                <a16:creationId xmlns:a16="http://schemas.microsoft.com/office/drawing/2014/main" id="{D6156FD8-ED9B-4225-ACE5-B3191F3E69B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0"/>
            <a:ext cx="5435600" cy="407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7B1AE9E-D8CC-45C6-BADE-F0A92B095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PROMET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49C9684-F4CA-46B4-BE80-FCE6AEEEA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Prehodi prek Alp(prelazi) in železnica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Gradnja prometnega omrežja na švicarski planoti in v dolinah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Najgostejše in najbolj elektrificirano železniško omrežje v Evropi 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Podolžna prometna os 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Tranzitni tovorni promet čez Alpe so preusmerili na železnico</a:t>
            </a:r>
          </a:p>
          <a:p>
            <a:endParaRPr lang="sl-SI" altLang="sl-SI" sz="3000" b="1">
              <a:solidFill>
                <a:srgbClr val="660033"/>
              </a:solidFill>
              <a:latin typeface="Sylfaen" panose="010A05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83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>
            <a:extLst>
              <a:ext uri="{FF2B5EF4-FFF2-40B4-BE49-F238E27FC236}">
                <a16:creationId xmlns:a16="http://schemas.microsoft.com/office/drawing/2014/main" id="{98AD7B46-7370-4761-A235-BB5645055A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CESTNI</a:t>
            </a:r>
          </a:p>
          <a:p>
            <a:pPr lvl="1">
              <a:lnSpc>
                <a:spcPct val="9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71.293 km cest</a:t>
            </a:r>
          </a:p>
          <a:p>
            <a:pPr>
              <a:lnSpc>
                <a:spcPct val="90000"/>
              </a:lnSpc>
            </a:pPr>
            <a:endParaRPr lang="sl-SI" altLang="sl-SI" sz="3000" b="1">
              <a:solidFill>
                <a:srgbClr val="660033"/>
              </a:solidFill>
              <a:latin typeface="Sylfaen" panose="010A05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ŽELEZNIŠKI</a:t>
            </a:r>
          </a:p>
          <a:p>
            <a:pPr lvl="1">
              <a:lnSpc>
                <a:spcPct val="9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5053 km železnic</a:t>
            </a:r>
          </a:p>
          <a:p>
            <a:pPr>
              <a:lnSpc>
                <a:spcPct val="90000"/>
              </a:lnSpc>
            </a:pPr>
            <a:endParaRPr lang="sl-SI" altLang="sl-SI" sz="3000" b="1">
              <a:solidFill>
                <a:srgbClr val="660033"/>
              </a:solidFill>
              <a:latin typeface="Sylfaen" panose="010A05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LADIJSKI</a:t>
            </a:r>
          </a:p>
          <a:p>
            <a:pPr lvl="1">
              <a:lnSpc>
                <a:spcPct val="9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tovorni promet po Renu</a:t>
            </a:r>
          </a:p>
          <a:p>
            <a:pPr>
              <a:lnSpc>
                <a:spcPct val="90000"/>
              </a:lnSpc>
            </a:pPr>
            <a:endParaRPr lang="sl-SI" altLang="sl-SI" sz="3000" b="1">
              <a:solidFill>
                <a:srgbClr val="660033"/>
              </a:solidFill>
              <a:latin typeface="Sylfaen" panose="010A05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LETALSKI</a:t>
            </a:r>
          </a:p>
          <a:p>
            <a:pPr lvl="1">
              <a:lnSpc>
                <a:spcPct val="9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10 letališč </a:t>
            </a:r>
            <a:endParaRPr lang="sl-SI" altLang="sl-SI" sz="3000" b="1">
              <a:solidFill>
                <a:srgbClr val="660033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altLang="sl-SI" sz="3000"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2302BD97-1D01-42A4-9301-08D12A008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7312"/>
          </a:xfrm>
        </p:spPr>
        <p:txBody>
          <a:bodyPr/>
          <a:lstStyle/>
          <a:p>
            <a:endParaRPr lang="sl-SI" altLang="sl-SI" sz="4000"/>
          </a:p>
        </p:txBody>
      </p:sp>
      <p:pic>
        <p:nvPicPr>
          <p:cNvPr id="86028" name="Picture 12">
            <a:extLst>
              <a:ext uri="{FF2B5EF4-FFF2-40B4-BE49-F238E27FC236}">
                <a16:creationId xmlns:a16="http://schemas.microsoft.com/office/drawing/2014/main" id="{174B7180-92A9-4735-9DB4-6842AD045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0"/>
            <a:ext cx="4932362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10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7940862-4AC3-4478-B7A0-D904CF513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TURIZEM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FD62183-566A-42AE-AB51-05EEB7171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Pomemben vir dohodka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letovišča, zdravilišča, smučarska središča, počitniška bivališča 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nekatera območja odvisna od turizma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problemi: opuščanje kmetijskih površin, zaraščanje, erozija, pozidava najboljših zemljišč, naraščanje cen zemljišča, ki si jih lahko privoščijo le tujci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9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Rectangle 7">
            <a:extLst>
              <a:ext uri="{FF2B5EF4-FFF2-40B4-BE49-F238E27FC236}">
                <a16:creationId xmlns:a16="http://schemas.microsoft.com/office/drawing/2014/main" id="{39125875-F330-46BD-8265-C2BC1E4AC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54283" name="Picture 11" descr="saas fee">
            <a:extLst>
              <a:ext uri="{FF2B5EF4-FFF2-40B4-BE49-F238E27FC236}">
                <a16:creationId xmlns:a16="http://schemas.microsoft.com/office/drawing/2014/main" id="{3E9435FA-85CB-4063-BF3D-7437CB29A18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11863" cy="4003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84" name="Picture 12" descr="mogoče smučišče">
            <a:extLst>
              <a:ext uri="{FF2B5EF4-FFF2-40B4-BE49-F238E27FC236}">
                <a16:creationId xmlns:a16="http://schemas.microsoft.com/office/drawing/2014/main" id="{79B864FC-0121-42DA-B1E7-8E10515BC61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0"/>
            <a:ext cx="3132137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85" name="Picture 13" descr="monte rosa">
            <a:extLst>
              <a:ext uri="{FF2B5EF4-FFF2-40B4-BE49-F238E27FC236}">
                <a16:creationId xmlns:a16="http://schemas.microsoft.com/office/drawing/2014/main" id="{78841C8F-CA4A-4667-8D8F-7875164C598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994150"/>
            <a:ext cx="6011863" cy="286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8ADAE156-E62E-4641-BF02-C8B089D56F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>
                <a:solidFill>
                  <a:srgbClr val="660033"/>
                </a:solidFill>
                <a:latin typeface="Ravie" panose="04040805050809020602" pitchFamily="82" charset="0"/>
              </a:rPr>
              <a:t>RENSKI SLAP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47A3FC9-9F44-4B11-A503-9F554E3C6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15-21 m visok in 150 m širok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Na reki Ren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Pri mestu Neuhausen am Rhein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Ob njem sta dvorca W</a:t>
            </a:r>
            <a:r>
              <a:rPr lang="en-US" altLang="sl-SI" sz="3000" b="1">
                <a:solidFill>
                  <a:srgbClr val="660033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ö</a:t>
            </a: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rth in Laufen</a:t>
            </a:r>
            <a:endParaRPr lang="en-US" altLang="sl-SI" sz="3000" b="1">
              <a:solidFill>
                <a:srgbClr val="660033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87045" name="Picture 5" descr="rheinfall">
            <a:extLst>
              <a:ext uri="{FF2B5EF4-FFF2-40B4-BE49-F238E27FC236}">
                <a16:creationId xmlns:a16="http://schemas.microsoft.com/office/drawing/2014/main" id="{51D894C1-11A7-4121-AD30-BEEDC0E59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698875"/>
            <a:ext cx="4211637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70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2DB92CD3-2E9F-4EE2-85F4-1442A19396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ZGODOVINA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C7C9A24E-4F95-4CF6-8FA1-994138363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1291-podpis pogodbe o večnem zavezništvu proti Habsburžanom 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1531 - Švicarska državljanska vojna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1648 – Vestfalska pogodba – neodvisnost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Ni sodelovala v nobeni vojni</a:t>
            </a: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2002 – vstop v OZN</a:t>
            </a:r>
          </a:p>
        </p:txBody>
      </p:sp>
      <p:pic>
        <p:nvPicPr>
          <p:cNvPr id="84996" name="Picture 4">
            <a:extLst>
              <a:ext uri="{FF2B5EF4-FFF2-40B4-BE49-F238E27FC236}">
                <a16:creationId xmlns:a16="http://schemas.microsoft.com/office/drawing/2014/main" id="{B6FA8CC7-5850-4294-8B5A-975BFA1A4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17714" r="21169" b="17772"/>
          <a:stretch>
            <a:fillRect/>
          </a:stretch>
        </p:blipFill>
        <p:spPr bwMode="auto">
          <a:xfrm>
            <a:off x="5508625" y="4130675"/>
            <a:ext cx="3635375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49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4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755C6BC2-8FE6-4F25-8EFB-6F2F7759D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>
                <a:solidFill>
                  <a:srgbClr val="660033"/>
                </a:solidFill>
                <a:latin typeface="Ravie" panose="04040805050809020602" pitchFamily="82" charset="0"/>
              </a:rPr>
              <a:t>BERN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5D01E2E-B3E3-487B-A700-F4F770872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Staro jedro v okljuku reke Aare</a:t>
            </a:r>
          </a:p>
          <a:p>
            <a:endParaRPr lang="sl-SI" altLang="sl-SI" sz="3000" b="1">
              <a:solidFill>
                <a:srgbClr val="660033"/>
              </a:solidFill>
              <a:latin typeface="Sylfaen" panose="010A0502050306030303" pitchFamily="18" charset="0"/>
            </a:endParaRP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Veliko zanimivosti: </a:t>
            </a:r>
          </a:p>
          <a:p>
            <a:pPr lvl="1"/>
            <a:r>
              <a:rPr lang="sl-SI" altLang="sl-SI" sz="2600" b="1">
                <a:solidFill>
                  <a:srgbClr val="660033"/>
                </a:solidFill>
                <a:latin typeface="Sylfaen" panose="010A0502050306030303" pitchFamily="18" charset="0"/>
              </a:rPr>
              <a:t>Poznogotska katedrala sv. Vincenta, </a:t>
            </a:r>
          </a:p>
          <a:p>
            <a:pPr lvl="1"/>
            <a:r>
              <a:rPr lang="sl-SI" altLang="sl-SI" sz="2600" b="1">
                <a:solidFill>
                  <a:srgbClr val="660033"/>
                </a:solidFill>
                <a:latin typeface="Sylfaen" panose="010A0502050306030303" pitchFamily="18" charset="0"/>
              </a:rPr>
              <a:t>mestna hiša, </a:t>
            </a:r>
          </a:p>
          <a:p>
            <a:pPr lvl="1"/>
            <a:r>
              <a:rPr lang="sl-SI" altLang="sl-SI" sz="2600" b="1">
                <a:solidFill>
                  <a:srgbClr val="660033"/>
                </a:solidFill>
                <a:latin typeface="Sylfaen" panose="010A0502050306030303" pitchFamily="18" charset="0"/>
              </a:rPr>
              <a:t>Urni stolp, </a:t>
            </a:r>
          </a:p>
          <a:p>
            <a:pPr lvl="1"/>
            <a:r>
              <a:rPr lang="sl-SI" altLang="sl-SI" sz="2600" b="1">
                <a:solidFill>
                  <a:srgbClr val="660033"/>
                </a:solidFill>
                <a:latin typeface="Sylfaen" panose="010A0502050306030303" pitchFamily="18" charset="0"/>
              </a:rPr>
              <a:t>Švicarki alpski muzej…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8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7" name="Picture 9" descr="katedrala vincenta">
            <a:extLst>
              <a:ext uri="{FF2B5EF4-FFF2-40B4-BE49-F238E27FC236}">
                <a16:creationId xmlns:a16="http://schemas.microsoft.com/office/drawing/2014/main" id="{93F472B4-7727-4B06-AE81-48A23E365DE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14863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8" name="Picture 10" descr="urni stolp">
            <a:extLst>
              <a:ext uri="{FF2B5EF4-FFF2-40B4-BE49-F238E27FC236}">
                <a16:creationId xmlns:a16="http://schemas.microsoft.com/office/drawing/2014/main" id="{971D679B-BB0A-4A92-9040-20E13AA0DF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7563" y="0"/>
            <a:ext cx="4516437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7DA37E22-A574-42C6-A64A-D33EB5F7CB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>
                <a:solidFill>
                  <a:srgbClr val="660033"/>
                </a:solidFill>
                <a:latin typeface="Ravie" panose="04040805050809020602" pitchFamily="82" charset="0"/>
              </a:rPr>
              <a:t>EINSIEDELN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8E30A5A7-4AC0-4F16-B7FE-22649ABE7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Benediktinski samostan</a:t>
            </a:r>
          </a:p>
          <a:p>
            <a:endParaRPr lang="sl-SI" altLang="sl-SI" sz="3000" b="1">
              <a:solidFill>
                <a:srgbClr val="660033"/>
              </a:solidFill>
              <a:latin typeface="Sylfaen" panose="010A0502050306030303" pitchFamily="18" charset="0"/>
            </a:endParaRP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Baročna samostanska cerkev</a:t>
            </a:r>
          </a:p>
          <a:p>
            <a:endParaRPr lang="sl-SI" altLang="sl-SI" sz="3000" b="1">
              <a:solidFill>
                <a:srgbClr val="660033"/>
              </a:solidFill>
              <a:latin typeface="Sylfaen" panose="010A0502050306030303" pitchFamily="18" charset="0"/>
            </a:endParaRP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V njej je kapela s podobo črne Matere božje</a:t>
            </a:r>
          </a:p>
          <a:p>
            <a:endParaRPr lang="sl-SI" altLang="sl-SI" sz="3000" b="1">
              <a:solidFill>
                <a:srgbClr val="660033"/>
              </a:solidFill>
              <a:latin typeface="Sylfaen" panose="010A0502050306030303" pitchFamily="18" charset="0"/>
            </a:endParaRPr>
          </a:p>
          <a:p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Najpomembnejša božja pot v Švici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11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AA02160-F2EC-4B4B-B728-647C626AB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OSNOVNI </a:t>
            </a:r>
            <a:r>
              <a:rPr lang="sl-SI" altLang="sl-SI" sz="45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PODATKI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E247AE9-0ED5-4904-9CC5-3EA243E03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Mala država v Srednji Evropi</a:t>
            </a:r>
          </a:p>
          <a:p>
            <a:pPr>
              <a:lnSpc>
                <a:spcPct val="9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Uradno ime: Švicarska konfederacija </a:t>
            </a:r>
          </a:p>
          <a:p>
            <a:pPr>
              <a:lnSpc>
                <a:spcPct val="9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Valuta: Švicarski frank (SFr) </a:t>
            </a:r>
          </a:p>
          <a:p>
            <a:pPr>
              <a:lnSpc>
                <a:spcPct val="9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Uradni jezik: Nemščina, Francoščina, Italijanščina, Retoromanščina</a:t>
            </a:r>
          </a:p>
          <a:p>
            <a:pPr>
              <a:lnSpc>
                <a:spcPct val="9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Prebivalci: 7,3 milijona</a:t>
            </a:r>
          </a:p>
          <a:p>
            <a:pPr>
              <a:lnSpc>
                <a:spcPct val="9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Površina: 41,284 km2 </a:t>
            </a:r>
          </a:p>
          <a:p>
            <a:pPr>
              <a:lnSpc>
                <a:spcPct val="9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Glavno mesto: Bern</a:t>
            </a:r>
          </a:p>
          <a:p>
            <a:pPr>
              <a:lnSpc>
                <a:spcPct val="90000"/>
              </a:lnSpc>
            </a:pPr>
            <a:r>
              <a:rPr lang="sl-SI" altLang="sl-SI" sz="2800" b="1">
                <a:solidFill>
                  <a:srgbClr val="660033"/>
                </a:solidFill>
                <a:latin typeface="Sylfaen" panose="010A0502050306030303" pitchFamily="18" charset="0"/>
              </a:rPr>
              <a:t>Himna: Švicarski psalm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9">
            <a:extLst>
              <a:ext uri="{FF2B5EF4-FFF2-40B4-BE49-F238E27FC236}">
                <a16:creationId xmlns:a16="http://schemas.microsoft.com/office/drawing/2014/main" id="{ABF2ADDA-27E6-46C8-B0E0-B61C6C317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7DC8C29-FDCF-4EC5-A3FF-000F1446E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Sosede: Nemčija, Francija, Italija, Avstrija in Lihtenštajn</a:t>
            </a:r>
          </a:p>
          <a:p>
            <a:pPr>
              <a:lnSpc>
                <a:spcPct val="9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Država gora, sira, krav, čokolade, bančništva, visokih Alp</a:t>
            </a:r>
          </a:p>
          <a:p>
            <a:pPr>
              <a:lnSpc>
                <a:spcPct val="90000"/>
              </a:lnSpc>
            </a:pPr>
            <a:r>
              <a:rPr lang="sl-SI" altLang="sl-SI" sz="3000" b="1">
                <a:solidFill>
                  <a:srgbClr val="660033"/>
                </a:solidFill>
                <a:latin typeface="Sylfaen" panose="010A0502050306030303" pitchFamily="18" charset="0"/>
              </a:rPr>
              <a:t>Državna ureditev: Parlamentarna zvezna država, konfederacija z dvodomnim parlamentom</a:t>
            </a:r>
            <a:endParaRPr lang="sl-SI" altLang="sl-SI" sz="3000">
              <a:latin typeface="Sylfaen" panose="010A0502050306030303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 sz="3000">
              <a:latin typeface="Sylfaen" panose="010A05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9" name="Picture 13" descr="kovanec">
            <a:extLst>
              <a:ext uri="{FF2B5EF4-FFF2-40B4-BE49-F238E27FC236}">
                <a16:creationId xmlns:a16="http://schemas.microsoft.com/office/drawing/2014/main" id="{7C2725D5-0EA9-4AD6-A12B-CF555CC1FEC9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419475" cy="3492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0" name="Picture 14" descr="kovanec2">
            <a:extLst>
              <a:ext uri="{FF2B5EF4-FFF2-40B4-BE49-F238E27FC236}">
                <a16:creationId xmlns:a16="http://schemas.microsoft.com/office/drawing/2014/main" id="{78D18622-2E04-4F2C-9EE0-F5AF9D8DD26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38525"/>
            <a:ext cx="3419475" cy="3419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1" name="Picture 15" descr="bankovec">
            <a:extLst>
              <a:ext uri="{FF2B5EF4-FFF2-40B4-BE49-F238E27FC236}">
                <a16:creationId xmlns:a16="http://schemas.microsoft.com/office/drawing/2014/main" id="{1780E633-3EB3-4F84-89D7-4969A0113A1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0"/>
            <a:ext cx="4500562" cy="414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3" name="Picture 17" descr="bankovci">
            <a:extLst>
              <a:ext uri="{FF2B5EF4-FFF2-40B4-BE49-F238E27FC236}">
                <a16:creationId xmlns:a16="http://schemas.microsoft.com/office/drawing/2014/main" id="{F18B88B9-3013-4C36-B9B6-82E900B9596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4167188"/>
            <a:ext cx="5724525" cy="2690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54" name="Text Box 18">
            <a:extLst>
              <a:ext uri="{FF2B5EF4-FFF2-40B4-BE49-F238E27FC236}">
                <a16:creationId xmlns:a16="http://schemas.microsoft.com/office/drawing/2014/main" id="{5AEF7892-F5CA-446A-A4DB-5ED36E36D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0"/>
            <a:ext cx="936625" cy="404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37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D</a:t>
            </a:r>
          </a:p>
          <a:p>
            <a:pPr>
              <a:spcBef>
                <a:spcPct val="50000"/>
              </a:spcBef>
            </a:pPr>
            <a:r>
              <a:rPr lang="sl-SI" altLang="sl-SI" sz="37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E</a:t>
            </a:r>
          </a:p>
          <a:p>
            <a:pPr>
              <a:spcBef>
                <a:spcPct val="50000"/>
              </a:spcBef>
            </a:pPr>
            <a:r>
              <a:rPr lang="sl-SI" altLang="sl-SI" sz="37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N</a:t>
            </a:r>
          </a:p>
          <a:p>
            <a:pPr>
              <a:spcBef>
                <a:spcPct val="50000"/>
              </a:spcBef>
            </a:pPr>
            <a:r>
              <a:rPr lang="sl-SI" altLang="sl-SI" sz="37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A</a:t>
            </a:r>
          </a:p>
          <a:p>
            <a:pPr>
              <a:spcBef>
                <a:spcPct val="50000"/>
              </a:spcBef>
            </a:pPr>
            <a:r>
              <a:rPr lang="sl-SI" altLang="sl-SI" sz="37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5" name="Picture 9" descr="zanmke2">
            <a:extLst>
              <a:ext uri="{FF2B5EF4-FFF2-40B4-BE49-F238E27FC236}">
                <a16:creationId xmlns:a16="http://schemas.microsoft.com/office/drawing/2014/main" id="{22C36FB0-0390-4D78-93EB-4497309D8D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335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91" name="Picture 15" descr="zamke3">
            <a:extLst>
              <a:ext uri="{FF2B5EF4-FFF2-40B4-BE49-F238E27FC236}">
                <a16:creationId xmlns:a16="http://schemas.microsoft.com/office/drawing/2014/main" id="{D3E69FFB-0622-4F94-8CFF-2A5432E75D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279900"/>
            <a:ext cx="5724525" cy="2578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792" name="Rectangle 16">
            <a:extLst>
              <a:ext uri="{FF2B5EF4-FFF2-40B4-BE49-F238E27FC236}">
                <a16:creationId xmlns:a16="http://schemas.microsoft.com/office/drawing/2014/main" id="{CB3DD239-A223-4C57-85C0-F61BA1FC5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31150" cy="1143000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75793" name="Text Box 17">
            <a:extLst>
              <a:ext uri="{FF2B5EF4-FFF2-40B4-BE49-F238E27FC236}">
                <a16:creationId xmlns:a16="http://schemas.microsoft.com/office/drawing/2014/main" id="{4C709D35-ABCF-447D-A81A-01413518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724400"/>
            <a:ext cx="34194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42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ZNAMKE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 descr="zamke">
            <a:extLst>
              <a:ext uri="{FF2B5EF4-FFF2-40B4-BE49-F238E27FC236}">
                <a16:creationId xmlns:a16="http://schemas.microsoft.com/office/drawing/2014/main" id="{D34852BC-0E23-4D64-A0B5-E5B44FB42A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" t="21643"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9051AF1B-B9BE-4519-8854-70EB2AB5D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avie" panose="04040805050809020602" pitchFamily="82" charset="0"/>
              </a:rPr>
              <a:t>PODNEBJE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CA9143EC-33B6-49FD-96C2-7D1192A88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660033"/>
                </a:solidFill>
                <a:latin typeface="Sylfaen" panose="010A0502050306030303" pitchFamily="18" charset="0"/>
              </a:rPr>
              <a:t>V višjih legah – alpsko</a:t>
            </a:r>
          </a:p>
          <a:p>
            <a:r>
              <a:rPr lang="sl-SI" altLang="sl-SI" b="1">
                <a:solidFill>
                  <a:srgbClr val="660033"/>
                </a:solidFill>
                <a:latin typeface="Sylfaen" panose="010A0502050306030303" pitchFamily="18" charset="0"/>
              </a:rPr>
              <a:t>Zmerno celinsko z oceanskimi vplivi</a:t>
            </a:r>
          </a:p>
          <a:p>
            <a:r>
              <a:rPr lang="sl-SI" altLang="sl-SI" b="1">
                <a:solidFill>
                  <a:srgbClr val="660033"/>
                </a:solidFill>
                <a:latin typeface="Sylfaen" panose="010A0502050306030303" pitchFamily="18" charset="0"/>
              </a:rPr>
              <a:t>Na J – submediteransko</a:t>
            </a:r>
          </a:p>
          <a:p>
            <a:pPr>
              <a:lnSpc>
                <a:spcPct val="80000"/>
              </a:lnSpc>
            </a:pPr>
            <a:r>
              <a:rPr lang="sl-SI" altLang="sl-SI" b="1">
                <a:solidFill>
                  <a:srgbClr val="660033"/>
                </a:solidFill>
                <a:latin typeface="Sylfaen" panose="010A0502050306030303" pitchFamily="18" charset="0"/>
              </a:rPr>
              <a:t>toplim poletjem (okrog 20°C)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b="1">
                <a:solidFill>
                  <a:srgbClr val="660033"/>
                </a:solidFill>
                <a:latin typeface="Sylfaen" panose="010A0502050306030303" pitchFamily="18" charset="0"/>
              </a:rPr>
              <a:t>	 in milo zimo (okrog 2°C)</a:t>
            </a:r>
          </a:p>
          <a:p>
            <a:endParaRPr lang="sl-SI" altLang="sl-SI" b="1">
              <a:solidFill>
                <a:srgbClr val="660033"/>
              </a:solidFill>
              <a:latin typeface="Sylfaen" panose="010A0502050306030303" pitchFamily="18" charset="0"/>
            </a:endParaRPr>
          </a:p>
        </p:txBody>
      </p:sp>
      <p:pic>
        <p:nvPicPr>
          <p:cNvPr id="82948" name="Picture 4" descr="klima-maribor">
            <a:extLst>
              <a:ext uri="{FF2B5EF4-FFF2-40B4-BE49-F238E27FC236}">
                <a16:creationId xmlns:a16="http://schemas.microsoft.com/office/drawing/2014/main" id="{4E00247E-034D-408A-AAAA-1E6D66AB8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2924175"/>
            <a:ext cx="3287712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29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5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erlin Sans FB Demi" panose="020E0802020502020306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5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erlin Sans FB Demi" panose="020E0802020502020306" pitchFamily="34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</Words>
  <Application>Microsoft Office PowerPoint</Application>
  <PresentationFormat>On-screen Show (4:3)</PresentationFormat>
  <Paragraphs>137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Berlin Sans FB Demi</vt:lpstr>
      <vt:lpstr>Ravie</vt:lpstr>
      <vt:lpstr>Sylfaen</vt:lpstr>
      <vt:lpstr>Privzeti načrt</vt:lpstr>
      <vt:lpstr>PowerPoint Presentation</vt:lpstr>
      <vt:lpstr>PowerPoint Presentation</vt:lpstr>
      <vt:lpstr>ZGODOVINA</vt:lpstr>
      <vt:lpstr>OSNOVNI PODATKI</vt:lpstr>
      <vt:lpstr>PowerPoint Presentation</vt:lpstr>
      <vt:lpstr>PowerPoint Presentation</vt:lpstr>
      <vt:lpstr>PowerPoint Presentation</vt:lpstr>
      <vt:lpstr>PowerPoint Presentation</vt:lpstr>
      <vt:lpstr>PODNEBJE</vt:lpstr>
      <vt:lpstr>RELIEF</vt:lpstr>
      <vt:lpstr>PowerPoint Presentation</vt:lpstr>
      <vt:lpstr>PREBIVALSTVO</vt:lpstr>
      <vt:lpstr>PowerPoint Presentation</vt:lpstr>
      <vt:lpstr>RASTLINSTVO</vt:lpstr>
      <vt:lpstr>VODOVJE</vt:lpstr>
      <vt:lpstr>ŽENEVSKO JEZERO</vt:lpstr>
      <vt:lpstr>KMETIJSTVO</vt:lpstr>
      <vt:lpstr>PowerPoint Presentation</vt:lpstr>
      <vt:lpstr>PowerPoint Presentation</vt:lpstr>
      <vt:lpstr>GOSPODARSTVO</vt:lpstr>
      <vt:lpstr>BANKE</vt:lpstr>
      <vt:lpstr>FARMACIJSKE  DRUŽBE</vt:lpstr>
      <vt:lpstr>PowerPoint Presentation</vt:lpstr>
      <vt:lpstr>URE</vt:lpstr>
      <vt:lpstr>PROMET</vt:lpstr>
      <vt:lpstr>PowerPoint Presentation</vt:lpstr>
      <vt:lpstr>TURIZEM</vt:lpstr>
      <vt:lpstr>PowerPoint Presentation</vt:lpstr>
      <vt:lpstr>RENSKI SLAP</vt:lpstr>
      <vt:lpstr>BERN</vt:lpstr>
      <vt:lpstr>PowerPoint Presentation</vt:lpstr>
      <vt:lpstr>EINSIEDELN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2019-05-31T08:41:17Z</dcterms:created>
  <dcterms:modified xsi:type="dcterms:W3CDTF">2019-05-31T08:41:17Z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