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5" r:id="rId3"/>
    <p:sldId id="271" r:id="rId4"/>
    <p:sldId id="262" r:id="rId5"/>
    <p:sldId id="266" r:id="rId6"/>
    <p:sldId id="264" r:id="rId7"/>
    <p:sldId id="263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101D678-CE59-4E2D-8933-E8928FBB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5A06-7D20-4FB2-A7C5-05A59EE2CDB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7099AA8-E3A5-4725-A979-2C35CD9D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C3F1092-339C-4FD4-8C99-F8C52C54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9D904-2E69-48C3-BE7C-632395A60C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60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52935AC-AB1D-46EB-93C2-C3C7E31F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55CA-ABA2-466F-9CEA-0C8BB0BD058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CDAAD40-7B86-49DD-A39E-BF395F58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864FE68-7815-44F3-A0E0-D330C672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C8A04-1236-479D-B8F8-E46075AFCA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836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9E266BB-1F13-4871-9DDB-12746ED5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0637-DAF7-4480-8299-E25C61C07AC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5B47819-17ED-462D-88CA-33FD61C6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3584671-E480-4B4F-AA60-C7D4AD25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544C7-44BE-42BD-B4BC-47D933B671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136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B320B3B-BA57-4DE4-B285-4D9144CF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483A-8E11-481D-9ECA-7C0C7E1D1EE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91C541A-43C5-4D7A-85A5-67971815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2A8E4B3-8B33-4BC5-BDFC-5D7FFA82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5F5B5-42BD-408C-BFA9-DD13F622E9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317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E08E485-C295-4254-A01B-9F843264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0C7D2-75A4-45AB-A650-EAC3C043A6F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136935B-BBF6-4F53-B983-2570144E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2E62ABE-A41E-4963-A2A6-8AB1F3CB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980B2-459A-41B0-BCAD-E882B308D5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375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59052933-129F-40AD-8855-8065C6AA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CD75-2936-48EA-BDEC-DE928FDDF5D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02AFB7E-0F80-41A5-BEF5-B6D24B97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38E25A0-7B56-4D19-8F36-1B7D7F5C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7926B-6110-4F52-B0B5-811AB24722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537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46DD42F3-6895-460D-9045-CA8EE606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E9E0-9D34-42DD-AB58-6302F1BC550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DD454767-9152-4986-AF84-18F535D2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5892CA6B-679D-4761-B0A2-54475F25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D5A4E-8D2C-4C23-B2CA-44D22F7354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791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A1EF82DE-5AE4-4110-9986-1031FC70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E46C-1FD8-45AA-8AB9-02BCC568B07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57FF04E8-7D01-471F-976B-A5494B8C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14D63760-5AB0-4005-A974-1C2CB2D3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F0ED7-E816-42E7-A36F-6EAF62CA28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43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F5E34A35-3B0F-48A5-BF7B-CDB6E1FDA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DE9D-D61A-4DD9-B286-D0AB6BA3820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6C803F43-2125-49B8-99FF-A164B655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D3832B2A-BBD3-4C05-A31E-2BFDC7C9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CBBC5-C02D-420F-B4AF-93ECE1B972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820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F4B559C0-4B95-4DF7-BC40-13DBB18E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8704-CE94-4CDE-BEA7-C016C67E256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7FD1566B-C67A-4A4B-9DF9-DAFBBD22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F981E1A1-EB0B-4A79-9657-F3C7DB82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5FBE5-0B6A-43A6-84C8-066ADD0E4F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929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B43B0AF2-009B-4E44-9014-D54ADC3F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45E9-A8AC-4F55-BB0E-C56C880B616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75B782C-5574-4C24-B003-0B500308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D591D7A1-8E6B-412A-A1BD-4560233B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EC136-000C-4579-A445-1B4B8FB548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858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67000">
              <a:srgbClr val="C3D69B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CAA7D816-F08E-421F-8BA9-C6C3B549BF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DDD19662-4458-42D5-9704-DDFB738F40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7BD788F-BE5C-43C0-B7EC-A280B65E1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C68AA0-4FD3-4CBD-9CD0-A45E898C699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D8FE1FC-BE2F-4BCF-8DC8-49B7AF0B6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2137B2F-1F70-4F96-A291-A0CFF5F0F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74ED127-699A-4690-9F54-3818554C3CF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/index.php?title=Jezero_Biel&amp;action=edit&amp;redlink=1" TargetMode="External"/><Relationship Id="rId13" Type="http://schemas.openxmlformats.org/officeDocument/2006/relationships/hyperlink" Target="http://sl.wikipedia.org/wiki/Ren" TargetMode="External"/><Relationship Id="rId18" Type="http://schemas.openxmlformats.org/officeDocument/2006/relationships/hyperlink" Target="http://sl.wikipedia.org/w/index.php?title=Saane&amp;action=edit&amp;redlink=1" TargetMode="External"/><Relationship Id="rId3" Type="http://schemas.openxmlformats.org/officeDocument/2006/relationships/hyperlink" Target="http://sl.wikipedia.org/wiki/Lago_Maggiore" TargetMode="External"/><Relationship Id="rId21" Type="http://schemas.openxmlformats.org/officeDocument/2006/relationships/hyperlink" Target="http://sl.wikipedia.org/wiki/Ticino" TargetMode="External"/><Relationship Id="rId7" Type="http://schemas.openxmlformats.org/officeDocument/2006/relationships/hyperlink" Target="http://sl.wikipedia.org/w/index.php?title=Jezero_Thun&amp;action=edit&amp;redlink=1" TargetMode="External"/><Relationship Id="rId12" Type="http://schemas.openxmlformats.org/officeDocument/2006/relationships/hyperlink" Target="http://sl.wikipedia.org/w/index.php?title=Jezero_Murten&amp;action=edit&amp;redlink=1" TargetMode="External"/><Relationship Id="rId17" Type="http://schemas.openxmlformats.org/officeDocument/2006/relationships/hyperlink" Target="http://sl.wikipedia.org/w/index.php?title=Linth-Limmat&amp;action=edit&amp;redlink=1" TargetMode="External"/><Relationship Id="rId2" Type="http://schemas.openxmlformats.org/officeDocument/2006/relationships/hyperlink" Target="http://sl.wikipedia.org/w/index.php?title=Jezero_Neuch%C3%A2tel&amp;action=edit&amp;redlink=1" TargetMode="External"/><Relationship Id="rId16" Type="http://schemas.openxmlformats.org/officeDocument/2006/relationships/hyperlink" Target="http://sl.wikipedia.org/w/index.php?title=Reuss&amp;action=edit&amp;redlink=1" TargetMode="External"/><Relationship Id="rId20" Type="http://schemas.openxmlformats.org/officeDocument/2006/relationships/hyperlink" Target="http://sl.wikipedia.org/wiki/In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l.wikipedia.org/w/index.php?title=Jezero_of_Lugano&amp;action=edit&amp;redlink=1" TargetMode="External"/><Relationship Id="rId11" Type="http://schemas.openxmlformats.org/officeDocument/2006/relationships/hyperlink" Target="http://sl.wikipedia.org/w/index.php?title=Jezero_Walen&amp;action=edit&amp;redlink=1" TargetMode="External"/><Relationship Id="rId24" Type="http://schemas.openxmlformats.org/officeDocument/2006/relationships/image" Target="../media/image14.jpeg"/><Relationship Id="rId5" Type="http://schemas.openxmlformats.org/officeDocument/2006/relationships/hyperlink" Target="http://sl.wikipedia.org/wiki/Z%C3%BCri%C5%A1ko_jezero" TargetMode="External"/><Relationship Id="rId15" Type="http://schemas.openxmlformats.org/officeDocument/2006/relationships/hyperlink" Target="http://sl.wikipedia.org/wiki/Rona" TargetMode="External"/><Relationship Id="rId23" Type="http://schemas.openxmlformats.org/officeDocument/2006/relationships/image" Target="../media/image13.jpeg"/><Relationship Id="rId10" Type="http://schemas.openxmlformats.org/officeDocument/2006/relationships/hyperlink" Target="http://sl.wikipedia.org/w/index.php?title=Brienzersee&amp;action=edit&amp;redlink=1" TargetMode="External"/><Relationship Id="rId19" Type="http://schemas.openxmlformats.org/officeDocument/2006/relationships/hyperlink" Target="http://sl.wikipedia.org/w/index.php?title=Thur&amp;action=edit&amp;redlink=1" TargetMode="External"/><Relationship Id="rId4" Type="http://schemas.openxmlformats.org/officeDocument/2006/relationships/hyperlink" Target="http://sl.wikipedia.org/w/index.php?title=Jezero_Lucerne&amp;action=edit&amp;redlink=1" TargetMode="External"/><Relationship Id="rId9" Type="http://schemas.openxmlformats.org/officeDocument/2006/relationships/hyperlink" Target="http://sl.wikipedia.org/w/index.php?title=Jezero_Zug&amp;action=edit&amp;redlink=1" TargetMode="External"/><Relationship Id="rId14" Type="http://schemas.openxmlformats.org/officeDocument/2006/relationships/hyperlink" Target="http://sl.wikipedia.org/wiki/Aare" TargetMode="External"/><Relationship Id="rId22" Type="http://schemas.openxmlformats.org/officeDocument/2006/relationships/hyperlink" Target="http://sl.wikipedia.org/wiki/Lech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švica 1.jpg">
            <a:extLst>
              <a:ext uri="{FF2B5EF4-FFF2-40B4-BE49-F238E27FC236}">
                <a16:creationId xmlns:a16="http://schemas.microsoft.com/office/drawing/2014/main" id="{C7F976C5-A8D4-48E8-9DCC-3A4E72DD1C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132856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E9DB5BA9-F9E2-4CB9-BA89-6E0A28FDBC46}"/>
              </a:ext>
            </a:extLst>
          </p:cNvPr>
          <p:cNvSpPr/>
          <p:nvPr/>
        </p:nvSpPr>
        <p:spPr>
          <a:xfrm>
            <a:off x="2000232" y="500042"/>
            <a:ext cx="442915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000" b="1" spc="200" dirty="0">
                <a:ln w="29210">
                  <a:solidFill>
                    <a:srgbClr val="9BBB59">
                      <a:tint val="10000"/>
                    </a:srgbClr>
                  </a:solidFill>
                </a:ln>
                <a:solidFill>
                  <a:srgbClr val="9BBB59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roadway" pitchFamily="82" charset="0"/>
              </a:rPr>
              <a:t>ŠVICA</a:t>
            </a:r>
            <a:endParaRPr lang="sl-SI" sz="5400" b="1" spc="200" dirty="0">
              <a:ln w="29210">
                <a:solidFill>
                  <a:srgbClr val="9BBB59">
                    <a:tint val="10000"/>
                  </a:srgbClr>
                </a:solidFill>
              </a:ln>
              <a:solidFill>
                <a:srgbClr val="9BBB59">
                  <a:satMod val="200000"/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Broadway" pitchFamily="82" charset="0"/>
            </a:endParaRPr>
          </a:p>
        </p:txBody>
      </p:sp>
      <p:pic>
        <p:nvPicPr>
          <p:cNvPr id="5" name="Slika 4" descr="switzerland2_velika.jpg">
            <a:extLst>
              <a:ext uri="{FF2B5EF4-FFF2-40B4-BE49-F238E27FC236}">
                <a16:creationId xmlns:a16="http://schemas.microsoft.com/office/drawing/2014/main" id="{DD82C7DE-A55D-45B5-9EA9-9D6311C339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4572032" cy="277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14D2E0-635A-4B09-B5BE-42C12D1F11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C00000"/>
                </a:solidFill>
              </a:rPr>
              <a:t>Promet</a:t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sz="2700" b="1" dirty="0">
                <a:solidFill>
                  <a:schemeClr val="accent1">
                    <a:lumMod val="75000"/>
                  </a:schemeClr>
                </a:solidFill>
              </a:rPr>
              <a:t>(eno najpomembnejših evropskih križišč )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41C84D8-3433-413B-8D54-BAF1A957E880}"/>
              </a:ext>
            </a:extLst>
          </p:cNvPr>
          <p:cNvSpPr txBox="1"/>
          <p:nvPr/>
        </p:nvSpPr>
        <p:spPr>
          <a:xfrm>
            <a:off x="827088" y="2349500"/>
            <a:ext cx="2808287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Pomembne prometne poti</a:t>
            </a:r>
            <a:r>
              <a:rPr lang="sl-SI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sl-SI" dirty="0">
                <a:latin typeface="+mn-lt"/>
              </a:rPr>
              <a:t>-Lyon-Dunaj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>-Milano-Frankfurt ob </a:t>
            </a:r>
            <a:r>
              <a:rPr lang="sl-SI" dirty="0" err="1">
                <a:latin typeface="+mn-lt"/>
              </a:rPr>
              <a:t>Maini</a:t>
            </a:r>
            <a:endParaRPr lang="sl-SI" dirty="0">
              <a:latin typeface="+mn-lt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FEEF658-7128-4297-BC0D-0D51D9AFD420}"/>
              </a:ext>
            </a:extLst>
          </p:cNvPr>
          <p:cNvSpPr txBox="1"/>
          <p:nvPr/>
        </p:nvSpPr>
        <p:spPr>
          <a:xfrm>
            <a:off x="827088" y="4149725"/>
            <a:ext cx="4032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Železnice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sl-SI" dirty="0">
                <a:latin typeface="+mn-lt"/>
              </a:rPr>
              <a:t>Švica ima eno najgostejših in najbolj elektrificiranih železniških omrežij v Evropi. (Najvišje speljana železnica v Evropi – </a:t>
            </a:r>
            <a:r>
              <a:rPr lang="sl-SI" dirty="0" err="1">
                <a:latin typeface="+mn-lt"/>
              </a:rPr>
              <a:t>Jungfrau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Bahn</a:t>
            </a:r>
            <a:r>
              <a:rPr lang="sl-SI" dirty="0">
                <a:latin typeface="+mn-lt"/>
              </a:rPr>
              <a:t> 3454 </a:t>
            </a:r>
            <a:r>
              <a:rPr lang="sl-SI" dirty="0" err="1">
                <a:latin typeface="+mn-lt"/>
              </a:rPr>
              <a:t>nm</a:t>
            </a:r>
            <a:r>
              <a:rPr lang="sl-SI" dirty="0">
                <a:latin typeface="+mn-lt"/>
              </a:rPr>
              <a:t>)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EC92EC2-7600-405D-BFE2-9E9A2BE6A84C}"/>
              </a:ext>
            </a:extLst>
          </p:cNvPr>
          <p:cNvSpPr txBox="1"/>
          <p:nvPr/>
        </p:nvSpPr>
        <p:spPr>
          <a:xfrm>
            <a:off x="5364163" y="2205038"/>
            <a:ext cx="1800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Predori</a:t>
            </a:r>
            <a:r>
              <a:rPr lang="sl-SI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>-Sv </a:t>
            </a:r>
            <a:r>
              <a:rPr lang="sl-SI" dirty="0" err="1">
                <a:latin typeface="+mn-lt"/>
              </a:rPr>
              <a:t>Gotthard</a:t>
            </a:r>
            <a:endParaRPr lang="sl-SI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>-Simplon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>-</a:t>
            </a:r>
            <a:r>
              <a:rPr lang="sl-SI" dirty="0" err="1">
                <a:latin typeface="+mn-lt"/>
              </a:rPr>
              <a:t>Lötschberg</a:t>
            </a:r>
            <a:r>
              <a:rPr lang="sl-SI" dirty="0">
                <a:latin typeface="+mn-lt"/>
              </a:rPr>
              <a:t>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F97DF95-85C4-4F9C-8763-CB1E7B5B8AA3}"/>
              </a:ext>
            </a:extLst>
          </p:cNvPr>
          <p:cNvSpPr txBox="1"/>
          <p:nvPr/>
        </p:nvSpPr>
        <p:spPr>
          <a:xfrm>
            <a:off x="5651500" y="4292600"/>
            <a:ext cx="22336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Rečno pristanišče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>-Basel </a:t>
            </a:r>
          </a:p>
        </p:txBody>
      </p:sp>
      <p:pic>
        <p:nvPicPr>
          <p:cNvPr id="9" name="Slika 8" descr="gotard-tunel-1_500x300.jpg">
            <a:extLst>
              <a:ext uri="{FF2B5EF4-FFF2-40B4-BE49-F238E27FC236}">
                <a16:creationId xmlns:a16="http://schemas.microsoft.com/office/drawing/2014/main" id="{71297B54-5550-46FB-91F9-8659C46272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80053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jungfraubahn-snow.jpg">
            <a:extLst>
              <a:ext uri="{FF2B5EF4-FFF2-40B4-BE49-F238E27FC236}">
                <a16:creationId xmlns:a16="http://schemas.microsoft.com/office/drawing/2014/main" id="{BF4F6C72-E630-48A6-A11A-31FC2458EE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924944"/>
            <a:ext cx="4775835" cy="337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4B1D66-EA70-4A09-AB4A-381EB537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rgbClr val="C00000"/>
                </a:solidFill>
              </a:rPr>
              <a:t>Turizem</a:t>
            </a:r>
            <a:br>
              <a:rPr lang="sl-SI" sz="3600" b="1" dirty="0">
                <a:solidFill>
                  <a:srgbClr val="C00000"/>
                </a:solidFill>
              </a:rPr>
            </a:b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(turistično najbolj razvita država na svetu)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1A582D97-D328-4014-BD94-42D80F8A57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</a:t>
            </a:r>
            <a:r>
              <a:rPr lang="sl-SI" b="1" u="sng" dirty="0">
                <a:solidFill>
                  <a:schemeClr val="accent6">
                    <a:lumMod val="50000"/>
                  </a:schemeClr>
                </a:solidFill>
              </a:rPr>
              <a:t>Letni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gorništvo, alpinizem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naravne znamenitosti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kulturne znamenitosti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sejemski turizem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93630195-1F73-4370-8BF8-6173F72C67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</a:t>
            </a:r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Zimski</a:t>
            </a:r>
            <a:r>
              <a:rPr lang="sl-SI" b="1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smučanje in druge zimske aktivnosti</a:t>
            </a:r>
          </a:p>
        </p:txBody>
      </p:sp>
      <p:pic>
        <p:nvPicPr>
          <p:cNvPr id="6" name="Slika 5" descr="567209.jpg">
            <a:extLst>
              <a:ext uri="{FF2B5EF4-FFF2-40B4-BE49-F238E27FC236}">
                <a16:creationId xmlns:a16="http://schemas.microsoft.com/office/drawing/2014/main" id="{1E765F34-E701-4A2F-9C72-105C068812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212976"/>
            <a:ext cx="4896544" cy="300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800px-Luzern_Kapellbruecke.jpg">
            <a:extLst>
              <a:ext uri="{FF2B5EF4-FFF2-40B4-BE49-F238E27FC236}">
                <a16:creationId xmlns:a16="http://schemas.microsoft.com/office/drawing/2014/main" id="{FA962F60-91A4-46CF-AA43-F24150AB9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4881563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B99AF062-2007-419A-B21B-A85855695727}"/>
              </a:ext>
            </a:extLst>
          </p:cNvPr>
          <p:cNvSpPr/>
          <p:nvPr/>
        </p:nvSpPr>
        <p:spPr>
          <a:xfrm>
            <a:off x="1548163" y="2967335"/>
            <a:ext cx="60476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Hvala za pozornost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Švica.bmp">
            <a:extLst>
              <a:ext uri="{FF2B5EF4-FFF2-40B4-BE49-F238E27FC236}">
                <a16:creationId xmlns:a16="http://schemas.microsoft.com/office/drawing/2014/main" id="{A275DB31-1656-4D47-9606-2FC60232CC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071546"/>
            <a:ext cx="399712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D81A6CB-3C16-43CC-A515-ED8EA210ECFA}"/>
              </a:ext>
            </a:extLst>
          </p:cNvPr>
          <p:cNvSpPr txBox="1"/>
          <p:nvPr/>
        </p:nvSpPr>
        <p:spPr>
          <a:xfrm>
            <a:off x="2500313" y="285750"/>
            <a:ext cx="37861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solidFill>
                  <a:srgbClr val="C00000"/>
                </a:solidFill>
                <a:latin typeface="+mj-lt"/>
              </a:rPr>
              <a:t>Osnovni podatki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E3AA5FB-99BE-4FD8-84EC-86F798FACD76}"/>
              </a:ext>
            </a:extLst>
          </p:cNvPr>
          <p:cNvSpPr txBox="1"/>
          <p:nvPr/>
        </p:nvSpPr>
        <p:spPr>
          <a:xfrm>
            <a:off x="357188" y="1000125"/>
            <a:ext cx="2428875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uradni naziv</a:t>
            </a:r>
            <a:endParaRPr lang="sl-SI" u="sng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>
                <a:latin typeface="+mn-lt"/>
              </a:rPr>
              <a:t>Confoederatio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Helvetica</a:t>
            </a:r>
            <a:br>
              <a:rPr lang="sl-SI" dirty="0">
                <a:latin typeface="+mn-lt"/>
              </a:rPr>
            </a:br>
            <a:r>
              <a:rPr lang="sl-SI" dirty="0">
                <a:latin typeface="+mn-lt"/>
              </a:rPr>
              <a:t> Švicarska konfederacija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mednarodna oznaka</a:t>
            </a:r>
            <a:br>
              <a:rPr lang="sl-SI" dirty="0">
                <a:latin typeface="+mn-lt"/>
              </a:rPr>
            </a:br>
            <a:r>
              <a:rPr lang="sl-SI" dirty="0">
                <a:latin typeface="+mn-lt"/>
              </a:rPr>
              <a:t>SUI</a:t>
            </a:r>
            <a:br>
              <a:rPr lang="sl-SI" dirty="0">
                <a:latin typeface="+mn-lt"/>
              </a:rPr>
            </a:br>
            <a:endParaRPr lang="sl-SI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velikost (km2)</a:t>
            </a:r>
            <a:br>
              <a:rPr lang="sl-SI" dirty="0">
                <a:latin typeface="+mn-lt"/>
              </a:rPr>
            </a:br>
            <a:r>
              <a:rPr lang="sl-SI" dirty="0">
                <a:latin typeface="+mn-lt"/>
              </a:rPr>
              <a:t>41. 286</a:t>
            </a:r>
            <a:br>
              <a:rPr lang="sl-SI" dirty="0">
                <a:latin typeface="+mn-lt"/>
              </a:rPr>
            </a:br>
            <a:endParaRPr lang="sl-SI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politični sistem</a:t>
            </a:r>
            <a:br>
              <a:rPr lang="sl-SI" dirty="0">
                <a:latin typeface="+mn-lt"/>
              </a:rPr>
            </a:br>
            <a:r>
              <a:rPr lang="sl-SI" dirty="0">
                <a:latin typeface="+mn-lt"/>
              </a:rPr>
              <a:t>zvezna republika</a:t>
            </a:r>
            <a:br>
              <a:rPr lang="sl-SI" dirty="0">
                <a:latin typeface="+mn-lt"/>
              </a:rPr>
            </a:br>
            <a:endParaRPr lang="sl-SI" dirty="0">
              <a:latin typeface="+mn-lt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DA48917-CA3B-4E76-87E7-E0E0D53B4855}"/>
              </a:ext>
            </a:extLst>
          </p:cNvPr>
          <p:cNvSpPr txBox="1"/>
          <p:nvPr/>
        </p:nvSpPr>
        <p:spPr>
          <a:xfrm>
            <a:off x="6715125" y="1000125"/>
            <a:ext cx="2286000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uradni jeziki</a:t>
            </a:r>
            <a:br>
              <a:rPr lang="sl-SI" dirty="0">
                <a:latin typeface="+mn-lt"/>
              </a:rPr>
            </a:br>
            <a:r>
              <a:rPr lang="sl-SI" dirty="0">
                <a:latin typeface="+mn-lt"/>
              </a:rPr>
              <a:t>nemščina,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>francoščina,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>italijanščina 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>retoromanščina</a:t>
            </a:r>
            <a:br>
              <a:rPr lang="sl-SI" dirty="0">
                <a:latin typeface="+mn-lt"/>
              </a:rPr>
            </a:br>
            <a:endParaRPr lang="sl-SI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vera</a:t>
            </a:r>
            <a:br>
              <a:rPr lang="sl-SI" dirty="0">
                <a:latin typeface="+mn-lt"/>
              </a:rPr>
            </a:br>
            <a:r>
              <a:rPr lang="sl-SI" dirty="0">
                <a:latin typeface="+mn-lt"/>
              </a:rPr>
              <a:t>47, 6% katoliki,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>44, 3% protestanti,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>8, 1% ostali</a:t>
            </a:r>
            <a:br>
              <a:rPr lang="sl-SI" dirty="0">
                <a:latin typeface="+mn-lt"/>
              </a:rPr>
            </a:br>
            <a:endParaRPr lang="sl-SI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BDP na prebivalca</a:t>
            </a:r>
            <a:br>
              <a:rPr lang="sl-SI" dirty="0">
                <a:latin typeface="+mn-lt"/>
              </a:rPr>
            </a:br>
            <a:r>
              <a:rPr lang="sl-SI" dirty="0">
                <a:latin typeface="+mn-lt"/>
              </a:rPr>
              <a:t>55. 711 USD (2007)</a:t>
            </a:r>
          </a:p>
        </p:txBody>
      </p:sp>
      <p:pic>
        <p:nvPicPr>
          <p:cNvPr id="8" name="Slika 7" descr="680px-Bundesbrief.jpg">
            <a:extLst>
              <a:ext uri="{FF2B5EF4-FFF2-40B4-BE49-F238E27FC236}">
                <a16:creationId xmlns:a16="http://schemas.microsoft.com/office/drawing/2014/main" id="{304A8644-3BC9-4602-8F5E-FFB80E5349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286256"/>
            <a:ext cx="2714644" cy="2391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CDF07EB6-6653-4351-9E26-E4ACD718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b="1">
                <a:solidFill>
                  <a:srgbClr val="C00000"/>
                </a:solidFill>
              </a:rPr>
              <a:t>Kantoni</a:t>
            </a:r>
            <a:r>
              <a:rPr lang="sl-SI" altLang="sl-SI"/>
              <a:t>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52C1FD5-034A-4616-93D1-9C51AD58A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dirty="0"/>
              <a:t>Švica ima 26 kantonov, ki imajo status zveznih dežel federacije. Vsak kanton je bil popolnoma neodvisna dežela s svojimi mejami, vojsko in denarno valuto, vse do ustanovitve Švicarske federacije leta 1848. Najmlajši ustanovljeni kanton je Jura, ki se je odcepil od kantona Bern leta 1979.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algn="just" fontAlgn="auto">
              <a:spcAft>
                <a:spcPts val="0"/>
              </a:spcAft>
              <a:defRPr/>
            </a:pPr>
            <a:r>
              <a:rPr lang="sl-SI" dirty="0"/>
              <a:t>V 16. stoletju je Staro Švicarsko konfederacijo sestavljalo 13 kantonov dveh karakteristik: šest deželnih (ali gozdnih) kantonov in sedem mestnih (ali urbanih) kantonov. Čeprav so tehnično pripadali Svetemu rimskemu cesarstvu, so v resnici postali neodvisni po tem, ko je bil leta 1499 v bitki pri </a:t>
            </a:r>
            <a:r>
              <a:rPr lang="sl-SI" dirty="0" err="1"/>
              <a:t>Dornachu</a:t>
            </a:r>
            <a:r>
              <a:rPr lang="sl-SI" dirty="0"/>
              <a:t> poražen cesar Maksimilijan.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5" name="Slika 4" descr="ya31_8cc_ub94p.jpg">
            <a:extLst>
              <a:ext uri="{FF2B5EF4-FFF2-40B4-BE49-F238E27FC236}">
                <a16:creationId xmlns:a16="http://schemas.microsoft.com/office/drawing/2014/main" id="{598FE9DC-DA5B-4C05-8737-FC528A946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594940" cy="4695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B82B916-2F60-4EA8-A0B0-606F118C278D}"/>
              </a:ext>
            </a:extLst>
          </p:cNvPr>
          <p:cNvSpPr txBox="1"/>
          <p:nvPr/>
        </p:nvSpPr>
        <p:spPr>
          <a:xfrm>
            <a:off x="571500" y="928688"/>
            <a:ext cx="22860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solidFill>
                  <a:srgbClr val="C00000"/>
                </a:solidFill>
                <a:latin typeface="+mj-lt"/>
              </a:rPr>
              <a:t>Lega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>
                <a:latin typeface="+mn-lt"/>
              </a:rPr>
              <a:t>Srednja Evropa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>
                <a:latin typeface="+mn-lt"/>
              </a:rPr>
              <a:t>Sosednje države: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>
                <a:latin typeface="+mn-lt"/>
              </a:rPr>
              <a:t>Italija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>
                <a:latin typeface="+mn-lt"/>
              </a:rPr>
              <a:t>Francija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>
                <a:latin typeface="+mn-lt"/>
              </a:rPr>
              <a:t>Nemčija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>
                <a:latin typeface="+mn-lt"/>
              </a:rPr>
              <a:t>Avstrija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>
                <a:latin typeface="+mn-lt"/>
              </a:rPr>
              <a:t>Lihtenštajn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>
                <a:latin typeface="+mn-lt"/>
              </a:rPr>
              <a:t>Celinska država: je brez stika z morjem</a:t>
            </a:r>
          </a:p>
        </p:txBody>
      </p:sp>
      <p:pic>
        <p:nvPicPr>
          <p:cNvPr id="7" name="Picture 15" descr="zemljevid evrope">
            <a:extLst>
              <a:ext uri="{FF2B5EF4-FFF2-40B4-BE49-F238E27FC236}">
                <a16:creationId xmlns:a16="http://schemas.microsoft.com/office/drawing/2014/main" id="{7714EBD1-C929-4FFF-9109-4B7F05875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54" t="-279" r="8362" b="5919"/>
          <a:stretch>
            <a:fillRect/>
          </a:stretch>
        </p:blipFill>
        <p:spPr>
          <a:xfrm>
            <a:off x="2714612" y="2000240"/>
            <a:ext cx="4643470" cy="467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witzerland.jpg">
            <a:extLst>
              <a:ext uri="{FF2B5EF4-FFF2-40B4-BE49-F238E27FC236}">
                <a16:creationId xmlns:a16="http://schemas.microsoft.com/office/drawing/2014/main" id="{9A2F243C-8CE9-4977-933B-D5CACFFBE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5786446" y="142852"/>
            <a:ext cx="3173081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engelberg.jpg">
            <a:extLst>
              <a:ext uri="{FF2B5EF4-FFF2-40B4-BE49-F238E27FC236}">
                <a16:creationId xmlns:a16="http://schemas.microsoft.com/office/drawing/2014/main" id="{EF7E1B58-8ED7-454E-9E84-F51AE0AEFE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21088"/>
            <a:ext cx="3586126" cy="239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 descr="1.jpg">
            <a:extLst>
              <a:ext uri="{FF2B5EF4-FFF2-40B4-BE49-F238E27FC236}">
                <a16:creationId xmlns:a16="http://schemas.microsoft.com/office/drawing/2014/main" id="{13ED50A3-A4FA-45D5-B19F-E1CE6CB44F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14908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E0A9DD6-522C-4BF4-AD40-73B91307D611}"/>
              </a:ext>
            </a:extLst>
          </p:cNvPr>
          <p:cNvSpPr txBox="1"/>
          <p:nvPr/>
        </p:nvSpPr>
        <p:spPr>
          <a:xfrm>
            <a:off x="571500" y="214313"/>
            <a:ext cx="6429375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solidFill>
                  <a:srgbClr val="C00000"/>
                </a:solidFill>
                <a:latin typeface="+mj-lt"/>
              </a:rPr>
              <a:t>Relief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400" b="1" u="sng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Delitev: Jura, Planota, Alpe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400" b="1" u="sng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2060"/>
                </a:solidFill>
                <a:latin typeface="+mn-lt"/>
              </a:rPr>
              <a:t>PLANOTA: od Ženevskega jezera na JZ do jezera </a:t>
            </a:r>
            <a:r>
              <a:rPr lang="sl-SI" dirty="0" err="1">
                <a:solidFill>
                  <a:srgbClr val="002060"/>
                </a:solidFill>
                <a:latin typeface="+mn-lt"/>
              </a:rPr>
              <a:t>Constance</a:t>
            </a:r>
            <a:r>
              <a:rPr lang="sl-SI" dirty="0">
                <a:solidFill>
                  <a:srgbClr val="002060"/>
                </a:solidFill>
                <a:latin typeface="+mn-lt"/>
              </a:rPr>
              <a:t> na SV. Predstavlja 30% celotnega površja, v njej je 2/3 celotnega prebivalstva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2060"/>
                </a:solidFill>
                <a:latin typeface="+mn-lt"/>
              </a:rPr>
              <a:t>JURA: iz apnenca; od Ženevskega jezera do Rena; veliko fosilov in ostankov dinozavrov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2060"/>
                </a:solidFill>
                <a:latin typeface="+mn-lt"/>
              </a:rPr>
              <a:t>ALPE: določajo podnebje in vegetacijo, predstavljajo pregrado; zavzemajo 2/3 površine 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223E6C9-3913-456B-BBA3-FBDE66C41583}"/>
              </a:ext>
            </a:extLst>
          </p:cNvPr>
          <p:cNvSpPr txBox="1"/>
          <p:nvPr/>
        </p:nvSpPr>
        <p:spPr>
          <a:xfrm>
            <a:off x="2286000" y="214313"/>
            <a:ext cx="3429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dirty="0">
                <a:solidFill>
                  <a:srgbClr val="C00000"/>
                </a:solidFill>
                <a:latin typeface="+mj-lt"/>
              </a:rPr>
              <a:t>Podnebje</a:t>
            </a:r>
          </a:p>
        </p:txBody>
      </p:sp>
      <p:sp>
        <p:nvSpPr>
          <p:cNvPr id="18435" name="Pravokotnik 2">
            <a:extLst>
              <a:ext uri="{FF2B5EF4-FFF2-40B4-BE49-F238E27FC236}">
                <a16:creationId xmlns:a16="http://schemas.microsoft.com/office/drawing/2014/main" id="{F5448EC1-1703-4CFE-902C-38289A5E1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071563"/>
            <a:ext cx="45720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b="1">
                <a:solidFill>
                  <a:srgbClr val="002060"/>
                </a:solidFill>
              </a:rPr>
              <a:t>V višjih legah – alpsko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1">
                <a:solidFill>
                  <a:srgbClr val="002060"/>
                </a:solidFill>
              </a:rPr>
              <a:t>Zmerno celinsko z oceanskimi vplivi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1">
                <a:solidFill>
                  <a:srgbClr val="002060"/>
                </a:solidFill>
              </a:rPr>
              <a:t>Na J – submediteransko</a:t>
            </a:r>
          </a:p>
          <a:p>
            <a:pPr>
              <a:lnSpc>
                <a:spcPct val="80000"/>
              </a:lnSpc>
            </a:pPr>
            <a:r>
              <a:rPr lang="sl-SI" altLang="sl-SI" b="1">
                <a:solidFill>
                  <a:srgbClr val="002060"/>
                </a:solidFill>
              </a:rPr>
              <a:t> z toplim poletjem (okrog 20°C)</a:t>
            </a:r>
          </a:p>
          <a:p>
            <a:pPr>
              <a:lnSpc>
                <a:spcPct val="80000"/>
              </a:lnSpc>
            </a:pPr>
            <a:r>
              <a:rPr lang="sl-SI" altLang="sl-SI" b="1">
                <a:solidFill>
                  <a:srgbClr val="002060"/>
                </a:solidFill>
              </a:rPr>
              <a:t>	 in milo zimo (okrog 2°C)</a:t>
            </a:r>
          </a:p>
        </p:txBody>
      </p:sp>
      <p:pic>
        <p:nvPicPr>
          <p:cNvPr id="7" name="Slika 6" descr="Temperature_in_padavine_v_Evropi.jpg">
            <a:extLst>
              <a:ext uri="{FF2B5EF4-FFF2-40B4-BE49-F238E27FC236}">
                <a16:creationId xmlns:a16="http://schemas.microsoft.com/office/drawing/2014/main" id="{CCC042C0-2839-45A3-AFF4-E024554933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276872"/>
            <a:ext cx="5931359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rta">
            <a:extLst>
              <a:ext uri="{FF2B5EF4-FFF2-40B4-BE49-F238E27FC236}">
                <a16:creationId xmlns:a16="http://schemas.microsoft.com/office/drawing/2014/main" id="{0DBA6EB4-305B-48D1-8578-FED2243A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4" r="5121"/>
          <a:stretch>
            <a:fillRect/>
          </a:stretch>
        </p:blipFill>
        <p:spPr>
          <a:xfrm>
            <a:off x="4355976" y="2348880"/>
            <a:ext cx="4262435" cy="319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Pravokotnik 2">
            <a:extLst>
              <a:ext uri="{FF2B5EF4-FFF2-40B4-BE49-F238E27FC236}">
                <a16:creationId xmlns:a16="http://schemas.microsoft.com/office/drawing/2014/main" id="{D5EB47B7-0536-43BE-AFA7-CE27F4A45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000125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Listnati gozd (hrast, bukev) do višine 1300 m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Iglasti gozd (jelka, bor in smreka) od 1300 m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Kostanjevi gozdovi so na J strani Alp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9611ABA-8778-43C2-9D45-6D65A47A7C32}"/>
              </a:ext>
            </a:extLst>
          </p:cNvPr>
          <p:cNvSpPr txBox="1"/>
          <p:nvPr/>
        </p:nvSpPr>
        <p:spPr>
          <a:xfrm>
            <a:off x="1571625" y="214313"/>
            <a:ext cx="5000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solidFill>
                  <a:srgbClr val="C00000"/>
                </a:solidFill>
                <a:latin typeface="+mj-lt"/>
              </a:rPr>
              <a:t>Rastlinstvo</a:t>
            </a:r>
            <a:endParaRPr lang="sl-SI" sz="1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Slika 4" descr="800px-Sanetsch.jpg">
            <a:extLst>
              <a:ext uri="{FF2B5EF4-FFF2-40B4-BE49-F238E27FC236}">
                <a16:creationId xmlns:a16="http://schemas.microsoft.com/office/drawing/2014/main" id="{50AA17A1-A16E-44A3-B42B-ACDB37A5F2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17032"/>
            <a:ext cx="333019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9E58CA65-8835-4B70-A21E-2E590F28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b="1">
                <a:solidFill>
                  <a:srgbClr val="C00000"/>
                </a:solidFill>
              </a:rPr>
              <a:t>Vodovje</a:t>
            </a:r>
            <a:r>
              <a:rPr lang="sl-SI" altLang="sl-SI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8AE2D27-C038-464B-9C0D-B170AA9FDF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</a:t>
            </a:r>
            <a:r>
              <a:rPr lang="sl-SI" b="1" u="sng" dirty="0">
                <a:solidFill>
                  <a:schemeClr val="accent6">
                    <a:lumMod val="50000"/>
                  </a:schemeClr>
                </a:solidFill>
              </a:rPr>
              <a:t>Jezera 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u="sng" dirty="0">
                <a:solidFill>
                  <a:srgbClr val="0000FF"/>
                </a:solidFill>
              </a:rPr>
              <a:t>Ženevsko jezero </a:t>
            </a:r>
            <a:r>
              <a:rPr lang="sl-SI" sz="1600" dirty="0"/>
              <a:t>(</a:t>
            </a:r>
            <a:r>
              <a:rPr lang="sl-SI" sz="1600" dirty="0" err="1"/>
              <a:t>Lac</a:t>
            </a:r>
            <a:r>
              <a:rPr lang="sl-SI" sz="1600" dirty="0"/>
              <a:t> </a:t>
            </a:r>
            <a:r>
              <a:rPr lang="sl-SI" sz="1600" dirty="0" err="1"/>
              <a:t>Léman</a:t>
            </a:r>
            <a:r>
              <a:rPr lang="sl-SI" sz="1600" dirty="0"/>
              <a:t>, </a:t>
            </a:r>
            <a:r>
              <a:rPr lang="sl-SI" sz="1600" dirty="0" err="1"/>
              <a:t>Lac</a:t>
            </a:r>
            <a:r>
              <a:rPr lang="sl-SI" sz="1600" dirty="0"/>
              <a:t> de </a:t>
            </a:r>
            <a:r>
              <a:rPr lang="sl-SI" sz="1600" dirty="0" err="1"/>
              <a:t>Genève</a:t>
            </a:r>
            <a:r>
              <a:rPr lang="sl-SI" sz="1600" dirty="0"/>
              <a:t>) - 581.3 km²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u="sng" dirty="0">
                <a:solidFill>
                  <a:srgbClr val="0000FF"/>
                </a:solidFill>
              </a:rPr>
              <a:t>Bodensko jezero</a:t>
            </a:r>
            <a:r>
              <a:rPr lang="sl-SI" sz="1600" dirty="0">
                <a:solidFill>
                  <a:srgbClr val="0000FF"/>
                </a:solidFill>
              </a:rPr>
              <a:t> </a:t>
            </a:r>
            <a:r>
              <a:rPr lang="sl-SI" sz="1600" dirty="0"/>
              <a:t>(</a:t>
            </a:r>
            <a:r>
              <a:rPr lang="sl-SI" sz="1600" dirty="0" err="1"/>
              <a:t>Bodensee</a:t>
            </a:r>
            <a:r>
              <a:rPr lang="sl-SI" sz="1600" dirty="0"/>
              <a:t>) - 541.1 km²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u="sng" dirty="0">
                <a:solidFill>
                  <a:srgbClr val="0000FF"/>
                </a:solidFill>
                <a:hlinkClick r:id="rId2" action="ppaction://hlinkfile" tooltip="Jezero Neuchâtel (stran ne obstaja)"/>
              </a:rPr>
              <a:t>Jezero </a:t>
            </a:r>
            <a:r>
              <a:rPr lang="sl-SI" sz="1600" u="sng" dirty="0" err="1">
                <a:solidFill>
                  <a:srgbClr val="0000FF"/>
                </a:solidFill>
                <a:hlinkClick r:id="rId2" action="ppaction://hlinkfile" tooltip="Jezero Neuchâtel (stran ne obstaja)"/>
              </a:rPr>
              <a:t>Neuchâtel</a:t>
            </a:r>
            <a:r>
              <a:rPr lang="sl-SI" sz="1600" u="sng" dirty="0">
                <a:solidFill>
                  <a:srgbClr val="0000FF"/>
                </a:solidFill>
              </a:rPr>
              <a:t> </a:t>
            </a:r>
            <a:r>
              <a:rPr lang="sl-SI" sz="1600" dirty="0"/>
              <a:t>(</a:t>
            </a:r>
            <a:r>
              <a:rPr lang="sl-SI" sz="1600" dirty="0" err="1"/>
              <a:t>Lac</a:t>
            </a:r>
            <a:r>
              <a:rPr lang="sl-SI" sz="1600" dirty="0"/>
              <a:t> de </a:t>
            </a:r>
            <a:r>
              <a:rPr lang="sl-SI" sz="1600" dirty="0" err="1"/>
              <a:t>Neuchâtel</a:t>
            </a:r>
            <a:r>
              <a:rPr lang="sl-SI" sz="1600" dirty="0"/>
              <a:t>) - 218.3 km²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u="sng" dirty="0" err="1">
                <a:solidFill>
                  <a:srgbClr val="0000FF"/>
                </a:solidFill>
                <a:hlinkClick r:id="rId3" action="ppaction://hlinkfile" tooltip="Lago Maggiore"/>
              </a:rPr>
              <a:t>Lago</a:t>
            </a:r>
            <a:r>
              <a:rPr lang="sl-SI" sz="1600" u="sng" dirty="0">
                <a:solidFill>
                  <a:srgbClr val="0000FF"/>
                </a:solidFill>
                <a:hlinkClick r:id="rId3" action="ppaction://hlinkfile" tooltip="Lago Maggiore"/>
              </a:rPr>
              <a:t> </a:t>
            </a:r>
            <a:r>
              <a:rPr lang="sl-SI" sz="1600" u="sng" dirty="0" err="1">
                <a:solidFill>
                  <a:srgbClr val="0000FF"/>
                </a:solidFill>
                <a:hlinkClick r:id="rId3" action="ppaction://hlinkfile" tooltip="Lago Maggiore"/>
              </a:rPr>
              <a:t>Maggiore</a:t>
            </a:r>
            <a:r>
              <a:rPr lang="sl-SI" sz="1600" u="sng" dirty="0"/>
              <a:t> </a:t>
            </a:r>
            <a:r>
              <a:rPr lang="sl-SI" sz="1600" dirty="0"/>
              <a:t>- 212.3 km²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u="sng" dirty="0">
                <a:solidFill>
                  <a:srgbClr val="0000FF"/>
                </a:solidFill>
                <a:hlinkClick r:id="rId4" action="ppaction://hlinkfile" tooltip="Jezero Lucerne (stran ne obstaja)"/>
              </a:rPr>
              <a:t>Jezero Lucerne</a:t>
            </a:r>
            <a:r>
              <a:rPr lang="sl-SI" sz="1600" u="sng" dirty="0">
                <a:solidFill>
                  <a:srgbClr val="0000FF"/>
                </a:solidFill>
              </a:rPr>
              <a:t> </a:t>
            </a:r>
            <a:r>
              <a:rPr lang="sl-SI" sz="1600" dirty="0"/>
              <a:t>(</a:t>
            </a:r>
            <a:r>
              <a:rPr lang="sl-SI" sz="1600" dirty="0" err="1"/>
              <a:t>Vierwaldstättersee</a:t>
            </a:r>
            <a:r>
              <a:rPr lang="sl-SI" sz="1600" dirty="0"/>
              <a:t>) - 113.7 km²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dirty="0">
                <a:solidFill>
                  <a:srgbClr val="0000FF"/>
                </a:solidFill>
                <a:hlinkClick r:id="rId5" action="ppaction://hlinkfile" tooltip="Züriško jezero"/>
              </a:rPr>
              <a:t>Züriško jezero</a:t>
            </a:r>
            <a:r>
              <a:rPr lang="sl-SI" sz="1600" dirty="0">
                <a:solidFill>
                  <a:srgbClr val="0000FF"/>
                </a:solidFill>
              </a:rPr>
              <a:t> </a:t>
            </a:r>
            <a:r>
              <a:rPr lang="sl-SI" sz="1600" dirty="0"/>
              <a:t>(</a:t>
            </a:r>
            <a:r>
              <a:rPr lang="sl-SI" sz="1600" dirty="0" err="1"/>
              <a:t>Zürichsee</a:t>
            </a:r>
            <a:r>
              <a:rPr lang="sl-SI" sz="1600" dirty="0"/>
              <a:t>) - 90.1 km²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dirty="0">
                <a:solidFill>
                  <a:srgbClr val="0000FF"/>
                </a:solidFill>
                <a:hlinkClick r:id="rId6" action="ppaction://hlinkfile" tooltip="Jezero of Lugano (stran ne obstaja)"/>
              </a:rPr>
              <a:t>Jezero </a:t>
            </a:r>
            <a:r>
              <a:rPr lang="sl-SI" sz="1600" dirty="0" err="1">
                <a:solidFill>
                  <a:srgbClr val="0000FF"/>
                </a:solidFill>
                <a:hlinkClick r:id="rId6" action="ppaction://hlinkfile" tooltip="Jezero of Lugano (stran ne obstaja)"/>
              </a:rPr>
              <a:t>Lugano</a:t>
            </a:r>
            <a:r>
              <a:rPr lang="sl-SI" sz="1600" dirty="0">
                <a:solidFill>
                  <a:srgbClr val="0000FF"/>
                </a:solidFill>
              </a:rPr>
              <a:t> </a:t>
            </a:r>
            <a:r>
              <a:rPr lang="sl-SI" sz="1600" dirty="0"/>
              <a:t>(</a:t>
            </a:r>
            <a:r>
              <a:rPr lang="sl-SI" sz="1600" dirty="0" err="1"/>
              <a:t>Lago</a:t>
            </a:r>
            <a:r>
              <a:rPr lang="sl-SI" sz="1600" dirty="0"/>
              <a:t> </a:t>
            </a:r>
            <a:r>
              <a:rPr lang="sl-SI" sz="1600" dirty="0" err="1"/>
              <a:t>di</a:t>
            </a:r>
            <a:r>
              <a:rPr lang="sl-SI" sz="1600" dirty="0"/>
              <a:t> </a:t>
            </a:r>
            <a:r>
              <a:rPr lang="sl-SI" sz="1600" dirty="0" err="1"/>
              <a:t>Lugano</a:t>
            </a:r>
            <a:r>
              <a:rPr lang="sl-SI" sz="1600" dirty="0"/>
              <a:t>) - 48.7 km²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dirty="0">
                <a:solidFill>
                  <a:srgbClr val="0000FF"/>
                </a:solidFill>
                <a:hlinkClick r:id="rId7" action="ppaction://hlinkfile" tooltip="Jezero Thun (stran ne obstaja)"/>
              </a:rPr>
              <a:t>Jezero </a:t>
            </a:r>
            <a:r>
              <a:rPr lang="sl-SI" sz="1600" dirty="0" err="1">
                <a:solidFill>
                  <a:srgbClr val="0000FF"/>
                </a:solidFill>
                <a:hlinkClick r:id="rId7" action="ppaction://hlinkfile" tooltip="Jezero Thun (stran ne obstaja)"/>
              </a:rPr>
              <a:t>Thun</a:t>
            </a:r>
            <a:r>
              <a:rPr lang="sl-SI" sz="1600" dirty="0">
                <a:solidFill>
                  <a:srgbClr val="0000FF"/>
                </a:solidFill>
              </a:rPr>
              <a:t> </a:t>
            </a:r>
            <a:r>
              <a:rPr lang="sl-SI" sz="1600" dirty="0"/>
              <a:t>(</a:t>
            </a:r>
            <a:r>
              <a:rPr lang="sl-SI" sz="1600" dirty="0" err="1"/>
              <a:t>Thunersee</a:t>
            </a:r>
            <a:r>
              <a:rPr lang="sl-SI" sz="1600" dirty="0"/>
              <a:t>) - 48.4 km²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dirty="0">
                <a:solidFill>
                  <a:srgbClr val="0000FF"/>
                </a:solidFill>
                <a:hlinkClick r:id="rId8" action="ppaction://hlinkfile" tooltip="Jezero Biel (stran ne obstaja)"/>
              </a:rPr>
              <a:t>Jezero </a:t>
            </a:r>
            <a:r>
              <a:rPr lang="sl-SI" sz="1600" dirty="0" err="1">
                <a:solidFill>
                  <a:srgbClr val="0000FF"/>
                </a:solidFill>
                <a:hlinkClick r:id="rId8" action="ppaction://hlinkfile" tooltip="Jezero Biel (stran ne obstaja)"/>
              </a:rPr>
              <a:t>Biel</a:t>
            </a:r>
            <a:r>
              <a:rPr lang="sl-SI" sz="1600" dirty="0">
                <a:solidFill>
                  <a:srgbClr val="0000FF"/>
                </a:solidFill>
              </a:rPr>
              <a:t> </a:t>
            </a:r>
            <a:r>
              <a:rPr lang="sl-SI" sz="1600" dirty="0"/>
              <a:t>(</a:t>
            </a:r>
            <a:r>
              <a:rPr lang="sl-SI" sz="1600" dirty="0" err="1"/>
              <a:t>Lac</a:t>
            </a:r>
            <a:r>
              <a:rPr lang="sl-SI" sz="1600" dirty="0"/>
              <a:t> de </a:t>
            </a:r>
            <a:r>
              <a:rPr lang="sl-SI" sz="1600" dirty="0" err="1"/>
              <a:t>Bienne</a:t>
            </a:r>
            <a:r>
              <a:rPr lang="sl-SI" sz="1600" dirty="0"/>
              <a:t>, </a:t>
            </a:r>
            <a:r>
              <a:rPr lang="sl-SI" sz="1600" dirty="0" err="1"/>
              <a:t>Bielersee</a:t>
            </a:r>
            <a:r>
              <a:rPr lang="sl-SI" sz="1600" dirty="0"/>
              <a:t>) - 39.6 km²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dirty="0">
                <a:solidFill>
                  <a:srgbClr val="0000FF"/>
                </a:solidFill>
                <a:hlinkClick r:id="rId9" action="ppaction://hlinkfile" tooltip="Jezero Zug (stran ne obstaja)"/>
              </a:rPr>
              <a:t>Jezero </a:t>
            </a:r>
            <a:r>
              <a:rPr lang="sl-SI" sz="1600" dirty="0" err="1">
                <a:solidFill>
                  <a:srgbClr val="0000FF"/>
                </a:solidFill>
                <a:hlinkClick r:id="rId9" action="ppaction://hlinkfile" tooltip="Jezero Zug (stran ne obstaja)"/>
              </a:rPr>
              <a:t>Zug</a:t>
            </a:r>
            <a:r>
              <a:rPr lang="sl-SI" sz="1600" dirty="0">
                <a:solidFill>
                  <a:srgbClr val="0000FF"/>
                </a:solidFill>
              </a:rPr>
              <a:t> </a:t>
            </a:r>
            <a:r>
              <a:rPr lang="sl-SI" sz="1600" dirty="0"/>
              <a:t>(</a:t>
            </a:r>
            <a:r>
              <a:rPr lang="sl-SI" sz="1600" dirty="0" err="1"/>
              <a:t>Zugersee</a:t>
            </a:r>
            <a:r>
              <a:rPr lang="sl-SI" sz="1600" dirty="0"/>
              <a:t>) - 38.3 km²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dirty="0" err="1">
                <a:solidFill>
                  <a:srgbClr val="0000FF"/>
                </a:solidFill>
                <a:hlinkClick r:id="rId10" action="ppaction://hlinkfile" tooltip="Brienzersee (stran ne obstaja)"/>
              </a:rPr>
              <a:t>Brienzersee</a:t>
            </a:r>
            <a:r>
              <a:rPr lang="sl-SI" sz="1600" dirty="0"/>
              <a:t> - 29.8 km²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dirty="0">
                <a:solidFill>
                  <a:srgbClr val="0000FF"/>
                </a:solidFill>
                <a:hlinkClick r:id="rId11" action="ppaction://hlinkfile" tooltip="Jezero Walen (stran ne obstaja)"/>
              </a:rPr>
              <a:t>Jezero </a:t>
            </a:r>
            <a:r>
              <a:rPr lang="sl-SI" sz="1600" dirty="0" err="1">
                <a:solidFill>
                  <a:srgbClr val="0000FF"/>
                </a:solidFill>
                <a:hlinkClick r:id="rId11" action="ppaction://hlinkfile" tooltip="Jezero Walen (stran ne obstaja)"/>
              </a:rPr>
              <a:t>Walen</a:t>
            </a:r>
            <a:r>
              <a:rPr lang="sl-SI" sz="1600" dirty="0">
                <a:solidFill>
                  <a:srgbClr val="0000FF"/>
                </a:solidFill>
              </a:rPr>
              <a:t> </a:t>
            </a:r>
            <a:r>
              <a:rPr lang="sl-SI" sz="1600" dirty="0"/>
              <a:t>(or </a:t>
            </a:r>
            <a:r>
              <a:rPr lang="sl-SI" sz="1600" dirty="0" err="1"/>
              <a:t>Walensee</a:t>
            </a:r>
            <a:r>
              <a:rPr lang="sl-SI" sz="1600" dirty="0"/>
              <a:t>, Lake </a:t>
            </a:r>
            <a:r>
              <a:rPr lang="sl-SI" sz="1600" dirty="0" err="1"/>
              <a:t>Walenstadt</a:t>
            </a:r>
            <a:r>
              <a:rPr lang="sl-SI" sz="1600" dirty="0"/>
              <a:t>) - 24.1 km²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600" dirty="0">
                <a:solidFill>
                  <a:srgbClr val="0000FF"/>
                </a:solidFill>
                <a:hlinkClick r:id="rId12" action="ppaction://hlinkfile" tooltip="Jezero Murten (stran ne obstaja)"/>
              </a:rPr>
              <a:t>Jezero </a:t>
            </a:r>
            <a:r>
              <a:rPr lang="sl-SI" sz="1600" dirty="0" err="1">
                <a:solidFill>
                  <a:srgbClr val="0000FF"/>
                </a:solidFill>
                <a:hlinkClick r:id="rId12" action="ppaction://hlinkfile" tooltip="Jezero Murten (stran ne obstaja)"/>
              </a:rPr>
              <a:t>Murten</a:t>
            </a:r>
            <a:r>
              <a:rPr lang="sl-SI" sz="1600" dirty="0">
                <a:solidFill>
                  <a:srgbClr val="0000FF"/>
                </a:solidFill>
              </a:rPr>
              <a:t> </a:t>
            </a:r>
            <a:r>
              <a:rPr lang="sl-SI" sz="1600" dirty="0"/>
              <a:t>(</a:t>
            </a:r>
            <a:r>
              <a:rPr lang="sl-SI" sz="1600" dirty="0" err="1"/>
              <a:t>Lac</a:t>
            </a:r>
            <a:r>
              <a:rPr lang="sl-SI" sz="1600" dirty="0"/>
              <a:t> </a:t>
            </a:r>
            <a:r>
              <a:rPr lang="sl-SI" sz="1600" dirty="0" err="1"/>
              <a:t>Morat</a:t>
            </a:r>
            <a:r>
              <a:rPr lang="sl-SI" sz="1600" dirty="0"/>
              <a:t>, </a:t>
            </a:r>
            <a:r>
              <a:rPr lang="sl-SI" sz="1600" dirty="0" err="1"/>
              <a:t>Murtensee</a:t>
            </a:r>
            <a:r>
              <a:rPr lang="sl-SI" sz="1600" dirty="0"/>
              <a:t>) - 23.0 km²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8A4046C7-A59D-4C16-A482-C6CEF25550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sl-SI" b="1" u="sng" dirty="0">
                <a:solidFill>
                  <a:schemeClr val="accent6">
                    <a:lumMod val="50000"/>
                  </a:schemeClr>
                </a:solidFill>
              </a:rPr>
              <a:t>Reke 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700" dirty="0">
                <a:solidFill>
                  <a:srgbClr val="0000FF"/>
                </a:solidFill>
                <a:hlinkClick r:id="rId13" action="ppaction://hlinkfile" tooltip="Ren"/>
              </a:rPr>
              <a:t>Ren</a:t>
            </a:r>
            <a:r>
              <a:rPr lang="sl-SI" sz="1700" dirty="0"/>
              <a:t> 375 km - v celoti 1320 km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700" dirty="0" err="1">
                <a:solidFill>
                  <a:srgbClr val="0000FF"/>
                </a:solidFill>
                <a:hlinkClick r:id="rId14" action="ppaction://hlinkfile" tooltip="Aare"/>
              </a:rPr>
              <a:t>Aare</a:t>
            </a:r>
            <a:r>
              <a:rPr lang="sl-SI" sz="1700" dirty="0"/>
              <a:t> 295 km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700" dirty="0">
                <a:solidFill>
                  <a:srgbClr val="0000FF"/>
                </a:solidFill>
                <a:hlinkClick r:id="rId15" action="ppaction://hlinkfile" tooltip="Rona"/>
              </a:rPr>
              <a:t>Rona</a:t>
            </a:r>
            <a:r>
              <a:rPr lang="sl-SI" sz="1700" dirty="0"/>
              <a:t> 264 km - v celoti 812 km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700" dirty="0" err="1">
                <a:solidFill>
                  <a:srgbClr val="0000FF"/>
                </a:solidFill>
                <a:hlinkClick r:id="rId16" action="ppaction://hlinkfile" tooltip="Reuss (stran ne obstaja)"/>
              </a:rPr>
              <a:t>Reuss</a:t>
            </a:r>
            <a:r>
              <a:rPr lang="sl-SI" sz="1700" dirty="0"/>
              <a:t> 158 km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700" dirty="0" err="1">
                <a:solidFill>
                  <a:srgbClr val="0000FF"/>
                </a:solidFill>
                <a:hlinkClick r:id="rId17" action="ppaction://hlinkfile" tooltip="Linth-Limmat (stran ne obstaja)"/>
              </a:rPr>
              <a:t>Linth</a:t>
            </a:r>
            <a:r>
              <a:rPr lang="sl-SI" sz="1700" dirty="0">
                <a:solidFill>
                  <a:srgbClr val="0000FF"/>
                </a:solidFill>
                <a:hlinkClick r:id="rId17" action="ppaction://hlinkfile" tooltip="Linth-Limmat (stran ne obstaja)"/>
              </a:rPr>
              <a:t>-</a:t>
            </a:r>
            <a:r>
              <a:rPr lang="sl-SI" sz="1700" dirty="0" err="1">
                <a:solidFill>
                  <a:srgbClr val="0000FF"/>
                </a:solidFill>
                <a:hlinkClick r:id="rId17" action="ppaction://hlinkfile" tooltip="Linth-Limmat (stran ne obstaja)"/>
              </a:rPr>
              <a:t>Limmat</a:t>
            </a:r>
            <a:r>
              <a:rPr lang="sl-SI" sz="1700" dirty="0"/>
              <a:t> 140 km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700" dirty="0" err="1">
                <a:solidFill>
                  <a:srgbClr val="0000FF"/>
                </a:solidFill>
                <a:hlinkClick r:id="rId18" action="ppaction://hlinkfile" tooltip="Saane (stran ne obstaja)"/>
              </a:rPr>
              <a:t>Saane</a:t>
            </a:r>
            <a:r>
              <a:rPr lang="sl-SI" sz="1700" dirty="0"/>
              <a:t> 128 km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700" dirty="0" err="1">
                <a:solidFill>
                  <a:srgbClr val="0000FF"/>
                </a:solidFill>
                <a:hlinkClick r:id="rId19" action="ppaction://hlinkfile" tooltip="Thur (stran ne obstaja)"/>
              </a:rPr>
              <a:t>Thur</a:t>
            </a:r>
            <a:r>
              <a:rPr lang="sl-SI" sz="1700" dirty="0"/>
              <a:t> 125 km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700" dirty="0">
                <a:solidFill>
                  <a:srgbClr val="0000FF"/>
                </a:solidFill>
                <a:hlinkClick r:id="rId20" action="ppaction://hlinkfile" tooltip="Inn"/>
              </a:rPr>
              <a:t>Inn</a:t>
            </a:r>
            <a:r>
              <a:rPr lang="sl-SI" sz="1700" dirty="0"/>
              <a:t> 104 km - v celoti 517 km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700" dirty="0" err="1">
                <a:solidFill>
                  <a:srgbClr val="0000FF"/>
                </a:solidFill>
                <a:hlinkClick r:id="rId21" action="ppaction://hlinkfile" tooltip="Ticino"/>
              </a:rPr>
              <a:t>Ticino</a:t>
            </a:r>
            <a:r>
              <a:rPr lang="sl-SI" sz="1700" dirty="0"/>
              <a:t> 91 km - v celoti 248 km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700" dirty="0" err="1">
                <a:solidFill>
                  <a:srgbClr val="0000FF"/>
                </a:solidFill>
                <a:hlinkClick r:id="rId22" action="ppaction://hlinkfile" tooltip="Lech"/>
              </a:rPr>
              <a:t>Lech</a:t>
            </a:r>
            <a:r>
              <a:rPr lang="sl-SI" sz="1700" dirty="0"/>
              <a:t> 78 km - v celoti 285 km</a:t>
            </a:r>
          </a:p>
        </p:txBody>
      </p:sp>
      <p:pic>
        <p:nvPicPr>
          <p:cNvPr id="5" name="Slika 4" descr="17021renski_slapovi1.jpg">
            <a:extLst>
              <a:ext uri="{FF2B5EF4-FFF2-40B4-BE49-F238E27FC236}">
                <a16:creationId xmlns:a16="http://schemas.microsoft.com/office/drawing/2014/main" id="{86AF1B21-4F79-4857-813F-0B8D3BD1B315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860032" y="1772816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lake-constance-and-mainau-island.jpg">
            <a:extLst>
              <a:ext uri="{FF2B5EF4-FFF2-40B4-BE49-F238E27FC236}">
                <a16:creationId xmlns:a16="http://schemas.microsoft.com/office/drawing/2014/main" id="{91D334EF-04AC-4E6C-AC63-533ACCB8CD4E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23528" y="2636912"/>
            <a:ext cx="43513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2A1B5393-C178-4316-B687-2ED5AC711C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sz="3600" b="1">
                <a:solidFill>
                  <a:srgbClr val="C00000"/>
                </a:solidFill>
              </a:rPr>
              <a:t>Gospodarstvo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44CBD00-55A1-4F43-B82D-4E383EAF3ED3}"/>
              </a:ext>
            </a:extLst>
          </p:cNvPr>
          <p:cNvSpPr txBox="1"/>
          <p:nvPr/>
        </p:nvSpPr>
        <p:spPr>
          <a:xfrm>
            <a:off x="395288" y="4797425"/>
            <a:ext cx="3960812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Bančništvo</a:t>
            </a:r>
            <a:r>
              <a:rPr lang="sl-SI" dirty="0">
                <a:latin typeface="+mn-lt"/>
              </a:rPr>
              <a:t> (razvito zaradi politične in gospodarske stabilnosti, visoke premije ter zaupnost klientovih podatkov)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6916392-CB17-417B-9BBB-CEDA52E40C49}"/>
              </a:ext>
            </a:extLst>
          </p:cNvPr>
          <p:cNvSpPr txBox="1"/>
          <p:nvPr/>
        </p:nvSpPr>
        <p:spPr>
          <a:xfrm>
            <a:off x="4500563" y="1700213"/>
            <a:ext cx="34559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Urarstvo </a:t>
            </a:r>
            <a:r>
              <a:rPr lang="sl-SI" dirty="0">
                <a:latin typeface="+mn-lt"/>
              </a:rPr>
              <a:t>(Švica je tradicionalno vodilna na svetu v proizvodnji ur)</a:t>
            </a:r>
            <a:r>
              <a:rPr lang="sl-SI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356B86C-DD08-46EC-A942-61556E1152B4}"/>
              </a:ext>
            </a:extLst>
          </p:cNvPr>
          <p:cNvSpPr txBox="1"/>
          <p:nvPr/>
        </p:nvSpPr>
        <p:spPr>
          <a:xfrm>
            <a:off x="5292725" y="2997200"/>
            <a:ext cx="23749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Kemična industrija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sl-SI" dirty="0">
                <a:latin typeface="+mn-lt"/>
              </a:rPr>
              <a:t>je nastala v 19. st. zaradi potreb domače tekstilne industrije po barvilih: danes velja za svetovno velesilo v proizvodnji zdravil, kozmetike, barv in lakov ter umetnih arom in barvil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4A5AB91-767D-4E02-902B-6E51EAA71952}"/>
              </a:ext>
            </a:extLst>
          </p:cNvPr>
          <p:cNvSpPr txBox="1"/>
          <p:nvPr/>
        </p:nvSpPr>
        <p:spPr>
          <a:xfrm>
            <a:off x="395288" y="3357563"/>
            <a:ext cx="33845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Tekstilna industrija</a:t>
            </a:r>
            <a:r>
              <a:rPr lang="sl-SI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sl-SI" dirty="0">
                <a:latin typeface="+mn-lt"/>
              </a:rPr>
              <a:t>je najstarejša industrijska panoga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7B28244-B9B8-4AC7-B918-1715E0871D03}"/>
              </a:ext>
            </a:extLst>
          </p:cNvPr>
          <p:cNvSpPr txBox="1"/>
          <p:nvPr/>
        </p:nvSpPr>
        <p:spPr>
          <a:xfrm>
            <a:off x="323850" y="1844675"/>
            <a:ext cx="3816350" cy="839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sl-SI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Strojna, kovinska in elektrotehnična industrija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sl-SI" dirty="0">
                <a:latin typeface="+mn-lt"/>
              </a:rPr>
              <a:t>(Najpomembnejše industrijske panoge)</a:t>
            </a:r>
            <a:endParaRPr lang="sl-SI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Slika 11" descr="Basel-Switzerland.jpg">
            <a:extLst>
              <a:ext uri="{FF2B5EF4-FFF2-40B4-BE49-F238E27FC236}">
                <a16:creationId xmlns:a16="http://schemas.microsoft.com/office/drawing/2014/main" id="{81DC42F1-FBC9-46E8-8123-12B80F14EE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121400" cy="425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Broadway</vt:lpstr>
      <vt:lpstr>Calibri</vt:lpstr>
      <vt:lpstr>Courier New</vt:lpstr>
      <vt:lpstr>Officeova tema</vt:lpstr>
      <vt:lpstr>PowerPoint Presentation</vt:lpstr>
      <vt:lpstr>PowerPoint Presentation</vt:lpstr>
      <vt:lpstr>Kantoni </vt:lpstr>
      <vt:lpstr>PowerPoint Presentation</vt:lpstr>
      <vt:lpstr>PowerPoint Presentation</vt:lpstr>
      <vt:lpstr>PowerPoint Presentation</vt:lpstr>
      <vt:lpstr>PowerPoint Presentation</vt:lpstr>
      <vt:lpstr>Vodovje </vt:lpstr>
      <vt:lpstr>Gospodarstvo </vt:lpstr>
      <vt:lpstr>Promet (eno najpomembnejših evropskih križišč )</vt:lpstr>
      <vt:lpstr>Turizem (turistično najbolj razvita država na svetu)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2019-05-31T08:41:17Z</dcterms:created>
  <dcterms:modified xsi:type="dcterms:W3CDTF">2019-05-31T08:41:17Z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