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0"/>
  </p:notesMasterIdLst>
  <p:sldIdLst>
    <p:sldId id="256" r:id="rId2"/>
    <p:sldId id="278" r:id="rId3"/>
    <p:sldId id="257" r:id="rId4"/>
    <p:sldId id="258" r:id="rId5"/>
    <p:sldId id="262" r:id="rId6"/>
    <p:sldId id="264" r:id="rId7"/>
    <p:sldId id="275" r:id="rId8"/>
    <p:sldId id="259" r:id="rId9"/>
    <p:sldId id="274" r:id="rId10"/>
    <p:sldId id="260" r:id="rId11"/>
    <p:sldId id="266" r:id="rId12"/>
    <p:sldId id="261" r:id="rId13"/>
    <p:sldId id="270" r:id="rId14"/>
    <p:sldId id="269" r:id="rId15"/>
    <p:sldId id="265" r:id="rId16"/>
    <p:sldId id="271" r:id="rId17"/>
    <p:sldId id="267" r:id="rId18"/>
    <p:sldId id="272" r:id="rId19"/>
    <p:sldId id="279" r:id="rId20"/>
    <p:sldId id="268" r:id="rId21"/>
    <p:sldId id="284" r:id="rId22"/>
    <p:sldId id="277" r:id="rId23"/>
    <p:sldId id="280" r:id="rId24"/>
    <p:sldId id="281" r:id="rId25"/>
    <p:sldId id="282" r:id="rId26"/>
    <p:sldId id="283" r:id="rId27"/>
    <p:sldId id="276" r:id="rId28"/>
    <p:sldId id="273" r:id="rId2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017" autoAdjust="0"/>
  </p:normalViewPr>
  <p:slideViewPr>
    <p:cSldViewPr>
      <p:cViewPr>
        <p:scale>
          <a:sx n="76" d="100"/>
          <a:sy n="76" d="100"/>
        </p:scale>
        <p:origin x="-8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43447C13-56EA-4AF3-BA3E-85136D8EA9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92BD27E-3EED-4216-B1E5-51AAB98FED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5A786D-5475-4065-B4B1-A023FAC2E4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39B3CE5F-58B1-4AA0-AE52-EDE72925A5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2D19075D-9CE5-47EE-9F14-0E84A68FA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EA1133C-2271-47C3-83B6-FDDDEB2C56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0BA951CA-3099-4CDE-B0E9-8AC395AD7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C73F3C-9A31-4055-85D0-EB808329D79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4A920FDB-05C1-4744-A035-654D1C095B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735E3548-A892-4D81-9CF3-B35E39AB9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7BA3F325-2C86-4C5D-ABFF-ACEDC387E2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E7321B-274F-4E95-9166-0D625C59F4FE}" type="slidenum">
              <a:rPr lang="sl-SI" altLang="sl-SI"/>
              <a:pPr/>
              <a:t>8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F82CE3C-F65C-41E3-936B-5B17FDF0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1AE59-86D5-4280-9415-92D9073A31C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AB73C15-D648-465D-B4F2-650477A6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71734C6-44F2-4BB7-80C4-AF905DEC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CA90-41F7-4EC2-B598-B1D914B30D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686515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B5E33C7-B905-4338-A9FF-2B0912DE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D878-F5FD-484E-8479-B47D4E601A4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B1B66E8-1633-4436-B94F-F5230C98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D736C41-26D4-4B8C-9740-F0F6F95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7407-B2B1-4009-B45D-DD684D74E9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9065504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8BC34CA-5BE2-4B76-847F-7D3B4911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A2D7-27CA-476F-ABF5-59B703AD65B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7B81E63-CE8F-4623-B893-5D859D32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39DEF71-A20F-4CB3-B045-DB5DAB4F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994AF-2CCA-409A-9FEE-55E7D606C2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1898899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032F8F3-A8EC-418A-BB10-BB809795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777D3-AE0B-497E-BFCA-C51A8BADEC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3B338B8-66D7-4978-A38B-B06BCA4E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CC3CBDB-2D9F-4DEC-A30E-72EB5571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2BEB1-9B7A-40BE-9975-317465F8D94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000773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D44A826-17C1-45AC-802B-77F788BF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A9B3-E684-4848-ADF1-F60F4EA8723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22D9A05-30E6-41BC-9F30-1A4D9FA4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9291AB9-A6E8-43E8-9C7D-C9B3D484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EE4E5-BC0C-4A74-9030-AC4AF68A41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4066922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6349491-0B77-409D-A7E4-CAAF2C79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5C59-E81D-49C1-9743-77F77534E19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A98AE01-32CF-48BE-8105-3DA7FBE9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3A8B9EA-9622-49C7-959C-8635D0A7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6A718-8986-4D23-9954-8798E03DFA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4776665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E26D4830-77FC-4DCD-9870-CA63A9A1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642B-2201-43C4-B0F7-4091E60087A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F9EB6044-BD71-42BB-9C2B-396F92DD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4387462-89C1-44EA-9082-410750B1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82297-A340-4FA1-9811-FDD0436EB6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385341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FBE7CED1-242B-4268-AFC1-8CBAAB57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1413E-B7D5-41A3-8290-A1E2DE3F818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A963A89-AADC-4289-9ECE-BF09FDA4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05D721D-2C32-4B76-80C1-FFF4908B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2CCCC-D4A6-446B-87CE-3E51A4D2D7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0290037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DB85C62-83AB-47E9-8708-A7BEA47A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C725-FFAA-4D5C-9343-BA8F1B6A3AE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DCA8D90-9FC3-44AB-8858-029DDD9C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F7C14A9-238D-464C-A739-A01E4229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78440-683F-4EF2-9BBD-F445021F5E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2246058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0C4C589-1D9A-4D08-9130-51D0EB8C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D4E3-4C40-4213-8E1F-8BFEB2E4467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83FEE5B-B785-4C99-8E4D-8911942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B5FC036-966B-4A4F-B093-F1F68305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47705-8231-40FE-8654-7222DAC3AD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962446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465717A-2E87-4D3B-89D5-D69B35E4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2204-B8B1-4D42-9BBB-BB78A139D96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D405A50-85E4-40BA-AFD4-5199C14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0969CBF-A714-4D2C-93A7-C6D3C519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F5330-FF5D-4DB0-A658-06C6E19E7ED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2477762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6CCA2680-507B-49DF-9664-1D72844BCB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DD3F658-E7D8-48B8-9317-CBAA208AE6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FC0AECE-B952-436B-B9DB-5272E5A31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46221-19A2-4927-9475-13A6DF95025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F74BB51-D856-4CB7-B801-B05380C95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B2FF6E1-AD6C-419A-8F78-EEF822845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E9DEC6-A1DC-4336-888C-FA14C5964F5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si/url?sa=i&amp;rct=j&amp;q=&amp;esrc=s&amp;source=images&amp;cd=&amp;cad=rja&amp;docid=bsFrLFxMOcphaM&amp;tbnid=o-rM8xovhSrxHM:&amp;ved=0CAUQjRw&amp;url=http://ontheluce.com/2013/01/25/in-pictures-the-majestic-matterhorn/&amp;ei=3JjmUsHHIsGetAb84YGAAQ&amp;bvm=bv.59930103,d.bGQ&amp;psig=AFQjCNH6nziUd6r7t55Dnu4CNvmmq_XeUA&amp;ust=13909302881600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1/18/Matterhorn_and_Dent_d'H%C3%A9rens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si/url?sa=i&amp;rct=j&amp;q=&amp;esrc=s&amp;source=images&amp;cd=&amp;cad=rja&amp;docid=p1w-E9e5CChH3M&amp;tbnid=A-DqotGUIX8YqM:&amp;ved=0CAUQjRw&amp;url=http://www.tripadvisor.com/LocationPhotoDirectLink-g188098-i21510941-Zermatt_Valais_Swiss_Alps.html&amp;ei=MZnmUp6jIYebtQbyzoHQBg&amp;bvm=bv.59930103,d.bGQ&amp;psig=AFQjCNH6nziUd6r7t55Dnu4CNvmmq_XeUA&amp;ust=13909302881600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si/url?sa=i&amp;rct=j&amp;q=&amp;esrc=s&amp;source=images&amp;cd=&amp;cad=rja&amp;docid=eEonx4Og-RokNM&amp;tbnid=SUupY1AcAr2ziM:&amp;ved=0CAUQjRw&amp;url=http://izvornacelica.wordpress.com/maticne-celice-studije/&amp;ei=BpvmUs3_AsmTtAbm74HgBA&amp;psig=AFQjCNHEbWM1X8cdHYvErrg34YbQpLRyAQ&amp;ust=139093095847448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si/url?sa=i&amp;rct=j&amp;q=&amp;esrc=s&amp;source=images&amp;cd=&amp;cad=rja&amp;docid=6doQ7g9OQTy2RM&amp;tbnid=EcIeK2onyRyt0M:&amp;ved=0CAUQjRw&amp;url=http://www.he-moste.sel.si/index.php?id%3D12&amp;ei=YKfnUpG2E4GItAaQxICIDQ&amp;bvm=bv.59930103,d.bGQ&amp;psig=AFQjCNHIydKNjL7T8PnpPWvoPyY111EyTw&amp;ust=139099971373848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si/url?sa=i&amp;rct=j&amp;q=&amp;esrc=s&amp;source=images&amp;cd=&amp;cad=rja&amp;docid=UfycFzCSI_XfjM&amp;tbnid=vO_lXV76q-etrM:&amp;ved=0CAUQjRw&amp;url=http://najdinas.si/2012/01/30/svica-in-nje-lepote/&amp;ei=26jmUvTlH4bVtAbxtoCoAg&amp;bvm=bv.59930103,d.bGQ&amp;psig=AFQjCNHaVl_xlNSy6_7RVp7nN_sZ6vJPQQ&amp;ust=139093457875814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si/url?sa=i&amp;rct=j&amp;q=&amp;esrc=s&amp;source=images&amp;cd=&amp;cad=rja&amp;docid=UfycFzCSI_XfjM&amp;tbnid=vO_lXV76q-etrM:&amp;ved=0CAUQjRw&amp;url=http://najdinas.si/2012/01/30/svica-in-nje-lepote/&amp;ei=26jmUvTlH4bVtAbxtoCoAg&amp;bvm=bv.59930103,d.bGQ&amp;psig=AFQjCNHaVl_xlNSy6_7RVp7nN_sZ6vJPQQ&amp;ust=139093457875814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si/url?sa=i&amp;rct=j&amp;q=&amp;esrc=s&amp;source=images&amp;cd=&amp;cad=rja&amp;docid=Ugz-lZi4QzF2EM&amp;tbnid=UjMVCbLippBSSM:&amp;ved=0CAUQjRw&amp;url=http://en.wikipedia.org/wiki/Swiss_National_Park&amp;ei=carmUoK3LY_BtAblq4HQCQ&amp;bvm=bv.59930103,d.bGQ&amp;psig=AFQjCNGG-WbEBHNlbTl1Yz0_CZfaxcsriQ&amp;ust=139093500317852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si/url?sa=i&amp;rct=j&amp;q=&amp;esrc=s&amp;source=images&amp;cd=&amp;cad=rja&amp;docid=ZDL6et_5lorWOM&amp;tbnid=WSU_TtQ4rsgdmM:&amp;ved=0CAUQjRw&amp;url=http://www.gore-ljudje.net/novosti/81953/&amp;ei=h6vmUpa7OYXQtAb0s4HACg&amp;bvm=bv.59930103,d.bGQ&amp;psig=AFQjCNF9I1_ePPcBxb2W2msZXOoM6xS46w&amp;ust=139093528435891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si/url?sa=i&amp;rct=j&amp;q=&amp;esrc=s&amp;source=images&amp;cd=&amp;cad=rja&amp;docid=ItrWCQ5iwQU6tM&amp;tbnid=0zmA6-xKppwYBM:&amp;ved=0CAUQjRw&amp;url=http://www.greenretreat.org/unusual-medieval-tsunami-hit-the-alps/&amp;ei=kqzmUtPqIYjMtQbsiIBA&amp;bvm=bv.59930103,d.bGQ&amp;psig=AFQjCNE-o8ntLTJEuMvCOm35Ubdyi1L5HA&amp;ust=139093554793644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si/url?sa=i&amp;rct=j&amp;q=&amp;esrc=s&amp;source=images&amp;cd=&amp;cad=rja&amp;docid=QTLCgTZZT0v7oM&amp;tbnid=jPX9x8dQY_fUlM:&amp;ved=0CAUQjRw&amp;url=http://www.vladahbz.com/novosti/detaljno/ministarstvo_gospodarstva_poziva_na_javnu_raspravu/&amp;ei=cqrnUvn4F8XGswbX3IDICw&amp;bvm=bv.59930103,d.bGQ&amp;psig=AFQjCNEBXHGCu02HYAXCSXgv9o7NkgDodQ&amp;ust=139100052519150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www.google.si/url?sa=i&amp;rct=j&amp;q=&amp;esrc=s&amp;source=images&amp;cd=&amp;cad=rja&amp;docid=8LKA829GRGpabM&amp;tbnid=Ug5N-jJVOi0WjM:&amp;ved=0CAUQjRw&amp;url=http://www.sajko-turizem.si/si/potovanja-seznam/17-potovanja/136-svicarske-alpe&amp;ei=u6rnUt_gK47Xsgb344DIBw&amp;bvm=bv.59930103,d.bGQ&amp;psig=AFQjCNEIhhe7xxPGSDZxa4_Q9AcgS9Ov2w&amp;ust=1391000598637969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&amp;esrc=s&amp;source=images&amp;cd=&amp;cad=rja&amp;docid=GkgXvg1e227axM&amp;tbnid=UsYI1cJ-1J9N8M:&amp;ved=0CAUQjRw&amp;url=http://www.ricardofrancone.com/?sell_media_item%3Dchiesa-rurale-rural-church-3&amp;ei=a63nUq_pG4ahtAaYjYGQDQ&amp;psig=AFQjCNFG_FMFz5UbsKJ5yW2t6pg6DBivwg&amp;ust=1391001231128803" TargetMode="External"/><Relationship Id="rId2" Type="http://schemas.openxmlformats.org/officeDocument/2006/relationships/hyperlink" Target="http://www.google.si/url?sa=i&amp;rct=j&amp;q=&amp;esrc=s&amp;source=images&amp;cd=&amp;cad=rja&amp;docid=pEBLkCERan2lvM&amp;tbnid=Uw0pQwXYkkns3M:&amp;ved=0CAUQjRw&amp;url=http://en.wikipedia.org/wiki/Christian_Catholic_Church_of_Switzerland&amp;ei=ZxPlUoKnLoHsswbfmoGACA&amp;bvm=bv.59930103,d.bGQ&amp;psig=AFQjCNEhkOl5GloW0ASOhakTn43w7oy4hA&amp;ust=139083077357524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8608B5ED-0C23-43AE-94F2-C11992157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838" y="1095375"/>
            <a:ext cx="7488237" cy="1470025"/>
          </a:xfrm>
        </p:spPr>
        <p:txBody>
          <a:bodyPr/>
          <a:lstStyle/>
          <a:p>
            <a:r>
              <a:rPr lang="sl-SI" altLang="sl-SI" sz="8000">
                <a:solidFill>
                  <a:srgbClr val="C00000"/>
                </a:solidFill>
                <a:latin typeface="Adobe Garamond Pro Bold" panose="02020702060506020403" pitchFamily="18" charset="-18"/>
              </a:rPr>
              <a:t>ŠVICA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C2DD13-0E38-442A-8E6A-3E2EB75A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834313" cy="1930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GOSPODARSTVO</a:t>
            </a: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l-SI" dirty="0">
              <a:latin typeface="Algerian" pitchFamily="82" charset="0"/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A16CA5B2-AC1B-409A-904C-E72F1C7C2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manjši industrijski obrati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malo surovin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znani švicarski izdelki siri, ure in čokolada, predstavljajo  majhen del švicarske proizvodnje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prevladujejo strojna, elektrotehnična in kemična industrija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 velik del visoko kvalitetnih izdelkov gre v izvoz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zelo kvalitetne banke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C2E5AE-4D1D-41BC-8EBC-39D1316D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bančništvo</a:t>
            </a:r>
            <a:endParaRPr lang="sl-SI" sz="4000" dirty="0">
              <a:solidFill>
                <a:srgbClr val="0070C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CBE607F-4D86-40C3-83BD-035BFE0EF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200" dirty="0"/>
              <a:t>Švicarske velike in zasebne banke  imajo sedeže predvsem v Zürichu in Ženevi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200" dirty="0"/>
              <a:t>Niso zanimive za tuje vlagatelje zaradi politične in gospodarske trdnosti in nevtralnosti države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200" dirty="0"/>
              <a:t>Značilno je, da so vloge iz držav tretjega sveta dvakrat tako visoke kot njihovi dolgovi pri švicarskih bankah.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200" dirty="0"/>
              <a:t> Švicarske banke in zavarovalnice zaposlujejo slabo desetino vseh, ki delajo v storitvenih </a:t>
            </a:r>
            <a:r>
              <a:rPr lang="sl-SI" sz="2000" dirty="0"/>
              <a:t>dejavnostih</a:t>
            </a:r>
            <a:r>
              <a:rPr lang="sl-SI" dirty="0"/>
              <a:t>.</a:t>
            </a: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654017-17C4-4188-AA24-F827D601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5148263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kmetijstvo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134392B-6175-4BEF-9D03-DCE52149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47800"/>
            <a:ext cx="4940300" cy="4645025"/>
          </a:xfrm>
        </p:spPr>
        <p:txBody>
          <a:bodyPr rtlCol="0">
            <a:normAutofit fontScale="92500"/>
          </a:bodyPr>
          <a:lstStyle/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/>
              <a:t>Delež kmečkega prebivalstva upada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/>
              <a:t>V Alpah-mesna živinoreja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/>
              <a:t> Osrednja Švica-mlečna živinoreja in poljedelstvo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/>
              <a:t> Poljedelstvo: pšenica, ječmen, krompir in sladkorna pesa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/>
              <a:t>Ima 420.000 hektarov njiv in  trajnih nasadov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/>
              <a:t>629.000 hektarjev pašnikov in travnikov</a:t>
            </a:r>
          </a:p>
        </p:txBody>
      </p:sp>
      <p:pic>
        <p:nvPicPr>
          <p:cNvPr id="13316" name="Picture 2" descr="C:\Users\Karmen\Documents\IMG_1552_2.JPG">
            <a:extLst>
              <a:ext uri="{FF2B5EF4-FFF2-40B4-BE49-F238E27FC236}">
                <a16:creationId xmlns:a16="http://schemas.microsoft.com/office/drawing/2014/main" id="{6D726092-D66C-4B81-BBAD-CBC72E88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2"/>
          <a:stretch>
            <a:fillRect/>
          </a:stretch>
        </p:blipFill>
        <p:spPr bwMode="auto">
          <a:xfrm>
            <a:off x="5191125" y="-1588"/>
            <a:ext cx="39639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87356799-751C-40BF-AD16-2E541C018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10 rek: </a:t>
            </a:r>
            <a:r>
              <a:rPr lang="fi-FI" altLang="sl-SI" sz="2000"/>
              <a:t>Ren,</a:t>
            </a:r>
            <a:r>
              <a:rPr lang="sl-SI" altLang="sl-SI" sz="2000"/>
              <a:t> </a:t>
            </a:r>
            <a:r>
              <a:rPr lang="fi-FI" altLang="sl-SI" sz="2000"/>
              <a:t> Aare, Rona, Reuss, Linth-</a:t>
            </a:r>
            <a:r>
              <a:rPr lang="sl-SI" altLang="sl-SI" sz="2000"/>
              <a:t>Limmat, Saane, Thur, Inn, Ticino, Lech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Najdaljša reka - Ren, meri 375 km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Največja jezera: Ženevsko jezero, jezero Constance in Lago Maggiore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519D495-1FBF-493B-9856-AEE1AB1F8CEA}"/>
              </a:ext>
            </a:extLst>
          </p:cNvPr>
          <p:cNvSpPr txBox="1"/>
          <p:nvPr/>
        </p:nvSpPr>
        <p:spPr>
          <a:xfrm>
            <a:off x="1262063" y="476250"/>
            <a:ext cx="67675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cs typeface="+mn-cs"/>
              </a:rPr>
              <a:t>VODOVJE</a:t>
            </a:r>
          </a:p>
        </p:txBody>
      </p:sp>
      <p:sp>
        <p:nvSpPr>
          <p:cNvPr id="14340" name="PoljeZBesedilom 3">
            <a:extLst>
              <a:ext uri="{FF2B5EF4-FFF2-40B4-BE49-F238E27FC236}">
                <a16:creationId xmlns:a16="http://schemas.microsoft.com/office/drawing/2014/main" id="{6C848138-4733-4FC7-875E-708416A1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938" y="4149725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/>
              <a:t>Limmat</a:t>
            </a: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armen\Documents\rhine-river-133772.jpg">
            <a:extLst>
              <a:ext uri="{FF2B5EF4-FFF2-40B4-BE49-F238E27FC236}">
                <a16:creationId xmlns:a16="http://schemas.microsoft.com/office/drawing/2014/main" id="{84E06961-F6DE-4DEA-A9C5-98CF53C4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PoljeZBesedilom 1">
            <a:extLst>
              <a:ext uri="{FF2B5EF4-FFF2-40B4-BE49-F238E27FC236}">
                <a16:creationId xmlns:a16="http://schemas.microsoft.com/office/drawing/2014/main" id="{D65429DE-4135-4205-BF84-D4126925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963" y="0"/>
            <a:ext cx="827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/>
              <a:t>Ren</a:t>
            </a:r>
          </a:p>
        </p:txBody>
      </p:sp>
      <p:pic>
        <p:nvPicPr>
          <p:cNvPr id="15364" name="Picture 4" descr="C:\Users\Karmen\Documents\Baron-Tavernier-Panorama2.jpg">
            <a:extLst>
              <a:ext uri="{FF2B5EF4-FFF2-40B4-BE49-F238E27FC236}">
                <a16:creationId xmlns:a16="http://schemas.microsoft.com/office/drawing/2014/main" id="{53A11F1F-498E-4191-9589-C99EC1FF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PoljeZBesedilom 3">
            <a:extLst>
              <a:ext uri="{FF2B5EF4-FFF2-40B4-BE49-F238E27FC236}">
                <a16:creationId xmlns:a16="http://schemas.microsoft.com/office/drawing/2014/main" id="{E2A0FDB1-2614-4413-A4A1-C2FD63A8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429000"/>
            <a:ext cx="183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/>
              <a:t>Ženevsko jezero</a:t>
            </a: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3D93BC-19C5-45A5-9AC6-7E7C7F85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endParaRPr lang="sl-SI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66E038F1-F935-4F7E-819C-5DC4E34A5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/>
              <a:t>ŠVICO OBSEGA PRIBLIŽNO 20% VSEH ALP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/>
              <a:t>DELIMO JIH NA VZOHDNE IN NA ZAHODNE ALPE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/>
              <a:t>NAJVIŠJI VRH JE Dufourspitze z 4634m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/>
              <a:t>ENA OD ZANIMIVOSTI ALP SO TUDI PRELAZI (NAJDALŠI MERI 20 KM)</a:t>
            </a:r>
          </a:p>
          <a:p>
            <a:endParaRPr lang="sl-SI" altLang="sl-SI" sz="2800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92CD43C-1440-4884-B6BE-67BCBE60155F}"/>
              </a:ext>
            </a:extLst>
          </p:cNvPr>
          <p:cNvSpPr txBox="1"/>
          <p:nvPr/>
        </p:nvSpPr>
        <p:spPr>
          <a:xfrm>
            <a:off x="1187450" y="476250"/>
            <a:ext cx="619283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  <a:cs typeface="+mn-cs"/>
              </a:rPr>
              <a:t>ALPE</a:t>
            </a: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oljeZBesedilom 1">
            <a:extLst>
              <a:ext uri="{FF2B5EF4-FFF2-40B4-BE49-F238E27FC236}">
                <a16:creationId xmlns:a16="http://schemas.microsoft.com/office/drawing/2014/main" id="{A80B2AB2-BAC7-4962-87C0-97AEFEC6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5888"/>
            <a:ext cx="25193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000"/>
              <a:t>Dufourspitze</a:t>
            </a: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7EB8ACF3-32FF-47D6-83AD-0FA8B170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EE343276-8D57-421B-B05A-68CF0D250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6" name="Picture 6" descr="http://ontheluce.files.wordpress.com/2013/01/matterhorn-4.jpg%3Fw%3D620%26h%3D412">
            <a:hlinkClick r:id="rId2"/>
            <a:extLst>
              <a:ext uri="{FF2B5EF4-FFF2-40B4-BE49-F238E27FC236}">
                <a16:creationId xmlns:a16="http://schemas.microsoft.com/office/drawing/2014/main" id="{2E5851C4-A68F-4E0C-868D-42E3C3FD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http://media-cdn.tripadvisor.com/media/photo-s/01/48/3b/20/edelweiss-and-matterhorn.jpg">
            <a:hlinkClick r:id="rId4"/>
            <a:extLst>
              <a:ext uri="{FF2B5EF4-FFF2-40B4-BE49-F238E27FC236}">
                <a16:creationId xmlns:a16="http://schemas.microsoft.com/office/drawing/2014/main" id="{5EBCDA24-B933-4D34-85B0-6CF74BFF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4644008" cy="30819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38" name="Picture 10" descr="Slika:Matterhorn and Dent d'Hérens.jpg">
            <a:hlinkClick r:id="rId6"/>
            <a:extLst>
              <a:ext uri="{FF2B5EF4-FFF2-40B4-BE49-F238E27FC236}">
                <a16:creationId xmlns:a16="http://schemas.microsoft.com/office/drawing/2014/main" id="{45E7A42E-864D-4509-A7AF-F4691684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A23B2527-9324-4736-91E8-FB930F776599}"/>
              </a:ext>
            </a:extLst>
          </p:cNvPr>
          <p:cNvSpPr/>
          <p:nvPr/>
        </p:nvSpPr>
        <p:spPr>
          <a:xfrm rot="2204188">
            <a:off x="5083213" y="2826809"/>
            <a:ext cx="43308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matterhorn</a:t>
            </a:r>
            <a:endParaRPr lang="sl-SI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8440" name="PoljeZBesedilom 9">
            <a:extLst>
              <a:ext uri="{FF2B5EF4-FFF2-40B4-BE49-F238E27FC236}">
                <a16:creationId xmlns:a16="http://schemas.microsoft.com/office/drawing/2014/main" id="{FC109D68-7277-4508-A3D3-A203E49D3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4813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SPOMLADI</a:t>
            </a:r>
          </a:p>
        </p:txBody>
      </p:sp>
      <p:sp>
        <p:nvSpPr>
          <p:cNvPr id="18441" name="PoljeZBesedilom 10">
            <a:extLst>
              <a:ext uri="{FF2B5EF4-FFF2-40B4-BE49-F238E27FC236}">
                <a16:creationId xmlns:a16="http://schemas.microsoft.com/office/drawing/2014/main" id="{B5CC3CA1-5E1A-4A8C-A951-3DADC73E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324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POZIMI</a:t>
            </a:r>
          </a:p>
        </p:txBody>
      </p:sp>
      <p:sp>
        <p:nvSpPr>
          <p:cNvPr id="18442" name="PoljeZBesedilom 11">
            <a:extLst>
              <a:ext uri="{FF2B5EF4-FFF2-40B4-BE49-F238E27FC236}">
                <a16:creationId xmlns:a16="http://schemas.microsoft.com/office/drawing/2014/main" id="{CB20F5B2-CFB9-4BEC-BBF5-754DE6AC0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789363"/>
            <a:ext cx="3527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PANORAMSKA SLIKA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grada vsebine 2">
            <a:extLst>
              <a:ext uri="{FF2B5EF4-FFF2-40B4-BE49-F238E27FC236}">
                <a16:creationId xmlns:a16="http://schemas.microsoft.com/office/drawing/2014/main" id="{8CCBD520-4C49-48BC-AE8D-9150BADF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    ŠVICA leži v osrčju srednje Evrope.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    Na zahodu meji na Francijo, na jugu na Italijo, na vzhodu na Avstrijo, na severu na Nemčijo.</a:t>
            </a:r>
          </a:p>
        </p:txBody>
      </p:sp>
      <p:pic>
        <p:nvPicPr>
          <p:cNvPr id="3075" name="Picture 4" descr="http://izvornacelica.files.wordpress.com/2011/01/pregled_klinicnih_studij_z_maticnimi_celicami_eu.jpg">
            <a:hlinkClick r:id="rId2"/>
            <a:extLst>
              <a:ext uri="{FF2B5EF4-FFF2-40B4-BE49-F238E27FC236}">
                <a16:creationId xmlns:a16="http://schemas.microsoft.com/office/drawing/2014/main" id="{721401EA-AB6A-497F-B439-26861F14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3"/>
          <a:stretch>
            <a:fillRect/>
          </a:stretch>
        </p:blipFill>
        <p:spPr bwMode="auto">
          <a:xfrm>
            <a:off x="2771775" y="3068638"/>
            <a:ext cx="3076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eva puščica 12">
            <a:extLst>
              <a:ext uri="{FF2B5EF4-FFF2-40B4-BE49-F238E27FC236}">
                <a16:creationId xmlns:a16="http://schemas.microsoft.com/office/drawing/2014/main" id="{4EA8C646-18F1-4D5C-B4FB-D0227635E6F4}"/>
              </a:ext>
            </a:extLst>
          </p:cNvPr>
          <p:cNvSpPr/>
          <p:nvPr/>
        </p:nvSpPr>
        <p:spPr>
          <a:xfrm>
            <a:off x="4356100" y="4652963"/>
            <a:ext cx="1728788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077" name="PoljeZBesedilom 13">
            <a:extLst>
              <a:ext uri="{FF2B5EF4-FFF2-40B4-BE49-F238E27FC236}">
                <a16:creationId xmlns:a16="http://schemas.microsoft.com/office/drawing/2014/main" id="{5E5C0A36-9CCD-4B4F-B08F-BBC3F1685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437063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/>
              <a:t>ŠVICA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5C2D6162-B09F-4C43-BA9B-6857B8CD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</a:br>
            <a: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lega </a:t>
            </a: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l-SI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754CC174-9E15-4871-ACF9-D87E6CF2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4338"/>
            <a:ext cx="4144963" cy="476885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/>
              <a:t>TURIZEM JE POMEMBNA DEJAVNOST ŠVICARSKEGA GOSPODARSTVA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/>
              <a:t>JE 6. DRŽAVA PO DOHODKU TURIZMA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l-SI" altLang="sl-SI" sz="2000"/>
              <a:t>TURISTOM PONUJA: SMUČARSKA SREDIŠČA,POČITNIŠKA BIVALIŠČA IN Letoviški in zdraviliški kraji v alpskem svetu in ob jezerih na Švicarski planoti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E92F49-DD24-471E-B58F-AC94542D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41449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TURIZEM</a:t>
            </a:r>
          </a:p>
        </p:txBody>
      </p:sp>
      <p:pic>
        <p:nvPicPr>
          <p:cNvPr id="19460" name="Picture 4" descr="C:\Users\Karmen\Documents\whirligig_alps_310713_1.jpg">
            <a:extLst>
              <a:ext uri="{FF2B5EF4-FFF2-40B4-BE49-F238E27FC236}">
                <a16:creationId xmlns:a16="http://schemas.microsoft.com/office/drawing/2014/main" id="{272A1FAF-EF35-4862-92D9-E89699CA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5875"/>
            <a:ext cx="457835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-moste.sel.si/uploads/pictures/small/Erozija_pod_golf_igriscem2.jpg">
            <a:hlinkClick r:id="rId2"/>
            <a:extLst>
              <a:ext uri="{FF2B5EF4-FFF2-40B4-BE49-F238E27FC236}">
                <a16:creationId xmlns:a16="http://schemas.microsoft.com/office/drawing/2014/main" id="{7A4F565B-9643-4104-B471-84E6E109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709" b="33077"/>
          <a:stretch>
            <a:fillRect/>
          </a:stretch>
        </p:blipFill>
        <p:spPr bwMode="auto">
          <a:xfrm>
            <a:off x="1691680" y="4077072"/>
            <a:ext cx="5803188" cy="31683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519F79CF-D609-4A59-8CBC-C6816F5C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Opuščanje kmetijske površine </a:t>
            </a:r>
            <a:r>
              <a:rPr lang="sl-SI" altLang="sl-SI" b="1"/>
              <a:t>EROZIJA,</a:t>
            </a: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pozidava najlepših zemljišč v dolini,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Naraščanje cen zemljišč (kupijo jih lahko le tujci), saj postanejo predraga za domače   prebivalstvo.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EDB3CF9B-5D5F-424A-8446-02A961602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PROBLEMI TURIZMA </a:t>
            </a:r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704178-C82C-47A7-8762-A7D4AED2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ZANIMIVOSTI</a:t>
            </a:r>
            <a:endParaRPr lang="sl-SI" dirty="0"/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83433798-BBB9-4BF4-AFC3-FEED3408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Renski slap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Švicarski narodni park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Železnice iz grindelwalda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Ženevsko jezero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Materhorn (gora)</a:t>
            </a:r>
          </a:p>
        </p:txBody>
      </p:sp>
      <p:pic>
        <p:nvPicPr>
          <p:cNvPr id="21508" name="Picture 2" descr="http://najdinas.si/wp-content/uploads/2012/01/rheinfalls.jpg">
            <a:hlinkClick r:id="rId2"/>
            <a:extLst>
              <a:ext uri="{FF2B5EF4-FFF2-40B4-BE49-F238E27FC236}">
                <a16:creationId xmlns:a16="http://schemas.microsoft.com/office/drawing/2014/main" id="{3CC85B44-9A24-4AA4-91B0-688260FF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4E9161C3-671B-4BE4-831F-0F2D70ED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2531" name="Ograda vsebine 2">
            <a:extLst>
              <a:ext uri="{FF2B5EF4-FFF2-40B4-BE49-F238E27FC236}">
                <a16:creationId xmlns:a16="http://schemas.microsoft.com/office/drawing/2014/main" id="{93382BA1-D65A-436A-B4EC-93961AECA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2532" name="Picture 2" descr="http://najdinas.si/wp-content/uploads/2012/01/rheinfalls.jpg">
            <a:hlinkClick r:id="rId2"/>
            <a:extLst>
              <a:ext uri="{FF2B5EF4-FFF2-40B4-BE49-F238E27FC236}">
                <a16:creationId xmlns:a16="http://schemas.microsoft.com/office/drawing/2014/main" id="{B550B65D-10DF-4251-85FC-4F6E17D35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CBB055A-F2B6-4121-8D5C-57B4D7B859D2}"/>
              </a:ext>
            </a:extLst>
          </p:cNvPr>
          <p:cNvSpPr/>
          <p:nvPr/>
        </p:nvSpPr>
        <p:spPr>
          <a:xfrm>
            <a:off x="5148064" y="5661248"/>
            <a:ext cx="38250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RENSKI SLAP</a:t>
            </a:r>
          </a:p>
        </p:txBody>
      </p:sp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168B6386-7111-4AB1-AA38-DAB8B8A71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3555" name="Ograda vsebine 2">
            <a:extLst>
              <a:ext uri="{FF2B5EF4-FFF2-40B4-BE49-F238E27FC236}">
                <a16:creationId xmlns:a16="http://schemas.microsoft.com/office/drawing/2014/main" id="{98A6CD50-AC47-4822-944B-BD8606F7E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0962" name="Picture 2" descr="http://upload.wikimedia.org/wikipedia/commons/b/b2/Swiss_National_Park_023.JPG">
            <a:hlinkClick r:id="rId2"/>
            <a:extLst>
              <a:ext uri="{FF2B5EF4-FFF2-40B4-BE49-F238E27FC236}">
                <a16:creationId xmlns:a16="http://schemas.microsoft.com/office/drawing/2014/main" id="{B286DBA3-EA87-4DF9-965F-A5E94DED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7992888" cy="5994666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  <a:softEdge rad="127000"/>
          </a:effec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FD3962C-0595-4A9A-B801-566FAFF8EFA3}"/>
              </a:ext>
            </a:extLst>
          </p:cNvPr>
          <p:cNvSpPr/>
          <p:nvPr/>
        </p:nvSpPr>
        <p:spPr>
          <a:xfrm>
            <a:off x="611560" y="5157192"/>
            <a:ext cx="7785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ŠVICARSKI NARODNI PARK</a:t>
            </a:r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>
            <a:extLst>
              <a:ext uri="{FF2B5EF4-FFF2-40B4-BE49-F238E27FC236}">
                <a16:creationId xmlns:a16="http://schemas.microsoft.com/office/drawing/2014/main" id="{F0773AB9-C893-4CBD-A9ED-9EBF8EFD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</a:t>
            </a:r>
          </a:p>
        </p:txBody>
      </p:sp>
      <p:sp>
        <p:nvSpPr>
          <p:cNvPr id="24579" name="Ograda vsebine 2">
            <a:extLst>
              <a:ext uri="{FF2B5EF4-FFF2-40B4-BE49-F238E27FC236}">
                <a16:creationId xmlns:a16="http://schemas.microsoft.com/office/drawing/2014/main" id="{66B9DC03-0A17-4A98-8D36-64809A6ED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4580" name="Picture 2" descr="http://www.gore-ljudje.net/objave/savenc/2012/09/de05a.jpg">
            <a:hlinkClick r:id="rId2"/>
            <a:extLst>
              <a:ext uri="{FF2B5EF4-FFF2-40B4-BE49-F238E27FC236}">
                <a16:creationId xmlns:a16="http://schemas.microsoft.com/office/drawing/2014/main" id="{8757C9EE-638F-4B58-8CC8-02A1A4A34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32888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C31DA22-A5E9-43B1-A8AF-7339F9C0293A}"/>
              </a:ext>
            </a:extLst>
          </p:cNvPr>
          <p:cNvSpPr/>
          <p:nvPr/>
        </p:nvSpPr>
        <p:spPr>
          <a:xfrm>
            <a:off x="4339416" y="5589240"/>
            <a:ext cx="480458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ZNAMENITA ŽELEZNICA V ŠVICI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   (GRINDELWALDA)</a:t>
            </a:r>
          </a:p>
        </p:txBody>
      </p:sp>
    </p:spTree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BD414DD9-EF9F-4425-9851-CE06A8F5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C7096E1F-91AF-4904-996E-CA93D2E5D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5604" name="Picture 2" descr="http://www.greenretreat.org/wp-content/uploads/2012/11/Lake-Geneva.jpg">
            <a:hlinkClick r:id="rId2"/>
            <a:extLst>
              <a:ext uri="{FF2B5EF4-FFF2-40B4-BE49-F238E27FC236}">
                <a16:creationId xmlns:a16="http://schemas.microsoft.com/office/drawing/2014/main" id="{898B1EDA-2523-4D73-B4F9-A7E9EC0C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92E00177-D11D-4AEB-853A-DDBAD05E704A}"/>
              </a:ext>
            </a:extLst>
          </p:cNvPr>
          <p:cNvSpPr/>
          <p:nvPr/>
        </p:nvSpPr>
        <p:spPr>
          <a:xfrm>
            <a:off x="3491880" y="5589240"/>
            <a:ext cx="54382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ŽENEVSKO JEZERO</a:t>
            </a:r>
          </a:p>
        </p:txBody>
      </p:sp>
    </p:spTree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3520FE-0692-4240-9BCC-1AC1F58B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PROMET</a:t>
            </a:r>
            <a:endParaRPr lang="sl-SI" dirty="0"/>
          </a:p>
        </p:txBody>
      </p:sp>
      <p:sp>
        <p:nvSpPr>
          <p:cNvPr id="26627" name="Ograda vsebine 2">
            <a:extLst>
              <a:ext uri="{FF2B5EF4-FFF2-40B4-BE49-F238E27FC236}">
                <a16:creationId xmlns:a16="http://schemas.microsoft.com/office/drawing/2014/main" id="{DAE26276-7042-46E8-BEE2-BA08AD003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Kljub goratemu svetu ima zelo gosto cestno omrežje (71.066 km cest)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Ima tudi 5.041km železniških prog 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  <a:p>
            <a:pPr>
              <a:buFont typeface="Wingdings" panose="05000000000000000000" pitchFamily="2" charset="2"/>
              <a:buChar char="v"/>
            </a:pPr>
            <a:endParaRPr lang="sl-SI" altLang="sl-SI"/>
          </a:p>
        </p:txBody>
      </p:sp>
      <p:pic>
        <p:nvPicPr>
          <p:cNvPr id="26628" name="Picture 2" descr="http://www.vladahbz.com/images/uploads/Cesta.jpg">
            <a:hlinkClick r:id="rId2"/>
            <a:extLst>
              <a:ext uri="{FF2B5EF4-FFF2-40B4-BE49-F238E27FC236}">
                <a16:creationId xmlns:a16="http://schemas.microsoft.com/office/drawing/2014/main" id="{421F1AB0-5D8F-48BB-A166-87EFA510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www.sajko-turizem.si/si/images/2013_svicarske_alpe/svicarske_alpe14970.jpg">
            <a:hlinkClick r:id="rId4"/>
            <a:extLst>
              <a:ext uri="{FF2B5EF4-FFF2-40B4-BE49-F238E27FC236}">
                <a16:creationId xmlns:a16="http://schemas.microsoft.com/office/drawing/2014/main" id="{3D89028F-D420-4480-96A4-EE16A079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78188"/>
            <a:ext cx="4500562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Karmen\Documents\swiss-overlooking-the-breathtaking-scenery-in-corvatsch-ski-resort-319646.jpg">
            <a:extLst>
              <a:ext uri="{FF2B5EF4-FFF2-40B4-BE49-F238E27FC236}">
                <a16:creationId xmlns:a16="http://schemas.microsoft.com/office/drawing/2014/main" id="{B27F8772-15F3-4FE3-808E-70ABB8DE0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" b="4509"/>
          <a:stretch>
            <a:fillRect/>
          </a:stretch>
        </p:blipFill>
        <p:spPr bwMode="auto">
          <a:xfrm>
            <a:off x="-15875" y="836613"/>
            <a:ext cx="9159875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993353-CBE1-4E66-A8AD-61B00DEB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</a:br>
            <a: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Osebna</a:t>
            </a:r>
            <a: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</a:rPr>
              <a:t> </a:t>
            </a:r>
            <a: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izkaznica</a:t>
            </a: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l-SI" dirty="0">
              <a:latin typeface="Algerian" pitchFamily="82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BCE2A4D-BD91-47B1-A0E8-9FBCF542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55000" lnSpcReduction="20000"/>
          </a:bodyPr>
          <a:lstStyle/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URADNO IME Švicarska konfederacija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POVRŠINA 41 228 km2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3300" dirty="0"/>
              <a:t>ŠTEVILO PREBIVALCEV 7 262 000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GOSTOTA PREBIVALSTVA: 176 preb./km2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GLAVNO MESTO: Bern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URADNI JEZIK: Nemški, francoski, italijanski in </a:t>
            </a:r>
            <a:r>
              <a:rPr lang="sl-SI" sz="3300" dirty="0" err="1"/>
              <a:t>retromanski</a:t>
            </a:r>
            <a:endParaRPr lang="sl-SI" sz="3300" dirty="0"/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MESTNO PREBIVALSTVO 61%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RABA  TAL Njive 9,9%; Travniki, pašniki 39%; Gozd 25,5%; Ostalo 25,6%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RUDNO BOGASTVO Kamena sol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300" dirty="0"/>
              <a:t>NEZAPOSLENOST 2,8%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v-SE" sz="3300" dirty="0"/>
              <a:t>DENARNA ENOTA Švicarski frank</a:t>
            </a:r>
            <a:endParaRPr lang="sl-SI" sz="3300" dirty="0"/>
          </a:p>
          <a:p>
            <a:pPr fontAlgn="auto">
              <a:spcAft>
                <a:spcPts val="0"/>
              </a:spcAft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F9F867-1999-49DF-AF81-1D1AFA12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POVRŠINA</a:t>
            </a: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l-SI" dirty="0"/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2CA729A4-4EC8-48FE-88FA-EFBFE6D44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8" y="1484313"/>
            <a:ext cx="77724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000"/>
              <a:t>3 večje površinske enote: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 SZ  hribovita Jura s kraškim značajem površja,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 J Alpsko visokogorje,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altLang="sl-SI" sz="2000"/>
              <a:t> SV in v osrednjem delu  ravninski ter gričevnati predel, Mitteland.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4CE801-448F-46B8-8F50-CAEF89CCE5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0" t="14671" r="1893" b="14473"/>
          <a:stretch/>
        </p:blipFill>
        <p:spPr>
          <a:xfrm>
            <a:off x="1979613" y="3249613"/>
            <a:ext cx="521970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ACAC30-CFB5-4196-AB09-83E823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PODNEBJE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A6DAE4DF-C5FF-4BEE-9C20-1C6836B2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788" y="1412875"/>
            <a:ext cx="8050212" cy="4572000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000"/>
              <a:t>V višjih legah – alpsko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000"/>
              <a:t>Zmerno celinsko z oceanskimi vplivi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000"/>
              <a:t>Na J – submediteransko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sl-SI" altLang="sl-SI" sz="2000"/>
              <a:t>topla poletja (okrog 20°C)</a:t>
            </a:r>
            <a:r>
              <a:rPr lang="it-IT" altLang="sl-SI" sz="2000"/>
              <a:t>in mil</a:t>
            </a:r>
            <a:r>
              <a:rPr lang="sl-SI" altLang="sl-SI" sz="2000"/>
              <a:t>e</a:t>
            </a:r>
            <a:r>
              <a:rPr lang="it-IT" altLang="sl-SI" sz="2000"/>
              <a:t> zim</a:t>
            </a:r>
            <a:r>
              <a:rPr lang="sl-SI" altLang="sl-SI" sz="2000"/>
              <a:t>e</a:t>
            </a:r>
            <a:r>
              <a:rPr lang="it-IT" altLang="sl-SI" sz="2000"/>
              <a:t> (okrog 2°C)</a:t>
            </a:r>
            <a:endParaRPr lang="sl-SI" altLang="sl-SI" sz="2000"/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C9FD848F-920E-4B3E-9B0D-298F08104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8113" y="1600200"/>
            <a:ext cx="3468687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Listnati gozd (hrast, bukev) do višine 1300m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Iglasti gozd (jelka, bor </a:t>
            </a:r>
            <a:r>
              <a:rPr lang="pl-PL" altLang="sl-SI" sz="2000"/>
              <a:t>in smreka) od 1300 m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l-SI" altLang="sl-SI" sz="2000"/>
              <a:t>Kostanjevi  gozdovi so na južni strani Alp</a:t>
            </a: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C85138AB-0183-410D-8763-EEF5B3FA8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113" y="274638"/>
            <a:ext cx="39258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RASTJE</a:t>
            </a:r>
          </a:p>
        </p:txBody>
      </p:sp>
      <p:pic>
        <p:nvPicPr>
          <p:cNvPr id="4099" name="Picture 3" descr="C:\Users\Karmen\Documents\chestnutb1.jpg">
            <a:extLst>
              <a:ext uri="{FF2B5EF4-FFF2-40B4-BE49-F238E27FC236}">
                <a16:creationId xmlns:a16="http://schemas.microsoft.com/office/drawing/2014/main" id="{2966C345-9638-42C6-B27E-0B4691FC07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7103" r="2131"/>
          <a:stretch/>
        </p:blipFill>
        <p:spPr bwMode="auto">
          <a:xfrm>
            <a:off x="0" y="6350"/>
            <a:ext cx="5218113" cy="685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2">
            <a:extLst>
              <a:ext uri="{FF2B5EF4-FFF2-40B4-BE49-F238E27FC236}">
                <a16:creationId xmlns:a16="http://schemas.microsoft.com/office/drawing/2014/main" id="{E63095B6-BC84-4109-A593-1E2F228B1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Največ prebivalcev v mittelandu,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V petih mestih živi 30% vseh prebivalcev,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/>
              <a:t>Število prebivalcev v gorah upada.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  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712EC363-B67B-4C08-B7D0-42911D45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poselitev</a:t>
            </a: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l-SI" dirty="0"/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3D18DC-5C28-4CEC-9914-4A4352E9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ramond" panose="02020404030301010803" pitchFamily="18" charset="0"/>
              </a:rPr>
            </a:br>
            <a:r>
              <a:rPr lang="sl-SI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jeziki</a:t>
            </a:r>
            <a:br>
              <a:rPr lang="sl-SI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sl-SI" dirty="0">
              <a:latin typeface="Algerian" pitchFamily="82" charset="0"/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8B30770F-2CC4-41AF-A226-3A9AB9EFC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l-SI" altLang="sl-SI" sz="2200"/>
              <a:t>65% nemško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200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200"/>
              <a:t>18% francosko 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200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200"/>
              <a:t>10% italijansko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200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200"/>
              <a:t>1% retoromansko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200"/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2200"/>
              <a:t>Največji delež tujcev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200"/>
          </a:p>
        </p:txBody>
      </p:sp>
      <p:pic>
        <p:nvPicPr>
          <p:cNvPr id="9220" name="Picture 2" descr="C:\Users\Karmen\Documents\ethnomap1.jpg">
            <a:extLst>
              <a:ext uri="{FF2B5EF4-FFF2-40B4-BE49-F238E27FC236}">
                <a16:creationId xmlns:a16="http://schemas.microsoft.com/office/drawing/2014/main" id="{5FDF902B-03CF-41BE-AF3F-162876591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700213"/>
            <a:ext cx="58928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19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7B478B57-5A32-4535-ADF8-5420423C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sl-SI" altLang="sl-SI"/>
              <a:t>90% versko opredeljenih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sl-SI" altLang="sl-SI"/>
              <a:t>46% katoličanov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sl-SI" altLang="sl-SI"/>
              <a:t>40% protestanov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sl-SI" altLang="sl-SI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96F2C757-ED0D-4322-964D-3F83ADA1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b="1" cap="all" dirty="0">
                <a:ln/>
                <a:solidFill>
                  <a:srgbClr val="0070C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ramond" panose="02020404030301010803" pitchFamily="18" charset="0"/>
              </a:rPr>
              <a:t>VERA</a:t>
            </a:r>
          </a:p>
        </p:txBody>
      </p:sp>
      <p:sp>
        <p:nvSpPr>
          <p:cNvPr id="10244" name="AutoShape 2" descr="data:image/jpeg;base64,/9j/4AAQSkZJRgABAQAAAQABAAD/2wCEAAkGBxITEBUUExQUFhQUFRgUGBcWFBQVFBQVFRYWFhQWFBUYHSggGBwlHxUWIjEiKCkrLi4uFx8zODMsNygtLisBCgoKDg0OGxAQGywkICQsNS80LCwsLCwsLCw0LCwsLCwsLCwsLC8sLCwsLCwsLCwsLCwsLCwsLCwsLCwsLCwsLP/AABEIALcBEwMBIgACEQEDEQH/xAAbAAACAwEBAQAAAAAAAAAAAAACAwABBAUGB//EAD0QAAEDAgQEBAQFAwIGAwEAAAEAAhEDIQQSMUEFIlFhE3GBkQYyQqEUscHR8CNS4WKCFSQzcqKyFmOSB//EABkBAAMBAQEAAAAAAAAAAAAAAAECAwAEBf/EACcRAAICAgICAgICAwEAAAAAAAABAhESIQMxE0EiUWFxMvAUgeEE/9oADAMBAAIRAxEAPwDFSohamUFdFi102L1c6PNwsU2imCknKZkPKw+NAikEWVXmVSlybC0kCXJZcmEICxVjRKTYsqoTMiP8OdlTJIli2JhWE1uGd0Rfhjuhmg4Mzsm8xraOmyhC0DDlX+GK2aNgzNCvKn+CUORbMGLF5VZajyqQtkahUKQmwqhbI1C4VQmqoWsFCy1W2miIUBKzbChRYhhO1UdS6LZfZsfoQUJRlUU1iiyFRCYUJCNgoWQhcE2FPDQcjJGV7VnqNW97As9RoU5FYmAtUTSFFCi9nepBPBCyscmApcJDrkgOlWAltKc1wQpr0NcX7CDFeRE0jqmCEMmg4picimRaFcLeUHiM4pprXkIwEUIOdhUEhfiFQulGWoHtKKYGiZEDlYplQsKomTaEPQwn+GoWgJ8iTixGVTKmkqkbFpCoUhMuqKNmoXCpMhS3dazUKhUQm2RCmOqGRsbMyeyI1VmggOGKDkmMotei3YaUh+GKIl7eqgxrvNZZejPD2INMoHNPRbBjxuFf4lhRzkvQMIv2c8oSV0SGHQhA7DhbyfZvF9HPQPatz6CRUpFHJMGLRgLFE80yrSDnRY1GGomsRhibMTEANV5UeVRbI2IEIg4q4V5VrTDtdEFUpjcQeiANRBqRxi/QynNexn4jsrFdAGK8qXCI3kmMbWV+Nf0QNakh39Yt/wDrDv8AyIQcYoZTkzT4ivMgc1DCOKFzYTnJZRQpCZUhW2wYUhEqK1mKBULgoUKBrZZeOirxOyqFRCOjWyFyCURCEoqgOwS4qeIVChIR0C2H43VAcnRUQhIQpGyZTmt2SzR7hHCmRMAX4Q6q8v8AqKPw1MgQswP+4q8yhAQEIaGtlGFFIUQDZ0AVCUIRSp2PRFYaoEQK2RsSBiMNKoIgtkHEgYiDVQVoZGxLUhWAryrZBxKaFym1f+fI6Maz1Ic9dloXm8O+cbWd0q02+zMp/JS5Z0l+ynHDv9HoXIYTShLlTIniBlUyIsyLMhmFQEliotTi4JeZFTM4IWWoSCn+KqdXHRbN/RsF9mdVlK0eKqNVHN/QMF9iMhVeGVo8UKZwhmzeNfZmLChLCteYdFC8I+Rm8a+zH4ZU8MrUaiA1Ec2LghORVlTcyq62RsUKLUORNQmFsgYijTQ+GmkBCVsjYoV4ZURyotkDEeHIwUNNpPQdyYCJ7C3p5gyFz5ro6fG6sIFEHJOdHRlxAG++yznQVCxoeizIatJzb6iYn90GdBTT6GcGux0qZkrMqEmwEo5AxGl6gchNBwid+l0yrhi08vMO2o8wl8kerG8Uu6GMNwOq8hw2sC/ER8zqmceWYkn0kL0OLxfh5X6i4ibyYg/ZeX+HaLqdYk82ZkRHYgx1nNp2XNz8vafotxcXTXs9qXg+wPvMfklkrLgahOYdA3zEDL7G6N6vxcuasjycWLobmUNRZ5VkEKtonTG51M6TKkprQtMb4irOhCkrWjUwpKl0s1FCT3WyNiMlVKDMqJWyNiGSUJVSoVsgYElVmVORNwryJsB1/wAIPkS7CuNvoHMr8VOr8Lc0TnaR2lXV4O8aOBHWCDPkp+eH2U8E/oR4gUsmP4eQycwJ9h7rK6k8CSLTE7e6K5E+maXHJdoaQEsgdUhtdp3CI6xv03T2Jj+ArK0GVRawUjU5zXOADmgAdRB6plV3hOBkOaddCDdeRq8ZA0a6e/3XNOPqkuym0+37LifJFHds+ns4rRNgR6iAjFZkZswv3FpXy1mKqPdBOx0kRYnbbRa2cRNNkGHOPyjp/wB0KacW6KKcj3fEeLUaIBqPHMdBJJABEwNpXHb8SYV2peDI+VpjUdV4p9QudLiTuf2S61TmHYglBSa6KOKa2fT6JpvMtMttBF5ROxIpvECxtPmvE4Dib6JMXbN2nTzHQrtHigqCYHv+hCtxvMjyLx7R6LEVSRsgp4iHkztGq5xxoLRrPaLrJX4iGXqGLTpsCASY8/zT+OlsTyWzdxpjHQIEgOPpLSudw6rTNRkACaXii2xsPXWy1Yirafm5XHWdh+y87wtx8WmBp/w6w2mTp7D2XDzw+Uv76Onjnpf32e14e9ge4iBYjpe37q8VxShnymowOEzOg9TaVyMbifDZVfEkEwNJORphfPnV8znOJnM6e8kX2lHgjjAXm5PkfXPGbmb8hETNvdDi8awQ4EHyhfP+E494awfSCYIFoJGYH7e69BicY1ohztdguzjjGW7OeXI1qjqf8Qa7Sn17k/ZPo4unlP8ATeDGmUmfIr5yfiet+IAZGXMGhhAFiYuRcG/deixXHGiQ83BIgGSI6+aZ4XVmWVXR1zjr/Lb0kJrarSRex8pHpP6rzn/GaEG7iRf5SpisW9pAaySW5ohxcBmLeZouPlJVG4emSqftHrHtotEl388glvx7HAi8Aa3mdjZePGOr7UKh7inUPslD4hqNqBnh5XE5bjLlJ/ukyFK4fZap9KNHq6uKYdAdPpmJ9dE+jxBtsw2Avf3XksVxh2YiWa6i4O/XRBQ40SbxYxcRPlBT/BrsROUX0e1cGOBywHC8TAI7FYMXVLGnM2LSCXCI62Xm28bIg8oPae66uCqNxlNrKlQAZgYYQ11tWukd5SOagvsbxub6o34vjFAMDW1KZMXII31krAeOA61WgdB+i8pxPChtR4pyWh0NnUi4/NpSKlJwa0n6gHAaSDIn3CmuXXRV8W+z3Z+IaAA5xMRYOPug/wDkVDNJqOjpzwPSF4MOIvHkUFd9QCWtDptreUtsake3xfH8M90l7wIiAHAR5JGP+KWPbkZLWfVaC702C5uOoUnMDgDlpsHiPFwCQXZY7XJ6W6rlYhzGggiw5gfqc06D2uhHkbrRpca3s67eL0xs7roP3RV+O08hhjydfpBkakX6LzjsS3NaY35Z287ey6JxtN4p0mNvmAkwJLjlO9hcW81R8nJ3QmHH1Ybfi1oHy1P/ANf5UTm/ANV4zZ2szXymSWzsVS3+Xx/Yv+NP6EVcpcBLsxuOpgi0z3VYvkYXAF0NzCCLmJjeFhYw/j6AJJaajIBmLkSB6hek45UZ4TWvHOIIAgX05gNQuVqq/JdJO9GPjTKQqAUQAAOcgzmde199L/5WBrTJnpra89E2g03LvQdO567omA5pI5emhJ7noilSoakJLSNBKU9lzutdbQXAG/7BXTpeI6GixMATfsJ/VG6CMq1m6ki4nXtdDTxQaJB1Ma2TeMcPZTOUOOeOY5XFmcwWsbEAE95ttdYKf/SIAmCDIi19Im4t91NS0mhJyd0zosxZtcAka69Jtue3ZZqVc1Qdzvt9ttEjF0nZWkcoka3JOttrA/zYqZMQQD9PYjuhLkk1tksUn0drhWNibucXEMjSBMCIOgt7LscDxbTVeTDfBcWAGb08rCXDt0PQrx9MnK50xlJygE8xGsRrpKPAcQdUcTBANiAPqGnbrsklbtseM6pHU478QuILXHKwkmBEtiYvraAuBQbQkeGx5zERd0m4i063Pv6p/FRnbmbBDbayTOtp7/ZX8Kg/iso/scT5DL/hdHGorjtAcspUejwOEFKlkAF7uGoJIhwneevXSLLFi8I0XAlhMiZsd2noe+/2XTxONZTEF0EiYubRqY0T+Esp1XvkS3KARfWztRraFFTa+TLpLo8piaYDhaQILbXnsevyoMLUJlzZa4yCdDcSZO9x9/f3juFYV1MkU4ggTJjaddlwKr6DaFSr4VmODBIF3Gq5lz0u13ujHmy0kZxo5GDD2vzUgzcEPEhwcLWIvF77IKeLr1K5LcQBUY10OJGV7QHFzZiCIc/vcwrxPFmPd4dOiym2wc7NJiY5ZFtD/hXisU0ZabBmbJpMIhoa5wy59SYN9RN9VdJ+0Syvpmp3xDVyvaXPaQH0oblLHBwBIFgIkmSL21XNxOJqFguwv5jBbMzBN+vKL/ldKENqNpsYSMtiSMrYaXFsje2q1UqHiPt8ojMe50aChqI1ORsw5Lpj5BGWWtzH+4nbWYW/CfDeJOWq7wzR+YicxLTeIjWYR4bBueHZS0ZRuYFgTb2XA4j8T4nMGOzNZThjmh5yvDYFgCJtqkjnLUR5qEey8XQLq+Rt3eIaYGsGYAnaxHoj4/ka51Frjyuyu5ozZQAeUamRquPxHiIdWe6mA2m5xIAkODTMAmZ3SeAACu106OgCLGQZXRHibq2QlyJdGyhUOIxFFjuVjnMpX5XOaXQco/3G624ihFM80FjvDawxm8MFxnrE791weIYySzLbIAReSHAyTJ73jRJxdZ1iZBN7yNd0/itC+SmdZ4e4AZrNmO0kn85RY/ibWsaxpdmbrDtXQBJOvW0nVcbDVntcHAkfz7qOruc4uIAkRYET53lZcW9mfL9Gihj6okDPlcLiXEEGJIabXgCeiTUrVKrsznSbXJFoECPRbOD4iMQHNGYhsNbqJywTc6amPyTnU2u0Dv6+ZskDmIJ8QxMNjmt/p33LdPoVbEOwjmUw6CGnQ/3H+SvQfD3BYpjE1RDZlkmABBIqGe4AHnPRKp4Nr3GpXdNClyjKCPFfc5GzfzPRcvGcVJGUvJGkEkgRYW2UqfIqTKZKG2jqY3ild9RzssSbRMQLA69AFFxqdZ7hIcY7NkWt0UV1GKVJEW5Pdnp6DWnieXIwNa14aA2xAc4B0HUkAX7pvEzhWGC3M86EPIsb7HUSFmxvEP8An3PgtDWFt5vlJBgjyK4+KxGapYQC46ku6GZK448blT/B0SnV/sZVrUiZgwQTGZ8QCdPY6o245gkxtOr4aDER7hY6VEljS0mSxw0MyS4QOuq6FJgAA3ygE2MEDTvomnKEUSuQgvYYBMmYgmoRLpgGddCqo8QNAODDzSRm3bsQ2d+6F+GGaZkZgTIt9Q281orsYCZFhzaRpa5HZLPkhVLZk2A14eSWWkTD3TcjWTN5uf5DjSc0uBBkCZgFsmILt+oCwYao3PDjyPMyBHkSLrU2lLs4e7mGWxER3CjLXYyYNd7Z5oMkHe0i3rIRYCpIOWIufLWZ87pOPojMYYAPDgEblsONv7rEDz9m4KiRSbkgZ5BmWxYRvpdZpY6ZvZPxAY9ogmmXEgCczTa0AX8z1TeFln9QD5GgwT80XjlnWyrIMxM8wabFp0+l0gxeOtkGAs8tbJJbeNNMwDuvvAsg+qN7NDKmWjmcIIIbBBgCYgHQ3Wj4boO/G5/oNIw4m08sj+dQsrM0Bt8hcXa/NHLLoMjzXZ4Rhga5YwxNN5ym+UHKL9P8HogpVf5GitoTxag8VnGHQYIIEzlEFvqt3wmTTFbMCMrwCOk02ED7hPc98x4rZzBkXnM4ZmjzIQcG5xWILSPEAlo+dwawTPXb/ai5XCiqXys5/B8dUPETRJd4ZBfDtwGtkX6OuFwPjLFv/EvY4nKMuUD5QMrXWGk3uV6PF4qnnYWvDTJbnABcB9QB2GiPHcJoVWO/q55aHPdAsGgWza2yA+ieE1GSk16r/oslkqRxvhSh+IbVHKPDiLa5sx5r9hotzeAuc4kPkt8KPDGb5/nJtawkHoQl/wD8+oBr8S1hkQyDvE1I9V3cD4ZDixzmg/hzJBJjVgEHoWhPNtTYsf4o4tTgvhgOe57WllRziWgGWuhgjLqRJjVZPFLnU6WGmSA2OUlz3awuh8V4ZvgU3CoJisycrwTd5Po2IhaMVx6lhjRc0s8QMpu+QkSaTBHLeTlntKZr4p9gU6bOTiK4DxTtUc1svGdzQDMEOyuA3Gt/deXxNdpLiaZcGnKHEkFvQZrzp5rdhnvNY1DAc+Se4kH8wPZMxDmlz5A5zLzAJcbnNb/uN+60J4OuxeSansxY3CNa0RmlzWuGpDg4SHeRlZxh3NE7jodPZdTFOeQy/K1jWAi4hgAAmOyz0sUYjvE/nKr5HVoTRkqVMzQXNve8RNm/v+a14/K51M/6G/bUJFXEtNx5QdB3CVSc4vb2uAYuJkiVZcmtk3EdRYXPLXcuUNibWOkxun1MC3Nq3XSftC6pwzXB0AZg4SY5ogmJ3idO1lhrPYHkS6c3S0mP3CHDyLkV+wSTTMODzB8Myh3UmIHmtBzgCX07A2k27aGCeqzNaPEGaYmLara+nTizDpF3u9EZR2MpaLq8WxGQ0m1KfhSQGQ0ta3WC6BJ79kmjgM9Go7IHFgBdUGYNaD/dfWbC10oZAQMjZ3MTpG60YfG5SYDdHbbRFx5FTcGl8UUU03sw4fiTqbQ1ugnUCbmT+aiRjXA1HFsZS4kRpB6KKqm6FcVZ6Sq6WlwLpN4IAdedVjZUaXcxMncSADbZIxZ/qhgygAakaOjY+ybgcMQ0EjmkQTOk8wI2XFD4Rt+wvY0OYQLFsDlOm/6o3nKyevMYvJjbsdIUrsvJ+RstO0CyUXuNxo3cnlIEyW99FKXy2E00qodzWBEa6HqRHr/CqZTl02zEAEbRpMe/ukUmhxkZjvOZsTsOsa+62mYzRz+c+V/cqUtBMH4YTexmGgaAdvNaMMwiNCDJAiJjqgoY2XOiQ0QJMCTYTOqbUYSCZECCNptIBPbrbVPKTqmZDKbiTpJIFpEAifb+BZ8HQcMjbZs+hmLh0x7fcdVMQ1rXZwSWlzSTBLeabtcGxfW/Xsm4hsuMWAFzO8/T011WWv0zGvEVKeUl4h8ZBAEObEa9ba9+5U4DhWEvluYgWEwD1I2mNJXM8UvaJ1mZLd4vY+a6nCnO8QwbhslpJgloBGmtvyQkmlQU9mFn/UpgaHMCLB0gvP5f+q9ZwmjlxwNofQJ00ylgP5rx9HG0vFovLHPguIA+oc4dIOsET6LrtxFV+KNPNk8OkG8oiGvhzQXG+wun8bb+tDRlR1MgNZxzNjx2VNfpbTDT6yi+EmZKVdhIkVnGxBsSxwP3Xn5FO7znl+TWWZiLXWJ2Ly06hbDTmJt0sI76KvhtVZvJTsz4zFBr6rRByuIkEwb3hdTg/F2NY4OMZ2OETIBLSNl5DxJutmHqthoDZIvpJ7+fknnxKiSm7O78PcTOFzuyh+cNEXEBpP7rr4b4lY4PlgbHhwBIlwJ1a28SPv6LxuKxH0gEutfY5h0QNZlGcOA0iTebzGyDje2FTa0j1XE65cwZmcsOEjOJBLpMHQ77brDWxtOi1jhTbUc9gILuZ1hlPJPy2+/ZZsBiHEAGwOk8wdfdp/l1l+IbvuJe4XgNECXQBGogt22Sw7xZsvYNLiLnGRAcbQGiA0ESIFx+q00nm9wYN2wZA3jr5dlzeEnK8ktuBN9QJjTUrpOiZAAJILea5kyTt91uSk6QibLZW5ZFoPvvGU9b2QYindpaYBtpImLSrzXIcCDYEgWmRulVnljZsQXDyJjKOU6Hy80IPYTGKTjUyiLawJHmu7h3Dw2Wby6QC3/Sb+3sVwK4c0FxDSSYOoI1DSOye/iYAYGiI2+aJFxdW5Y5JYip12dahj6dMvbcEOvAtJ2tv9kGPqU5D7EOuSTcGR/PRcF9aXE7nf8AdNcAWS6RG37I8PHhKzSdmip8wOxII7gp2VthbQrnimLFpkeemmy1nL23XSIWLOA85v2CZhwC+DMGemmyzzB9fSYRU6n9QO3aSNLaCdvJBrRk9mLEsyvcOhhRBWq5nEnUqJV0Xfejp4nDkEH6jzXH6Qm4euWy4nbQzPoOiyYIOJzuG/Y38itOMpusTcuExoTF7wP5C5G1/Fio0sa5zDmnawJBPYymEF7XQ07tykRM7j+bJdPEksa4DQiRtAmTHpC0OrlzHQ3KQJEAA+Vvy7qLHRmp1gwmztPlEGwt7brZUOdgl0ZrQdC7YHcWn7LFRZmdIHygeh19lrDZzNHMYtmAu6bAgbW+/ok5KMJZVFQENac7NhEmNu02SDiauUuLQ1zQLNHTWA6Z13TuFU8tQiRIMkgWDv7QNf4E6qwOdOYNBYWkWL8wMyJvER+9kMlFtegChU8SmZbvmtaXxGYddGj0ThWaYBEA3y6zNy2DrE/ZYhjAJplsssHgluaS6xDpgEXMHpFl0KZNNwlsZPqsRHytIvfWUZaCgqjmc5bMUwWNOzyz6ge5JPquFS4i8PD2lzSIjebRfsuw17PrdJAaReQQY01Dten5rgcUruFVw1BuDBBylW/87TbTEk/ZqweJDH03tgGnMC8c0z/7Fdah8QBlWpUyiajWtMbZAQD31+y8nRrkELZWxbSNIPp+i68YvsVTaOu/iAfLS4QTmALbB0axJWZ1MmmWTIJmREWN1zaL2zc7d9dloZiWgX+xTqKQHOzHZpv/AD2WvB4pgcXuJEWF+tpnZZKjc9SBp1XQa3wozREESQSPOwUuSujRMGLpQ8k6SdCAexjZVSqkuawQLky7rvrpotGMxjCbgHfQySdD2H7hTDsfUl0NEEESIJAsQ07BJbx2Z9m5uMa0RJMGIsS36TceqDitQFzHkknQBpIcRINz7qhiqMZg0NebAkQAepI7J2EwrQXODwczbHaZ6T5KP8XdBLa8F2Uu1AIFg5sQQJ63KU9xovOciHGb/NYRqkU+VziQC5tjzcxMzaelvROEVpLmmWGAQQb3OvshVPfQS6Qa9znS7ISCBccwnp6aocVV5sr/AJSDoRqeu8G6rJFSWQZgjVogmLdz+iVi6gmfqiCJ6G2nkE0VbADxAjIIMyA3tDTPuue117i56zZaX1WlgAkG97aSNUktHkRuV0RVIVjYm5Gh1WhlKWOnTc9BP+VhZXsZkSR/JTG4ghpE6ws0/RhuFe3KR0nax7grQaw/8iNOyxUWAb/w9E+k6RBd/jsr2gBhwJBHXy6/srYOY+fXslucZ1Gv2kpbq0E9v5qmsBkKic9rZUSUVzOs8Q0k/SRMSSHbzGw/VXiavLbYZRM/MdJPqsT65dHbX06roOwrSQCDcAhxJgONp8159V2Mi6DJgRIaIcQW7mS2N++myjssw7kaZu2Gl02JI3t2WjF4YUaYIOYFwnsTcx1F/O6VXLRLicsglrgXaWLgD5wlUr2hqBaDTBbmDS5xaTMzEgkWGtu63ZnBkhskdbeZ/VLqFzXMqEtIy1DmF+YANaXeYe2fIqqJBbMkEOuQTzASZIPWVOW9hoGm4F2aSZIbEQ4EAzc6jT3WnF0gaDnxzM5C4AEmTcA+dvdJY2q8VA0MLWCZd0Akif7tUeKpupU20iYzf1OrXEfSXb6BBpWtm0ebdSdTqgOcQ0EO/wBMOM6L0fxDiMmHpN3qZiZMGGyGwe8z6QsuLwofIMNzsOUk2mLAlDxTEB0NtyMy3AvburN5yi36F6TOJTrvYAYEiwmbC9oBHUpbsQTa9vWP20T8cG2OaTFx0t+6yBdUUnsgyy3oUJajn3Kum0HVNYAS9CBJVyAujwBmardssILXXAsentstKWKbClYjDNLagaYbcA5hcQb2O6ZxHGEuIEGLTB8iV6vi+Fa+hZjXkNApmwcINpJM9d9ivGEvp5mEEGYcCBqFDj5Fyb9lGsdGrhmRrS50HY9r6d5TaGG8am50Q8ERfpNhH7bLkscAR5rbgcUQYEXdJmdNNBrqbJ5xe2hTVgKIcxzTnuRaLgjXlAv3sqwuMe5waIJE3aIBbGl+4XSfiG08r2kmQI2J3M9NYA810a9ZpphpaQXGSWhoynNJk6GY9brmlyPtrsdROJUaHyBDS6JOpkAGD2iEhuLDXkGWjQAaSDGbslPPhvezNlOaZjW8iNhoPyS8c0Q0/wCmPI7GVVL0K2Ox+LBGWwgGI2E6iFyzUnz/AJCbUaXCNSLgC9oMnyst3DOCZzL3ZWjoJJPQfZVWMI2wLZgeRkYd5cCPKI/VH4wt173XT4jwJraWam/MWglzTrYmS0jt7x6LgtKMJRmrRmqHOvqN0suuic4lLcFRAQwuUzpcqXRoFDhWMIPEPuglUSiGg/FKiWrQDRr/ABPMYGp07eq9KcYCGAyAPUkNmJt0I99lFFy8sFoeDH/ih4bgLNEgR01cACLCBHWCUnH5azMkAOaS5us9SJncBRRc1U7RQRWqh2GgfS7yAzQdO5Fyiwr2ZRM5DywNWm4nvcFRRO46/wBi2bWYqm1jg08ruV3LzHMY18oJ84SOI4Hx3geM5opkNgtltpBcGg/NYKlFNrD5LsPZwRj3CKbrhrz7i26HFVZiXTbpeNAoou7FWiLZkaC6w9AtGKoOYBnA5p7kRYyooi38kgUZSVFFE4ARcrs8OrNpsgyc0jpcG0kXUUSzVqhlo1UuMvDtZaflBuQIgyd5XN4w4vf4kagA+Y/keipRTjBRlaC22c7MrbMqKK4p0KGIcASbxGtzY7Jjca+De2v7g+yiik4oKZhxlYvfmPRJLiRroooqJAH4SqWmR0P+VvfIbYnve3oookl2FBPqGBBsWwQsNXCg3Ftba3GvkoohHXRmIaqIUUTiEpU5dC1Nwxm5iZ/bZRRBtjGbE04jukqKKkehkRRRREJ//9k=">
            <a:hlinkClick r:id="rId2"/>
            <a:extLst>
              <a:ext uri="{FF2B5EF4-FFF2-40B4-BE49-F238E27FC236}">
                <a16:creationId xmlns:a16="http://schemas.microsoft.com/office/drawing/2014/main" id="{A4405454-60A2-425B-8023-3421B8773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1790700"/>
            <a:ext cx="5292725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0245" name="Picture 2" descr="http://www.ricardofrancone.com/wp-content/uploads/2013/08/WRF02698-1280x851.jpg">
            <a:hlinkClick r:id="rId3"/>
            <a:extLst>
              <a:ext uri="{FF2B5EF4-FFF2-40B4-BE49-F238E27FC236}">
                <a16:creationId xmlns:a16="http://schemas.microsoft.com/office/drawing/2014/main" id="{F9408397-4691-442C-81A6-8C04E038C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8" b="38870"/>
          <a:stretch>
            <a:fillRect/>
          </a:stretch>
        </p:blipFill>
        <p:spPr bwMode="auto">
          <a:xfrm>
            <a:off x="0" y="0"/>
            <a:ext cx="9144000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0A0B1B3F-D74A-42B0-941C-E1BB8D0AE093}"/>
              </a:ext>
            </a:extLst>
          </p:cNvPr>
          <p:cNvSpPr txBox="1">
            <a:spLocks/>
          </p:cNvSpPr>
          <p:nvPr/>
        </p:nvSpPr>
        <p:spPr>
          <a:xfrm>
            <a:off x="539750" y="188913"/>
            <a:ext cx="8229600" cy="1143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vera</a:t>
            </a:r>
            <a:br>
              <a:rPr lang="sl-SI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sl-SI" sz="4400" dirty="0"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10247" name="PoljeZBesedilom 8">
            <a:extLst>
              <a:ext uri="{FF2B5EF4-FFF2-40B4-BE49-F238E27FC236}">
                <a16:creationId xmlns:a16="http://schemas.microsoft.com/office/drawing/2014/main" id="{42EFFAFC-1F63-4444-9198-73999FC8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125538"/>
            <a:ext cx="7632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4000"/>
              <a:t> 90% versko opredeljenih</a:t>
            </a:r>
          </a:p>
        </p:txBody>
      </p:sp>
      <p:sp>
        <p:nvSpPr>
          <p:cNvPr id="10248" name="PoljeZBesedilom 9">
            <a:extLst>
              <a:ext uri="{FF2B5EF4-FFF2-40B4-BE49-F238E27FC236}">
                <a16:creationId xmlns:a16="http://schemas.microsoft.com/office/drawing/2014/main" id="{2818CC06-DB28-484C-860C-B063D5FDD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89138"/>
            <a:ext cx="597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2400"/>
              <a:t> 46% je katoličanov</a:t>
            </a:r>
          </a:p>
        </p:txBody>
      </p:sp>
      <p:sp>
        <p:nvSpPr>
          <p:cNvPr id="10249" name="PoljeZBesedilom 10">
            <a:extLst>
              <a:ext uri="{FF2B5EF4-FFF2-40B4-BE49-F238E27FC236}">
                <a16:creationId xmlns:a16="http://schemas.microsoft.com/office/drawing/2014/main" id="{8329D5E0-7613-4561-8117-96A551D28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29511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2400"/>
              <a:t> 40% protestantov</a:t>
            </a: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598</Words>
  <Application>Microsoft Office PowerPoint</Application>
  <PresentationFormat>On-screen Show (4:3)</PresentationFormat>
  <Paragraphs>138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Adobe Garamond Pro Bold</vt:lpstr>
      <vt:lpstr>Algerian</vt:lpstr>
      <vt:lpstr>Arial</vt:lpstr>
      <vt:lpstr>Calibri</vt:lpstr>
      <vt:lpstr>Garamond</vt:lpstr>
      <vt:lpstr>Wingdings</vt:lpstr>
      <vt:lpstr>Officeova tema</vt:lpstr>
      <vt:lpstr>ŠVICA</vt:lpstr>
      <vt:lpstr> lega  </vt:lpstr>
      <vt:lpstr> Osebna izkaznica </vt:lpstr>
      <vt:lpstr> POVRŠINA </vt:lpstr>
      <vt:lpstr>PODNEBJE</vt:lpstr>
      <vt:lpstr>RASTJE</vt:lpstr>
      <vt:lpstr> poselitev </vt:lpstr>
      <vt:lpstr> jeziki </vt:lpstr>
      <vt:lpstr>VERA</vt:lpstr>
      <vt:lpstr>GOSPODARSTVO </vt:lpstr>
      <vt:lpstr>bančništvo</vt:lpstr>
      <vt:lpstr>kmetijstvo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TURIZEM</vt:lpstr>
      <vt:lpstr>PROBLEMI TURIZMA </vt:lpstr>
      <vt:lpstr>ZANIMIVOSTI</vt:lpstr>
      <vt:lpstr>PowerPoint Presentation</vt:lpstr>
      <vt:lpstr>PowerPoint Presentation</vt:lpstr>
      <vt:lpstr> </vt:lpstr>
      <vt:lpstr>PowerPoint Presentation</vt:lpstr>
      <vt:lpstr>PROMET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2019-05-31T08:41:18Z</dcterms:created>
  <dcterms:modified xsi:type="dcterms:W3CDTF">2019-05-31T08:41:18Z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