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5" r:id="rId6"/>
    <p:sldId id="261" r:id="rId7"/>
    <p:sldId id="260" r:id="rId8"/>
    <p:sldId id="262" r:id="rId9"/>
    <p:sldId id="264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003300"/>
    <a:srgbClr val="A500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4658" autoAdjust="0"/>
  </p:normalViewPr>
  <p:slideViewPr>
    <p:cSldViewPr>
      <p:cViewPr varScale="1">
        <p:scale>
          <a:sx n="154" d="100"/>
          <a:sy n="154" d="100"/>
        </p:scale>
        <p:origin x="115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3AC9E557-DB0C-4DDB-A3EE-70ECBFDBB7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95516AF5-9AA9-48B9-855A-A6A72822B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2C89E5-350E-4F1B-9FB7-4798C822E02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D65C3BBE-2EBB-488B-9A11-2FB4D7BD0E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6D16226A-7E60-4EC3-85A1-146D4E7359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31325-0B7D-4EC4-9CF0-BF245025BE1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7ED73EF7-F19B-4B30-98BA-D9F88F3E07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BFC9DE49-55B9-4B15-AAEE-3998354DBB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B11941-8638-47DB-BDBD-548184A01E5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93BD95D-7205-452C-92B4-2174EBF0CB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A2032FB1-0C1B-49AD-A99A-9712F0404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6E075B6-6DD8-409C-B9D8-BFEE88DAAD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8C70D19-2721-432B-AA7B-8B07C2FE8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1499B-8125-4648-9B13-DE744B6CAE7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DAFE6-0C05-419D-9373-A2A4E095D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BBEB34-6DE8-4FD7-BD1A-32037A8E3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59D5D-2E63-4EDA-A70D-CDE5CCAE7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A68A8-C1DF-4B86-9630-0B40D0B9EF11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32187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550351-CCDF-48D4-B90F-FAAE146E4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C701ED-5F70-4E82-84BD-725B33132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70C5B-37D0-4C0F-8F66-0CF3933AA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232CC-4F97-4FC8-89E6-776F0F9B45A2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88246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C2EE84-3F25-40C6-A17C-BBC0C8439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F1163E-53F8-4247-8011-194300D07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02D98-912F-4862-8D9A-9E85B6A01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7818C-6390-45CC-AE7C-9B3A6F10CD85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01615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A291FE-7FE8-4BB7-B660-D2C84C8C7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E2E80-665A-4390-A62F-921001916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EA795-E672-4E7A-9F32-FFA663A68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945A4-B323-4B48-8433-71F62D1600CC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428001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200300-D3EE-472C-9F8A-A86EF5AA4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6E0B9B-26DE-4827-AB86-2697A6EE9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B1B934-52EA-4424-8576-22C61A5E1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983A-BE35-4394-8284-49846D27C7CC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8209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2664C-E1F4-436E-8F3F-19EF3BE6F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AD42D-0D65-4A5B-907B-96A78A30C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2BA730-40E7-43F5-A196-17621C262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DC82F-260F-4342-B9E5-DC512AC88B36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3818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8398E1-2658-46D7-92C0-DBFD4F135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2EA238-1BAE-447C-BD87-02B4B5351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8A9B4-AF29-45F1-98D3-745CF1606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0D047-398B-4C72-8E31-02963B5F0F00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0148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67813B-7DBB-4628-85AD-E1B80B777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8B8A13-4682-4AEA-940C-BE550C5E7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7B50DB-889B-4A97-B7CD-252465CC7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B996D-1B5C-4257-A2F4-270570205B83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4946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50605C-626B-459D-960B-DAA941DF8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1C0E23-C7B5-4881-9161-C9C89BFF8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B908C2-9FAA-4E55-8363-EAA081D63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3E958-9E84-4C93-8F71-2B63E48ACC55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40555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DE143-D4A0-474B-90B1-DF7B7797C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4657E-E58D-4F3F-8178-6E17D226A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BD3BA-5333-49F7-B69A-7C23AA55D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5FD03-AEE4-4297-9358-C730AE24E7CB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93047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08261-8205-439E-8320-9DF48325A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894667-DE72-4699-8286-E6E42D3169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2D561-3EE8-4956-B028-364EBF774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03E64-EB2F-47FC-A11E-D7886F86F591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88169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D53DF9-D7AE-4ED2-9DA6-CB10ED921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E03054-6AF8-43F2-BD16-812A5DEA8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modificar el estilo de texto del patrón</a:t>
            </a:r>
          </a:p>
          <a:p>
            <a:pPr lvl="1"/>
            <a:r>
              <a:rPr lang="es-ES" altLang="sl-SI"/>
              <a:t>Segundo nivel</a:t>
            </a:r>
          </a:p>
          <a:p>
            <a:pPr lvl="2"/>
            <a:r>
              <a:rPr lang="es-ES" altLang="sl-SI"/>
              <a:t>Tercer nivel</a:t>
            </a:r>
          </a:p>
          <a:p>
            <a:pPr lvl="3"/>
            <a:r>
              <a:rPr lang="es-ES" altLang="sl-SI"/>
              <a:t>Cuarto nivel</a:t>
            </a:r>
          </a:p>
          <a:p>
            <a:pPr lvl="4"/>
            <a:r>
              <a:rPr lang="es-ES" altLang="sl-SI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D935B0-5509-4FC2-B4DE-2597087741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FC5C5D-C6EE-4478-9EB7-7B07835567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34C4C-B620-4633-8A47-8BA1B98645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CE035D-23A3-4AE2-AC23-FE129DEAD208}" type="slidenum">
              <a:rPr lang="es-ES" altLang="sl-SI"/>
              <a:pPr/>
              <a:t>‹#›</a:t>
            </a:fld>
            <a:endParaRPr lang="es-E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.21food.com/" TargetMode="External"/><Relationship Id="rId2" Type="http://schemas.openxmlformats.org/officeDocument/2006/relationships/hyperlink" Target="http://sl.wikipedia.org/wiki/Tajs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0.zurnal24.si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>
            <a:extLst>
              <a:ext uri="{FF2B5EF4-FFF2-40B4-BE49-F238E27FC236}">
                <a16:creationId xmlns:a16="http://schemas.microsoft.com/office/drawing/2014/main" id="{EA8900D2-496A-4968-9060-43882015A0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437063"/>
            <a:ext cx="4537075" cy="647700"/>
          </a:xfrm>
        </p:spPr>
        <p:txBody>
          <a:bodyPr/>
          <a:lstStyle/>
          <a:p>
            <a:pPr algn="l" eaLnBrk="1" hangingPunct="1"/>
            <a:r>
              <a:rPr lang="sl-SI" altLang="sl-SI" sz="3600" b="1">
                <a:solidFill>
                  <a:schemeClr val="bg1"/>
                </a:solidFill>
              </a:rPr>
              <a:t>Tajska</a:t>
            </a:r>
            <a:endParaRPr lang="es-ES" altLang="sl-SI" sz="3600" b="1">
              <a:solidFill>
                <a:schemeClr val="bg1"/>
              </a:solidFill>
            </a:endParaRPr>
          </a:p>
        </p:txBody>
      </p:sp>
      <p:sp>
        <p:nvSpPr>
          <p:cNvPr id="2051" name="Rectangle 167">
            <a:extLst>
              <a:ext uri="{FF2B5EF4-FFF2-40B4-BE49-F238E27FC236}">
                <a16:creationId xmlns:a16="http://schemas.microsoft.com/office/drawing/2014/main" id="{1957E194-FB3C-4028-95B1-CC9BBAD8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300663"/>
            <a:ext cx="453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bg1"/>
                </a:solidFill>
              </a:rPr>
              <a:t> </a:t>
            </a:r>
            <a:endParaRPr lang="sl-SI" altLang="sl-SI" sz="18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chemeClr val="bg1"/>
                </a:solidFill>
              </a:rPr>
              <a:t>Seminarska naloga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F0B38FD9-D4DF-49E7-A564-038C5D22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Posebnosti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6D736984-CE90-4CB9-AD94-59DE0C75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Tajske masaže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Tajske plaže</a:t>
            </a:r>
          </a:p>
        </p:txBody>
      </p:sp>
      <p:pic>
        <p:nvPicPr>
          <p:cNvPr id="11268" name="Slika 3" descr="publishwall_resized_1377838631_4582248.jpg">
            <a:extLst>
              <a:ext uri="{FF2B5EF4-FFF2-40B4-BE49-F238E27FC236}">
                <a16:creationId xmlns:a16="http://schemas.microsoft.com/office/drawing/2014/main" id="{E1E9C1E9-04CE-4EF4-9AF8-FDF570C14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43926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 descr="2592883206_1.jpg">
            <a:extLst>
              <a:ext uri="{FF2B5EF4-FFF2-40B4-BE49-F238E27FC236}">
                <a16:creationId xmlns:a16="http://schemas.microsoft.com/office/drawing/2014/main" id="{02E5B71B-B0F8-417B-A89C-45A7E8289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08500"/>
            <a:ext cx="439261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A904B79D-07B2-4316-8B88-7E30F644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Viri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9FAA5330-D3B5-4901-A990-BF4D3355A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sl-SI" altLang="sl-SI" sz="2000"/>
              <a:t>Kingfischer Publications Plc, The Kingfischer Geography Encyclopedija, 2005</a:t>
            </a:r>
          </a:p>
          <a:p>
            <a:pPr marL="457200" indent="-457200">
              <a:buFontTx/>
              <a:buAutoNum type="arabicPeriod"/>
            </a:pPr>
            <a:r>
              <a:rPr lang="sl-SI" altLang="sl-SI" sz="2000"/>
              <a:t>Mladinska knjiga, Svetovni popotnik Tajska, 2012</a:t>
            </a:r>
          </a:p>
          <a:p>
            <a:pPr marL="457200" indent="-457200">
              <a:buFontTx/>
              <a:buAutoNum type="arabicPeriod"/>
            </a:pPr>
            <a:r>
              <a:rPr lang="sl-SI" altLang="sl-SI" sz="2000">
                <a:hlinkClick r:id="rId2"/>
              </a:rPr>
              <a:t>http://sl.wikipedia.org/wiki/Tajska</a:t>
            </a:r>
            <a:r>
              <a:rPr lang="sl-SI" altLang="sl-SI" sz="2000"/>
              <a:t> &lt; 20.5.2014 &gt;</a:t>
            </a:r>
          </a:p>
          <a:p>
            <a:pPr marL="457200" indent="-457200">
              <a:buFontTx/>
              <a:buAutoNum type="arabicPeriod"/>
            </a:pPr>
            <a:r>
              <a:rPr lang="sl-SI" altLang="sl-SI" sz="2000"/>
              <a:t>Slike: </a:t>
            </a:r>
            <a:r>
              <a:rPr lang="sl-SI" altLang="sl-SI" sz="2000">
                <a:hlinkClick r:id="rId3"/>
              </a:rPr>
              <a:t>http://img.21food.com</a:t>
            </a:r>
            <a:r>
              <a:rPr lang="sl-SI" altLang="sl-SI" sz="2000"/>
              <a:t> , </a:t>
            </a:r>
            <a:r>
              <a:rPr lang="sl-SI" altLang="sl-SI" sz="2000">
                <a:hlinkClick r:id="rId4"/>
              </a:rPr>
              <a:t>http://images0.zurnal24.si/</a:t>
            </a:r>
            <a:r>
              <a:rPr lang="sl-SI" altLang="sl-SI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D5040C18-245B-4A72-B591-94EAAF8E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Za konec…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DAEC8C3D-4F4B-4949-8FB7-42AA44B84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sl-SI" altLang="sl-SI"/>
          </a:p>
          <a:p>
            <a:pPr marL="0" indent="0" algn="ctr">
              <a:buFontTx/>
              <a:buNone/>
            </a:pPr>
            <a:endParaRPr lang="sl-SI" altLang="sl-SI"/>
          </a:p>
          <a:p>
            <a:pPr marL="0" indent="0" algn="ctr">
              <a:buFontTx/>
              <a:buNone/>
            </a:pPr>
            <a:endParaRPr lang="sl-SI" altLang="sl-SI"/>
          </a:p>
        </p:txBody>
      </p:sp>
      <p:pic>
        <p:nvPicPr>
          <p:cNvPr id="13316" name="Picture 4" descr="C:\OŽBE\OŽBE\tajska1.jpg">
            <a:extLst>
              <a:ext uri="{FF2B5EF4-FFF2-40B4-BE49-F238E27FC236}">
                <a16:creationId xmlns:a16="http://schemas.microsoft.com/office/drawing/2014/main" id="{54DB874C-53D7-404B-B4E8-0237E77F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PoljeZBesedilom 4">
            <a:extLst>
              <a:ext uri="{FF2B5EF4-FFF2-40B4-BE49-F238E27FC236}">
                <a16:creationId xmlns:a16="http://schemas.microsoft.com/office/drawing/2014/main" id="{902E9404-05E2-4A66-BA3D-8389C2E1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133600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/>
              <a:t>Hvala za pozornost!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B5D911-97DA-495A-9E43-41DD534D8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Lega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C434AC-4088-4399-98F8-A749FCDF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681537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sl-SI" altLang="sl-SI" sz="28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Tajska je obmorska država v JV Aziji</a:t>
            </a:r>
          </a:p>
          <a:p>
            <a:pPr algn="just" eaLnBrk="1" hangingPunct="1"/>
            <a:r>
              <a:rPr lang="sl-SI" altLang="sl-SI" sz="28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Vzhod: meji na Laos in Kambodžo</a:t>
            </a:r>
          </a:p>
          <a:p>
            <a:pPr algn="just" eaLnBrk="1" hangingPunct="1"/>
            <a:r>
              <a:rPr lang="sl-SI" altLang="sl-SI" sz="28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Jug: meji na Tajski zaliv in Malezijo</a:t>
            </a:r>
          </a:p>
          <a:p>
            <a:pPr algn="just" eaLnBrk="1" hangingPunct="1"/>
            <a:r>
              <a:rPr lang="sl-SI" altLang="sl-SI" sz="28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Zahod: meji na Andamansko morje in Mjanmar</a:t>
            </a:r>
          </a:p>
        </p:txBody>
      </p:sp>
      <p:pic>
        <p:nvPicPr>
          <p:cNvPr id="3076" name="Slika 3" descr="800px-LocationThailand.svg.png">
            <a:extLst>
              <a:ext uri="{FF2B5EF4-FFF2-40B4-BE49-F238E27FC236}">
                <a16:creationId xmlns:a16="http://schemas.microsoft.com/office/drawing/2014/main" id="{73F56FF2-62DC-491E-81EF-453C83651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64087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A63E785D-C72F-465B-BC71-E92D3A81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Splošne značilnosti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1EF48C3-513C-4ED2-B254-BFD16C93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1628775"/>
            <a:ext cx="8435975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Površina: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513.115 km²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Glavno mesto: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Bangkok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Jeziki: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tajski, laoški, kitajski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Vera: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budisti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Denarna enota: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baht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Državna ureditev: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kraljevina; demokracija</a:t>
            </a:r>
          </a:p>
        </p:txBody>
      </p:sp>
      <p:pic>
        <p:nvPicPr>
          <p:cNvPr id="4100" name="Slika 3" descr="buda_commission_by_airold-d4ldccl.jpg">
            <a:extLst>
              <a:ext uri="{FF2B5EF4-FFF2-40B4-BE49-F238E27FC236}">
                <a16:creationId xmlns:a16="http://schemas.microsoft.com/office/drawing/2014/main" id="{7CA387A9-03AC-49E3-BA56-C7618BBAE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916113"/>
            <a:ext cx="22336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C8FEBE38-1A52-4315-8050-F7FD9314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Državni simboli</a:t>
            </a:r>
          </a:p>
        </p:txBody>
      </p:sp>
      <p:pic>
        <p:nvPicPr>
          <p:cNvPr id="5123" name="Ograda vsebine 3" descr="400px-Garuda_Emblem_of_Thailand.svg.png">
            <a:extLst>
              <a:ext uri="{FF2B5EF4-FFF2-40B4-BE49-F238E27FC236}">
                <a16:creationId xmlns:a16="http://schemas.microsoft.com/office/drawing/2014/main" id="{81B11728-BB62-4D4F-951A-4D418B45C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36838"/>
            <a:ext cx="2808287" cy="2879725"/>
          </a:xfrm>
        </p:spPr>
      </p:pic>
      <p:pic>
        <p:nvPicPr>
          <p:cNvPr id="5124" name="Slika 4" descr="800px-Flag_of_Thailand.svg.png">
            <a:extLst>
              <a:ext uri="{FF2B5EF4-FFF2-40B4-BE49-F238E27FC236}">
                <a16:creationId xmlns:a16="http://schemas.microsoft.com/office/drawing/2014/main" id="{E483544F-436A-4A64-B60C-77D27916D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36838"/>
            <a:ext cx="35290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PoljeZBesedilom 5">
            <a:extLst>
              <a:ext uri="{FF2B5EF4-FFF2-40B4-BE49-F238E27FC236}">
                <a16:creationId xmlns:a16="http://schemas.microsoft.com/office/drawing/2014/main" id="{C87262AF-9EA5-4393-9300-A0619E9B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1989138"/>
            <a:ext cx="165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800" b="1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GRB:</a:t>
            </a:r>
          </a:p>
        </p:txBody>
      </p:sp>
      <p:sp>
        <p:nvSpPr>
          <p:cNvPr id="5126" name="PoljeZBesedilom 6">
            <a:extLst>
              <a:ext uri="{FF2B5EF4-FFF2-40B4-BE49-F238E27FC236}">
                <a16:creationId xmlns:a16="http://schemas.microsoft.com/office/drawing/2014/main" id="{9459D15B-65BD-4C8C-A12E-B66EC1B46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844675"/>
            <a:ext cx="3529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sl-SI" altLang="sl-SI" sz="2800" b="1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ZASTAVA:</a:t>
            </a:r>
          </a:p>
        </p:txBody>
      </p:sp>
      <p:sp>
        <p:nvSpPr>
          <p:cNvPr id="5127" name="PoljeZBesedilom 8">
            <a:extLst>
              <a:ext uri="{FF2B5EF4-FFF2-40B4-BE49-F238E27FC236}">
                <a16:creationId xmlns:a16="http://schemas.microsoft.com/office/drawing/2014/main" id="{061CD853-765D-4F31-B31B-C3508081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97425"/>
            <a:ext cx="3167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2800" b="1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HIMNA</a:t>
            </a:r>
            <a:r>
              <a:rPr lang="sl-SI" altLang="sl-SI" sz="280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3A9918E-6F18-4124-BFC7-D24E1DC06A45}"/>
              </a:ext>
            </a:extLst>
          </p:cNvPr>
          <p:cNvSpPr txBox="1"/>
          <p:nvPr/>
        </p:nvSpPr>
        <p:spPr>
          <a:xfrm>
            <a:off x="3635375" y="5516563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PHLENG CHAT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3BA7B309-771C-4538-8E29-C57211A5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Prebivalstvo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C7398E27-229B-4091-AD99-C0DD7B12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60.607.000 prebivalcev</a:t>
            </a:r>
          </a:p>
          <a:p>
            <a:r>
              <a:rPr lang="sl-SI" altLang="sl-SI"/>
              <a:t>75% je Tajcev</a:t>
            </a:r>
          </a:p>
          <a:p>
            <a:r>
              <a:rPr lang="sl-SI" altLang="sl-SI"/>
              <a:t>14% Kitajcev</a:t>
            </a:r>
          </a:p>
          <a:p>
            <a:r>
              <a:rPr lang="sl-SI" altLang="sl-SI"/>
              <a:t>Ostalo:	- malajski muslimani</a:t>
            </a:r>
          </a:p>
          <a:p>
            <a:pPr lvl="4">
              <a:buFontTx/>
              <a:buChar char="-"/>
            </a:pPr>
            <a:r>
              <a:rPr lang="sl-SI" altLang="sl-SI" sz="3200"/>
              <a:t>Kambodžani</a:t>
            </a:r>
          </a:p>
          <a:p>
            <a:pPr lvl="4">
              <a:buFontTx/>
              <a:buNone/>
            </a:pPr>
            <a:r>
              <a:rPr lang="sl-SI" altLang="sl-SI" sz="3200"/>
              <a:t>- Vietnamci</a:t>
            </a:r>
          </a:p>
        </p:txBody>
      </p:sp>
      <p:pic>
        <p:nvPicPr>
          <p:cNvPr id="6148" name="Slika 3" descr="1747292381_6a831b7ed2.jpg">
            <a:extLst>
              <a:ext uri="{FF2B5EF4-FFF2-40B4-BE49-F238E27FC236}">
                <a16:creationId xmlns:a16="http://schemas.microsoft.com/office/drawing/2014/main" id="{F31696B6-3927-4336-B0AE-D9EFF15D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540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E7ED060B-16F2-4ACB-84C1-47BB5B14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Podnebje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D636D95-7F4B-4F9E-BCBE-057C26DBF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solidFill>
                  <a:schemeClr val="accent2"/>
                </a:solidFill>
              </a:rPr>
              <a:t>Toplo in vlažno </a:t>
            </a:r>
            <a:r>
              <a:rPr lang="sl-SI" u="sng" dirty="0">
                <a:solidFill>
                  <a:schemeClr val="accent2"/>
                </a:solidFill>
                <a:uFill>
                  <a:solidFill>
                    <a:srgbClr val="FF0000"/>
                  </a:solidFill>
                </a:uFill>
              </a:rPr>
              <a:t>tropsko podnebje</a:t>
            </a:r>
          </a:p>
          <a:p>
            <a:pPr>
              <a:defRPr/>
            </a:pPr>
            <a:r>
              <a:rPr lang="sl-SI" dirty="0">
                <a:solidFill>
                  <a:schemeClr val="accent2"/>
                </a:solidFill>
                <a:uFill>
                  <a:solidFill>
                    <a:srgbClr val="FF0000"/>
                  </a:solidFill>
                </a:uFill>
              </a:rPr>
              <a:t>3 obdobja: mokro, hladno, vroče</a:t>
            </a:r>
          </a:p>
          <a:p>
            <a:pPr>
              <a:defRPr/>
            </a:pPr>
            <a:r>
              <a:rPr lang="sl-SI" dirty="0">
                <a:solidFill>
                  <a:schemeClr val="accent2"/>
                </a:solidFill>
                <a:uFill>
                  <a:solidFill>
                    <a:srgbClr val="FF0000"/>
                  </a:solidFill>
                </a:uFill>
              </a:rPr>
              <a:t>April je najbolj vroč mesec</a:t>
            </a:r>
          </a:p>
          <a:p>
            <a:pPr>
              <a:defRPr/>
            </a:pPr>
            <a:r>
              <a:rPr lang="sl-SI" dirty="0">
                <a:solidFill>
                  <a:schemeClr val="accent2"/>
                </a:solidFill>
                <a:uFill>
                  <a:solidFill>
                    <a:srgbClr val="FF0000"/>
                  </a:solidFill>
                </a:uFill>
              </a:rPr>
              <a:t>Najprimernejši čas za obisk: november in december</a:t>
            </a:r>
          </a:p>
        </p:txBody>
      </p:sp>
      <p:pic>
        <p:nvPicPr>
          <p:cNvPr id="7172" name="Slika 3" descr="rain17.gif">
            <a:extLst>
              <a:ext uri="{FF2B5EF4-FFF2-40B4-BE49-F238E27FC236}">
                <a16:creationId xmlns:a16="http://schemas.microsoft.com/office/drawing/2014/main" id="{C8992EEB-83CA-438A-897D-93E803F9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43926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250F33EA-0ACC-4C08-8FA5-D13D5D7A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Gospodarstvo in industrija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476B04F9-0926-47A6-8872-8FD84CC5C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507413" cy="4824412"/>
          </a:xfrm>
        </p:spPr>
        <p:txBody>
          <a:bodyPr/>
          <a:lstStyle/>
          <a:p>
            <a:pPr>
              <a:buFontTx/>
              <a:buNone/>
            </a:pPr>
            <a:endParaRPr lang="sl-SI" altLang="sl-SI" sz="1200"/>
          </a:p>
          <a:p>
            <a:r>
              <a:rPr lang="sl-SI" altLang="sl-SI"/>
              <a:t>Kmetijstvo </a:t>
            </a:r>
            <a:r>
              <a:rPr lang="sl-SI" altLang="sl-SI" sz="2000"/>
              <a:t>(riž)</a:t>
            </a:r>
          </a:p>
          <a:p>
            <a:r>
              <a:rPr lang="sl-SI" altLang="sl-SI"/>
              <a:t>Turizem </a:t>
            </a:r>
            <a:r>
              <a:rPr lang="sl-SI" altLang="sl-SI" sz="2000"/>
              <a:t>(Malajski polotok; plaže)</a:t>
            </a:r>
          </a:p>
          <a:p>
            <a:r>
              <a:rPr lang="sl-SI" altLang="sl-SI"/>
              <a:t>Rudarstvo </a:t>
            </a:r>
            <a:r>
              <a:rPr lang="sl-SI" altLang="sl-SI" sz="2000"/>
              <a:t>(kositer, svinec, cink, premog, zlato, dragi kamni)</a:t>
            </a:r>
          </a:p>
          <a:p>
            <a:r>
              <a:rPr lang="sl-SI" altLang="sl-SI"/>
              <a:t>Pridelovanje kavčuka </a:t>
            </a:r>
            <a:r>
              <a:rPr lang="sl-SI" altLang="sl-SI" sz="2000"/>
              <a:t>(gume)</a:t>
            </a:r>
          </a:p>
          <a:p>
            <a:r>
              <a:rPr lang="sl-SI" altLang="sl-SI"/>
              <a:t>Ribištvo </a:t>
            </a:r>
            <a:r>
              <a:rPr lang="sl-SI" altLang="sl-SI" sz="2000"/>
              <a:t>(3,49 milijona ton v letu 2001)</a:t>
            </a:r>
            <a:endParaRPr lang="sl-SI" altLang="sl-SI"/>
          </a:p>
          <a:p>
            <a:endParaRPr lang="sl-SI" altLang="sl-SI" sz="2000"/>
          </a:p>
          <a:p>
            <a:r>
              <a:rPr lang="sl-SI" altLang="sl-SI"/>
              <a:t>Elektronska in tekstilna industrija</a:t>
            </a:r>
          </a:p>
          <a:p>
            <a:endParaRPr lang="sl-SI" altLang="sl-SI"/>
          </a:p>
        </p:txBody>
      </p:sp>
      <p:pic>
        <p:nvPicPr>
          <p:cNvPr id="8196" name="Slika 3" descr="slika-600x340f-1333086834-715835.jpg">
            <a:extLst>
              <a:ext uri="{FF2B5EF4-FFF2-40B4-BE49-F238E27FC236}">
                <a16:creationId xmlns:a16="http://schemas.microsoft.com/office/drawing/2014/main" id="{49FB3496-D2AB-4221-ACF9-038CF05CC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57563"/>
            <a:ext cx="18002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4" descr="rizevo_polje_i420x420.jpg">
            <a:extLst>
              <a:ext uri="{FF2B5EF4-FFF2-40B4-BE49-F238E27FC236}">
                <a16:creationId xmlns:a16="http://schemas.microsoft.com/office/drawing/2014/main" id="{C7DB0ADA-786A-469B-99B4-94D2B547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17827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PoljeZBesedilom 5">
            <a:extLst>
              <a:ext uri="{FF2B5EF4-FFF2-40B4-BE49-F238E27FC236}">
                <a16:creationId xmlns:a16="http://schemas.microsoft.com/office/drawing/2014/main" id="{0C2A5D59-66D6-499A-8759-FE003DF5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949950"/>
            <a:ext cx="2051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/>
              <a:t>Vir: http://images0.zurnal24.si/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F26DBBFB-FBEE-4DE2-8DA1-06DA4962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Narava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A4FBCA7C-3DC8-41E3-A73E-9F841EFB2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637088"/>
          </a:xfrm>
        </p:spPr>
        <p:txBody>
          <a:bodyPr/>
          <a:lstStyle/>
          <a:p>
            <a:r>
              <a:rPr lang="sl-SI" altLang="sl-SI"/>
              <a:t>28% dežele je gozdnate</a:t>
            </a:r>
          </a:p>
          <a:p>
            <a:r>
              <a:rPr lang="sl-SI" altLang="sl-SI"/>
              <a:t>Številne vrste živali:</a:t>
            </a:r>
          </a:p>
          <a:p>
            <a:pPr>
              <a:buFontTx/>
              <a:buNone/>
            </a:pPr>
            <a:r>
              <a:rPr lang="sl-SI" altLang="sl-SI"/>
              <a:t> </a:t>
            </a:r>
            <a:r>
              <a:rPr lang="sl-SI" altLang="sl-SI" sz="2800"/>
              <a:t>	- sloni</a:t>
            </a:r>
          </a:p>
          <a:p>
            <a:pPr>
              <a:buFontTx/>
              <a:buNone/>
            </a:pPr>
            <a:r>
              <a:rPr lang="sl-SI" altLang="sl-SI" sz="2800"/>
              <a:t>	- leopardi</a:t>
            </a:r>
          </a:p>
          <a:p>
            <a:pPr>
              <a:buFontTx/>
              <a:buNone/>
            </a:pPr>
            <a:r>
              <a:rPr lang="sl-SI" altLang="sl-SI" sz="2800"/>
              <a:t>	- tigri</a:t>
            </a:r>
          </a:p>
          <a:p>
            <a:pPr>
              <a:buFontTx/>
              <a:buNone/>
            </a:pPr>
            <a:r>
              <a:rPr lang="sl-SI" altLang="sl-SI" sz="2800"/>
              <a:t>	- krokodili</a:t>
            </a:r>
          </a:p>
          <a:p>
            <a:pPr>
              <a:buFontTx/>
              <a:buNone/>
            </a:pPr>
            <a:r>
              <a:rPr lang="sl-SI" altLang="sl-SI" sz="2800"/>
              <a:t>	- opice</a:t>
            </a:r>
          </a:p>
          <a:p>
            <a:pPr>
              <a:buFontTx/>
              <a:buNone/>
            </a:pPr>
            <a:r>
              <a:rPr lang="sl-SI" altLang="sl-SI" sz="2800"/>
              <a:t>	- 50 vrst kač</a:t>
            </a:r>
          </a:p>
        </p:txBody>
      </p:sp>
      <p:pic>
        <p:nvPicPr>
          <p:cNvPr id="9220" name="Picture 2" descr="C:\Documents and Settings\Uporabnik\Local Settings\Temporary Internet Files\Content.IE5\RF0JURLB\MP900409213[1].jpg">
            <a:extLst>
              <a:ext uri="{FF2B5EF4-FFF2-40B4-BE49-F238E27FC236}">
                <a16:creationId xmlns:a16="http://schemas.microsoft.com/office/drawing/2014/main" id="{6C6C966B-8A37-4521-9636-83B538E1C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22320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Documents and Settings\Uporabnik\Local Settings\Temporary Internet Files\Content.IE5\KN9TZDIF\MP900406961[1].jpg">
            <a:extLst>
              <a:ext uri="{FF2B5EF4-FFF2-40B4-BE49-F238E27FC236}">
                <a16:creationId xmlns:a16="http://schemas.microsoft.com/office/drawing/2014/main" id="{F1FEEC19-21B9-4D14-88B1-8EB4726C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5925"/>
            <a:ext cx="21605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Documents and Settings\Uporabnik\Local Settings\Temporary Internet Files\Content.IE5\RF0JURLB\MP900180718[1].jpg">
            <a:extLst>
              <a:ext uri="{FF2B5EF4-FFF2-40B4-BE49-F238E27FC236}">
                <a16:creationId xmlns:a16="http://schemas.microsoft.com/office/drawing/2014/main" id="{13E69244-5A17-429E-9FDD-9F64A979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13100"/>
            <a:ext cx="21574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DB9A2E8D-986A-47C5-B2CD-CADF0F02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Prehrana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691D30DD-6EFC-45E1-B23D-3678D67D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686800" cy="4713288"/>
          </a:xfrm>
        </p:spPr>
        <p:txBody>
          <a:bodyPr/>
          <a:lstStyle/>
          <a:p>
            <a:pPr>
              <a:buFontTx/>
              <a:buNone/>
            </a:pPr>
            <a:endParaRPr lang="sl-SI" altLang="sl-SI" sz="1000"/>
          </a:p>
          <a:p>
            <a:r>
              <a:rPr lang="sl-SI" altLang="sl-SI"/>
              <a:t>Jedo malo in pogosto </a:t>
            </a:r>
            <a:r>
              <a:rPr lang="sl-SI" altLang="sl-SI" sz="2000"/>
              <a:t>(6 – 7 krat na dan)</a:t>
            </a:r>
          </a:p>
          <a:p>
            <a:r>
              <a:rPr lang="sl-SI" altLang="sl-SI"/>
              <a:t>Pri jedi uporabljajo vilice in žlico</a:t>
            </a:r>
          </a:p>
          <a:p>
            <a:r>
              <a:rPr lang="sl-SI" altLang="sl-SI"/>
              <a:t>’’lepljivi riž’’ jedo z rokami </a:t>
            </a:r>
            <a:r>
              <a:rPr lang="sl-SI" altLang="sl-SI" sz="2000"/>
              <a:t>(kroglice)</a:t>
            </a:r>
          </a:p>
          <a:p>
            <a:r>
              <a:rPr lang="sl-SI" altLang="sl-SI"/>
              <a:t>Vsi jedo iz ene sklede </a:t>
            </a:r>
          </a:p>
          <a:p>
            <a:r>
              <a:rPr lang="sl-SI" altLang="sl-SI"/>
              <a:t>Prehrana temelji na rižu in rezancih</a:t>
            </a:r>
          </a:p>
          <a:p>
            <a:r>
              <a:rPr lang="sl-SI" altLang="sl-SI"/>
              <a:t>Hrana je pekoča, vsebuje dišave in začimbe </a:t>
            </a:r>
            <a:r>
              <a:rPr lang="sl-SI" altLang="sl-SI" sz="2000"/>
              <a:t>(čili)</a:t>
            </a:r>
          </a:p>
        </p:txBody>
      </p:sp>
      <p:pic>
        <p:nvPicPr>
          <p:cNvPr id="10244" name="Slika 3" descr="1305296286750.jpg">
            <a:extLst>
              <a:ext uri="{FF2B5EF4-FFF2-40B4-BE49-F238E27FC236}">
                <a16:creationId xmlns:a16="http://schemas.microsoft.com/office/drawing/2014/main" id="{BCB5C11C-1848-442C-A99D-E5F8C73B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7338"/>
            <a:ext cx="18716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oljeZBesedilom 4">
            <a:extLst>
              <a:ext uri="{FF2B5EF4-FFF2-40B4-BE49-F238E27FC236}">
                <a16:creationId xmlns:a16="http://schemas.microsoft.com/office/drawing/2014/main" id="{89105F33-478A-4D80-A139-40C771DC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789363"/>
            <a:ext cx="1800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/>
              <a:t>Vir: http://img.21food.com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Batang</vt:lpstr>
      <vt:lpstr>Arial</vt:lpstr>
      <vt:lpstr>Arial Unicode MS</vt:lpstr>
      <vt:lpstr>Calibri</vt:lpstr>
      <vt:lpstr>Diseño predeterminado</vt:lpstr>
      <vt:lpstr>Tajska</vt:lpstr>
      <vt:lpstr>Lega</vt:lpstr>
      <vt:lpstr>Splošne značilnosti</vt:lpstr>
      <vt:lpstr>Državni simboli</vt:lpstr>
      <vt:lpstr>Prebivalstvo</vt:lpstr>
      <vt:lpstr>Podnebje</vt:lpstr>
      <vt:lpstr>Gospodarstvo in industrija</vt:lpstr>
      <vt:lpstr>Narava</vt:lpstr>
      <vt:lpstr>Prehrana</vt:lpstr>
      <vt:lpstr>Posebnosti</vt:lpstr>
      <vt:lpstr>Viri</vt:lpstr>
      <vt:lpstr>Za konec…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2019-05-31T08:41:19Z</dcterms:created>
  <dcterms:modified xsi:type="dcterms:W3CDTF">2019-05-31T08:41:19Z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