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1"/>
  </p:sldMasterIdLst>
  <p:notesMasterIdLst>
    <p:notesMasterId r:id="rId13"/>
  </p:notes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>
      <p:cViewPr varScale="1">
        <p:scale>
          <a:sx n="154" d="100"/>
          <a:sy n="154" d="100"/>
        </p:scale>
        <p:origin x="135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E5BF9636-8011-4FC0-B6A5-CB63EA0630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A256260C-A93A-4685-9D85-64402923E0B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9B238CD-9138-4780-818F-7E9C4F2A063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188E2D23-BD93-43ED-AC30-D4E481069B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9DC8FFDB-0832-422D-8283-959D358403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2C7F8C40-BADB-4EE3-88F5-D2C6ED9ED53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EF470EAE-0FB5-4EBD-A7D0-642A95B078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A831DBF-3BDE-4FFB-AD4E-DF54D72F66AF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grada stranske slike 1">
            <a:extLst>
              <a:ext uri="{FF2B5EF4-FFF2-40B4-BE49-F238E27FC236}">
                <a16:creationId xmlns:a16="http://schemas.microsoft.com/office/drawing/2014/main" id="{C6284E21-4F2A-49CB-9BC9-0D4B57B9D1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Ograda opomb 2">
            <a:extLst>
              <a:ext uri="{FF2B5EF4-FFF2-40B4-BE49-F238E27FC236}">
                <a16:creationId xmlns:a16="http://schemas.microsoft.com/office/drawing/2014/main" id="{D6E535B7-5280-4A5C-AC3C-9299FE5A51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1508" name="Ograda številke diapozitiva 3">
            <a:extLst>
              <a:ext uri="{FF2B5EF4-FFF2-40B4-BE49-F238E27FC236}">
                <a16:creationId xmlns:a16="http://schemas.microsoft.com/office/drawing/2014/main" id="{664762A8-9F76-45B9-AEED-F2C810B27E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E55DF215-0E8B-45ED-A25F-7EDE60813D6E}" type="slidenum">
              <a:rPr lang="sl-SI" altLang="sl-SI">
                <a:latin typeface="Calibri" panose="020F0502020204030204" pitchFamily="34" charset="0"/>
              </a:rPr>
              <a:pPr/>
              <a:t>11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nakokraki trikotnik 6">
            <a:extLst>
              <a:ext uri="{FF2B5EF4-FFF2-40B4-BE49-F238E27FC236}">
                <a16:creationId xmlns:a16="http://schemas.microsoft.com/office/drawing/2014/main" id="{986C1168-8B7C-4C71-B7FC-2E60D24A4AC3}"/>
              </a:ext>
            </a:extLst>
          </p:cNvPr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5" name="Ograda datuma 27">
            <a:extLst>
              <a:ext uri="{FF2B5EF4-FFF2-40B4-BE49-F238E27FC236}">
                <a16:creationId xmlns:a16="http://schemas.microsoft.com/office/drawing/2014/main" id="{E238C603-40A7-4E0F-978E-C62828B48B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22C45E67-9436-40AD-BAB4-17E4C7A1A46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16">
            <a:extLst>
              <a:ext uri="{FF2B5EF4-FFF2-40B4-BE49-F238E27FC236}">
                <a16:creationId xmlns:a16="http://schemas.microsoft.com/office/drawing/2014/main" id="{236D8B86-4891-49FF-AE45-7B7E5B168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8">
            <a:extLst>
              <a:ext uri="{FF2B5EF4-FFF2-40B4-BE49-F238E27FC236}">
                <a16:creationId xmlns:a16="http://schemas.microsoft.com/office/drawing/2014/main" id="{B89CE3E7-93FC-4C60-908D-58B9DE6CF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>
              <a:defRPr sz="1300">
                <a:solidFill>
                  <a:srgbClr val="FFFFFF"/>
                </a:solidFill>
              </a:defRPr>
            </a:lvl1pPr>
          </a:lstStyle>
          <a:p>
            <a:fld id="{EC123529-3D56-4CBA-8D44-C6C600DF80A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5083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7339A307-8971-49E2-A36D-9DADFC5A0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0F3F1-AFC6-4E02-A4A9-E0200F71DFE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2CE6F9CC-B198-47C9-9D38-A238D1520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41DCEDB0-6C48-4252-A81E-5D7A5436B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F5DE7-2AB1-43D7-8955-B9151351D18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79190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E540C496-59C2-4966-BA11-E4316A9EC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90511-AC9E-4082-8D6E-A11474A8543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A061A49A-2059-439C-9FF2-3EEF0CE49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54CEAD59-7A36-41E2-A619-18341D696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7A706-4CCA-41F3-90F5-F74847B8C72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21425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64F73D32-1AA7-43B5-9DE1-0C9150AF9F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6DD0E-D9A3-4868-AF02-0465FCC7A9D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4C0B9624-239B-4794-8424-BE697F9BF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332B4C7D-8F4D-436A-BB74-12746DB09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E4B13-3282-4F2F-9E27-AB741E7DBF8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5552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gradFill rotWithShape="1"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 trikotnik 8">
            <a:extLst>
              <a:ext uri="{FF2B5EF4-FFF2-40B4-BE49-F238E27FC236}">
                <a16:creationId xmlns:a16="http://schemas.microsoft.com/office/drawing/2014/main" id="{E6A45F1C-7881-4AFB-94DC-9BD2F83B799E}"/>
              </a:ext>
            </a:extLst>
          </p:cNvPr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Enakokraki trikotnik 7">
            <a:extLst>
              <a:ext uri="{FF2B5EF4-FFF2-40B4-BE49-F238E27FC236}">
                <a16:creationId xmlns:a16="http://schemas.microsoft.com/office/drawing/2014/main" id="{32834BB8-A2F4-4D29-9571-A54CD8EBCAA3}"/>
              </a:ext>
            </a:extLst>
          </p:cNvPr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Raven konektor 10">
            <a:extLst>
              <a:ext uri="{FF2B5EF4-FFF2-40B4-BE49-F238E27FC236}">
                <a16:creationId xmlns:a16="http://schemas.microsoft.com/office/drawing/2014/main" id="{C2A9AC2D-8BFB-4264-BF17-B4E7FB9D8B7C}"/>
              </a:ext>
            </a:extLst>
          </p:cNvPr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aven konektor 9">
            <a:extLst>
              <a:ext uri="{FF2B5EF4-FFF2-40B4-BE49-F238E27FC236}">
                <a16:creationId xmlns:a16="http://schemas.microsoft.com/office/drawing/2014/main" id="{F98AB2A2-5E06-421C-B483-D3B3EB28439D}"/>
              </a:ext>
            </a:extLst>
          </p:cNvPr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8" name="Ograda datuma 3">
            <a:extLst>
              <a:ext uri="{FF2B5EF4-FFF2-40B4-BE49-F238E27FC236}">
                <a16:creationId xmlns:a16="http://schemas.microsoft.com/office/drawing/2014/main" id="{9080D551-99CE-4D49-882F-1211665A56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BA9C7-DB91-490F-9728-54835D1A654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9" name="Ograda noge 4">
            <a:extLst>
              <a:ext uri="{FF2B5EF4-FFF2-40B4-BE49-F238E27FC236}">
                <a16:creationId xmlns:a16="http://schemas.microsoft.com/office/drawing/2014/main" id="{A2AE2412-AF46-4FA2-A17D-D3E1A95B9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Ograda številke diapozitiva 5">
            <a:extLst>
              <a:ext uri="{FF2B5EF4-FFF2-40B4-BE49-F238E27FC236}">
                <a16:creationId xmlns:a16="http://schemas.microsoft.com/office/drawing/2014/main" id="{DDA160C7-1901-43DA-8A7B-0796CA517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fld id="{281E8513-8506-4AD9-965E-5EC62AE8902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792691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F03E1871-6B80-4825-8818-2556DC15F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579B5-AD5C-4C6D-B6B5-AECF9AD1379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AB285393-300A-4DB9-BCDB-47E05C09E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1C19023C-7868-446E-A65A-2C05E889E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114D7-0D1E-40BD-9944-9E68879FC1E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74652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6">
            <a:extLst>
              <a:ext uri="{FF2B5EF4-FFF2-40B4-BE49-F238E27FC236}">
                <a16:creationId xmlns:a16="http://schemas.microsoft.com/office/drawing/2014/main" id="{2D671CE9-C861-41E8-9681-C7CCCA1117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D333C-FFA0-459E-813A-9DA8D6E6A62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noge 7">
            <a:extLst>
              <a:ext uri="{FF2B5EF4-FFF2-40B4-BE49-F238E27FC236}">
                <a16:creationId xmlns:a16="http://schemas.microsoft.com/office/drawing/2014/main" id="{FDF642EE-B43C-4E6E-894F-EFDC7C190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8">
            <a:extLst>
              <a:ext uri="{FF2B5EF4-FFF2-40B4-BE49-F238E27FC236}">
                <a16:creationId xmlns:a16="http://schemas.microsoft.com/office/drawing/2014/main" id="{ED3015F8-8468-4197-BD33-F021EEF0E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>
              <a:defRPr/>
            </a:lvl1pPr>
          </a:lstStyle>
          <a:p>
            <a:fld id="{A8F15888-9B90-4A30-9079-19CFB0A9E79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99717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13">
            <a:extLst>
              <a:ext uri="{FF2B5EF4-FFF2-40B4-BE49-F238E27FC236}">
                <a16:creationId xmlns:a16="http://schemas.microsoft.com/office/drawing/2014/main" id="{BF4A3FA8-FC04-41B1-8D19-47284CA6D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F7048-210A-4339-AC2B-3C1529955A8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2">
            <a:extLst>
              <a:ext uri="{FF2B5EF4-FFF2-40B4-BE49-F238E27FC236}">
                <a16:creationId xmlns:a16="http://schemas.microsoft.com/office/drawing/2014/main" id="{67763034-DB76-4A8A-8F70-2C1D6C86F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22">
            <a:extLst>
              <a:ext uri="{FF2B5EF4-FFF2-40B4-BE49-F238E27FC236}">
                <a16:creationId xmlns:a16="http://schemas.microsoft.com/office/drawing/2014/main" id="{1FC5DD0A-2737-4BA6-8E03-D8AD67370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AF874-6F06-4A06-A4A0-879D399DADD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99517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3">
            <a:extLst>
              <a:ext uri="{FF2B5EF4-FFF2-40B4-BE49-F238E27FC236}">
                <a16:creationId xmlns:a16="http://schemas.microsoft.com/office/drawing/2014/main" id="{735E6654-7597-4106-86D6-B310A6B69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756DE-365A-45C2-A3E4-0EDF6F10E5D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0757CBDF-271A-4AC8-8026-C3CFFC36A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22">
            <a:extLst>
              <a:ext uri="{FF2B5EF4-FFF2-40B4-BE49-F238E27FC236}">
                <a16:creationId xmlns:a16="http://schemas.microsoft.com/office/drawing/2014/main" id="{3327E043-9701-4CFD-B5A8-3920282F1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06BB5-943C-4F11-BDBB-BAB45F4DA58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61607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0A0040F9-1433-4C6D-856E-4DA823DC92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E10BF275-17DA-41FD-98FD-6FA71B7F75C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569FE1A2-51D2-4A52-BCE3-99140FBFA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7C3D79F9-9A80-4DDB-9B9D-610AA0815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fld id="{3C6C8819-840E-4D27-ACC1-A54B4099ED2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589017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bg>
      <p:bgPr>
        <a:gradFill rotWithShape="1"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EDC191CC-AE9B-4A0F-A9D1-C7C9FE2B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5A596DE9-6F97-4B22-9A78-2DD1154AD7F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1C07CB3C-4BC6-43D1-86D0-FE09C7DDF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CB127E58-BF84-4C75-8F5B-22CF82F04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>
              <a:defRPr sz="900"/>
            </a:lvl1pPr>
          </a:lstStyle>
          <a:p>
            <a:fld id="{39CA71AA-4893-440F-BB0F-CF217571D2F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75763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628E"/>
            </a:gs>
            <a:gs pos="60001">
              <a:srgbClr val="0087C1"/>
            </a:gs>
            <a:gs pos="100000">
              <a:srgbClr val="299DD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otni trikotnik 10">
            <a:extLst>
              <a:ext uri="{FF2B5EF4-FFF2-40B4-BE49-F238E27FC236}">
                <a16:creationId xmlns:a16="http://schemas.microsoft.com/office/drawing/2014/main" id="{7ADE7696-5113-4A9B-85BC-EC1E9405BBF4}"/>
              </a:ext>
            </a:extLst>
          </p:cNvPr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Raven konektor 7">
            <a:extLst>
              <a:ext uri="{FF2B5EF4-FFF2-40B4-BE49-F238E27FC236}">
                <a16:creationId xmlns:a16="http://schemas.microsoft.com/office/drawing/2014/main" id="{809456C0-46EF-47FD-A8B1-5BB845FA2A40}"/>
              </a:ext>
            </a:extLst>
          </p:cNvPr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ven konektor 8">
            <a:extLst>
              <a:ext uri="{FF2B5EF4-FFF2-40B4-BE49-F238E27FC236}">
                <a16:creationId xmlns:a16="http://schemas.microsoft.com/office/drawing/2014/main" id="{311BF781-8D0A-452B-819E-F631294EB1D9}"/>
              </a:ext>
            </a:extLst>
          </p:cNvPr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grada naslova 21">
            <a:extLst>
              <a:ext uri="{FF2B5EF4-FFF2-40B4-BE49-F238E27FC236}">
                <a16:creationId xmlns:a16="http://schemas.microsoft.com/office/drawing/2014/main" id="{EE3847EF-0933-478B-9EF9-4D296FA05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030" name="Ograda besedila 12">
            <a:extLst>
              <a:ext uri="{FF2B5EF4-FFF2-40B4-BE49-F238E27FC236}">
                <a16:creationId xmlns:a16="http://schemas.microsoft.com/office/drawing/2014/main" id="{D1B90091-BA3C-4410-AB65-B79D73E21C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4" name="Ograda datuma 13">
            <a:extLst>
              <a:ext uri="{FF2B5EF4-FFF2-40B4-BE49-F238E27FC236}">
                <a16:creationId xmlns:a16="http://schemas.microsoft.com/office/drawing/2014/main" id="{104C255B-1792-400E-AD23-9D0FF71032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674E42-8574-45DD-BA30-025239B46BD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0A2ACA14-1DF1-43FA-AAEC-292527AB1E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3" name="Ograda številke diapozitiva 22">
            <a:extLst>
              <a:ext uri="{FF2B5EF4-FFF2-40B4-BE49-F238E27FC236}">
                <a16:creationId xmlns:a16="http://schemas.microsoft.com/office/drawing/2014/main" id="{5B8369F9-21CF-471C-95DF-35B8A60DDB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fld id="{CBE4FDC1-2BD5-40F8-BADC-0E5736A1294C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39" r:id="rId6"/>
    <p:sldLayoutId id="2147483740" r:id="rId7"/>
    <p:sldLayoutId id="2147483748" r:id="rId8"/>
    <p:sldLayoutId id="2147483749" r:id="rId9"/>
    <p:sldLayoutId id="2147483741" r:id="rId10"/>
    <p:sldLayoutId id="2147483742" r:id="rId11"/>
  </p:sldLayoutIdLst>
  <p:txStyles>
    <p:titleStyle>
      <a:lvl1pPr marL="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5C8FE9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anose="020B0502020202020204" pitchFamily="34" charset="0"/>
        </a:defRPr>
      </a:lvl2pPr>
      <a:lvl3pPr marL="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anose="020B0502020202020204" pitchFamily="34" charset="0"/>
        </a:defRPr>
      </a:lvl3pPr>
      <a:lvl4pPr marL="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anose="020B0502020202020204" pitchFamily="34" charset="0"/>
        </a:defRPr>
      </a:lvl4pPr>
      <a:lvl5pPr marL="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anose="020B0502020202020204" pitchFamily="34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anose="020B0502020202020204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anose="020B0502020202020204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anose="020B0502020202020204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anose="020B0502020202020204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anose="020B0604030504040204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8AA4D6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rika.si/S400/D165/Tanzanija" TargetMode="External"/><Relationship Id="rId2" Type="http://schemas.openxmlformats.org/officeDocument/2006/relationships/hyperlink" Target="http://sl.wikipedia.org/wiki/Tanzanij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frika.si/S700/D188/Znamenitosti+Tanzanij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youtube.com/watch?v=ZwxJbOUk7q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C9A2C3-06C1-4296-B6DD-09ADBB0A74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sl-SI" sz="8800" dirty="0">
                <a:solidFill>
                  <a:srgbClr val="FF0000"/>
                </a:solidFill>
                <a:latin typeface="Jokerman" pitchFamily="82" charset="0"/>
              </a:rPr>
              <a:t>TANZANIJA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36AA4C3-FB5C-45BA-B09F-D4BBC3356D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552" y="2204864"/>
            <a:ext cx="8280920" cy="424847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b="1" dirty="0"/>
              <a:t>URADNO IME: Združena republika Tanzanija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b="1" dirty="0"/>
              <a:t>TANZANIJA:Tanganjika in Zanzibar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sl-SI" b="1" dirty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sl-SI" b="1" dirty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sl-SI" b="1" dirty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sl-SI" b="1" dirty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sl-SI" b="1" dirty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sl-SI" b="1" dirty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b="1"/>
              <a:t> </a:t>
            </a:r>
            <a:endParaRPr lang="sl-SI" b="1" dirty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l-SI" b="1" dirty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sl-SI" b="1" dirty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sl-SI" b="1" dirty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sl-SI" b="1" dirty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sl-SI" b="1" dirty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sl-SI" b="1" dirty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sl-SI" b="1" dirty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l-SI" b="1" dirty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sl-SI" b="1" dirty="0"/>
          </a:p>
        </p:txBody>
      </p:sp>
      <p:pic>
        <p:nvPicPr>
          <p:cNvPr id="9220" name="Slika 3" descr="TZNP_map.jpg">
            <a:extLst>
              <a:ext uri="{FF2B5EF4-FFF2-40B4-BE49-F238E27FC236}">
                <a16:creationId xmlns:a16="http://schemas.microsoft.com/office/drawing/2014/main" id="{E8BA8C4C-934C-4F32-9B73-6C3559669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141663"/>
            <a:ext cx="4032250" cy="352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22F281-EF2B-41B2-B59E-C896FBEE3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sl-SI" dirty="0">
                <a:solidFill>
                  <a:srgbClr val="FFFF00"/>
                </a:solidFill>
              </a:rPr>
              <a:t>VIRI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C272463A-4555-4A70-B094-93EF0AB98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sl-SI" altLang="sl-SI"/>
              <a:t>WIKIPEDIJA: </a:t>
            </a:r>
            <a:r>
              <a:rPr lang="sl-SI" altLang="sl-SI">
                <a:hlinkClick r:id="rId2"/>
              </a:rPr>
              <a:t>http://sl.wikipedia.org/wiki/Tanzanija</a:t>
            </a:r>
            <a:endParaRPr lang="sl-SI" altLang="sl-SI"/>
          </a:p>
          <a:p>
            <a:r>
              <a:rPr lang="sl-SI" altLang="sl-SI"/>
              <a:t>LIBERTY SLOVENIA: </a:t>
            </a:r>
            <a:r>
              <a:rPr lang="sl-SI" altLang="sl-SI">
                <a:hlinkClick r:id="rId3"/>
              </a:rPr>
              <a:t>http://www.afrika.si/S400/D165/Tanzanija</a:t>
            </a:r>
            <a:endParaRPr lang="sl-SI" altLang="sl-SI"/>
          </a:p>
          <a:p>
            <a:r>
              <a:rPr lang="sl-SI" altLang="sl-SI">
                <a:hlinkClick r:id="rId4"/>
              </a:rPr>
              <a:t>http://www.afrika.si/S700/D188/Znamenitosti+Tanzanije</a:t>
            </a:r>
            <a:endParaRPr lang="sl-SI" altLang="sl-SI"/>
          </a:p>
          <a:p>
            <a:r>
              <a:rPr lang="sl-SI" altLang="sl-SI"/>
              <a:t>ATLAS SVETA</a:t>
            </a:r>
          </a:p>
          <a:p>
            <a:r>
              <a:rPr lang="sl-SI" altLang="sl-SI"/>
              <a:t>AFRIKA</a:t>
            </a:r>
          </a:p>
          <a:p>
            <a:endParaRPr lang="sl-SI" alt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CC2470-EA4D-4F58-A457-44D4E5C6B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sl-SI" dirty="0">
                <a:solidFill>
                  <a:srgbClr val="FFFF00"/>
                </a:solidFill>
              </a:rPr>
              <a:t>HVALA ZA VAŠO POZORNOST</a:t>
            </a:r>
          </a:p>
        </p:txBody>
      </p:sp>
      <p:pic>
        <p:nvPicPr>
          <p:cNvPr id="19459" name="Ograda vsebine 3" descr="ThankYou.gif">
            <a:extLst>
              <a:ext uri="{FF2B5EF4-FFF2-40B4-BE49-F238E27FC236}">
                <a16:creationId xmlns:a16="http://schemas.microsoft.com/office/drawing/2014/main" id="{DB6D7B1C-D007-4726-A12F-782F24E6D5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5875" y="2205038"/>
            <a:ext cx="9251950" cy="396081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A422EC-3E22-4EF4-931F-83C595018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sl-SI" dirty="0">
                <a:solidFill>
                  <a:srgbClr val="FFFF00"/>
                </a:solidFill>
              </a:rPr>
              <a:t>OSNOVNI PODATKI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BC1CFA2B-FAE5-45C7-84A3-865BC31A2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sl-SI" altLang="sl-SI"/>
              <a:t>GLAVNO MESTO: Dodoma</a:t>
            </a:r>
          </a:p>
          <a:p>
            <a:r>
              <a:rPr lang="sl-SI" altLang="sl-SI"/>
              <a:t>PREBIVCALCI: 39 milijonov</a:t>
            </a:r>
          </a:p>
          <a:p>
            <a:r>
              <a:rPr lang="sl-SI" altLang="sl-SI"/>
              <a:t>VELIKOST: 937.000 km2</a:t>
            </a:r>
          </a:p>
          <a:p>
            <a:r>
              <a:rPr lang="sl-SI" altLang="sl-SI"/>
              <a:t>MEJI na: Kenija, Uganda, Ruanda, Burundi, DR Kongo, Zambija, Malavi, Mozambik, Indijski ocean</a:t>
            </a:r>
          </a:p>
          <a:p>
            <a:r>
              <a:rPr lang="sl-SI" altLang="sl-SI"/>
              <a:t>VALUTA: Tanzanijski šiling</a:t>
            </a:r>
          </a:p>
          <a:p>
            <a:r>
              <a:rPr lang="sl-SI" altLang="sl-SI"/>
              <a:t>ŽIVLJENSKA DOBA: 53 let</a:t>
            </a:r>
          </a:p>
          <a:p>
            <a:endParaRPr lang="sl-SI" altLang="sl-SI"/>
          </a:p>
        </p:txBody>
      </p:sp>
      <p:pic>
        <p:nvPicPr>
          <p:cNvPr id="10244" name="Slika 3" descr="l_tanzanija 2000 Šilingov.jpg">
            <a:extLst>
              <a:ext uri="{FF2B5EF4-FFF2-40B4-BE49-F238E27FC236}">
                <a16:creationId xmlns:a16="http://schemas.microsoft.com/office/drawing/2014/main" id="{14B03C81-257B-41A9-9799-D6275AC29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63" y="2060575"/>
            <a:ext cx="2944812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Slika 4" descr="mtanzan.gif">
            <a:extLst>
              <a:ext uri="{FF2B5EF4-FFF2-40B4-BE49-F238E27FC236}">
                <a16:creationId xmlns:a16="http://schemas.microsoft.com/office/drawing/2014/main" id="{E896F601-F3FB-4272-8BFF-07A0723B43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4495800"/>
            <a:ext cx="230346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D4DC64-DA30-451E-A2DC-89B8E4FE7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sl-SI" dirty="0">
                <a:solidFill>
                  <a:srgbClr val="FFFF00"/>
                </a:solidFill>
              </a:rPr>
              <a:t>DRŽAVNI SIMBOLI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2AFEA7E7-2D62-488C-B8F5-67DDDD52F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2060575"/>
            <a:ext cx="8229600" cy="4572000"/>
          </a:xfrm>
        </p:spPr>
        <p:txBody>
          <a:bodyPr/>
          <a:lstStyle/>
          <a:p>
            <a:r>
              <a:rPr lang="sl-SI" altLang="sl-SI"/>
              <a:t>HIMNA: Mungu Ibariki Afrika</a:t>
            </a:r>
          </a:p>
          <a:p>
            <a:r>
              <a:rPr lang="sl-SI" altLang="sl-SI"/>
              <a:t>ZASTAVA: zelena, modra, črna in rumena</a:t>
            </a:r>
          </a:p>
          <a:p>
            <a:r>
              <a:rPr lang="sl-SI" altLang="sl-SI"/>
              <a:t>GRB:</a:t>
            </a:r>
          </a:p>
          <a:p>
            <a:endParaRPr lang="sl-SI" altLang="sl-SI"/>
          </a:p>
          <a:p>
            <a:endParaRPr lang="sl-SI" altLang="sl-SI"/>
          </a:p>
        </p:txBody>
      </p:sp>
      <p:pic>
        <p:nvPicPr>
          <p:cNvPr id="11268" name="Slika 3" descr="what are we aboutpng.png">
            <a:extLst>
              <a:ext uri="{FF2B5EF4-FFF2-40B4-BE49-F238E27FC236}">
                <a16:creationId xmlns:a16="http://schemas.microsoft.com/office/drawing/2014/main" id="{DCF23EA4-7885-4839-80F7-B14F7E6F0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29146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Slika 4" descr="tanzanija.gif">
            <a:extLst>
              <a:ext uri="{FF2B5EF4-FFF2-40B4-BE49-F238E27FC236}">
                <a16:creationId xmlns:a16="http://schemas.microsoft.com/office/drawing/2014/main" id="{6C8F93B2-8E05-4FD8-AC1F-226081863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305175"/>
            <a:ext cx="484822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570642-2B26-47D2-8B1E-D1D0E5637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sl-SI" dirty="0">
                <a:solidFill>
                  <a:srgbClr val="FFFF00"/>
                </a:solidFill>
              </a:rPr>
              <a:t>REKE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0BB9C61A-E92A-4ADD-AC74-8CEEE7512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989138"/>
            <a:ext cx="8229600" cy="4572000"/>
          </a:xfrm>
        </p:spPr>
        <p:txBody>
          <a:bodyPr/>
          <a:lstStyle/>
          <a:p>
            <a:r>
              <a:rPr lang="sl-SI" altLang="sl-SI"/>
              <a:t>Rovuma: 800 km</a:t>
            </a:r>
          </a:p>
          <a:p>
            <a:r>
              <a:rPr lang="sl-SI" altLang="sl-SI"/>
              <a:t>Rufiji: 600 km, 100 km plovna</a:t>
            </a:r>
          </a:p>
          <a:p>
            <a:r>
              <a:rPr lang="sl-SI" altLang="sl-SI"/>
              <a:t>Ugalla: 4000 km2 skupaj z gozdom</a:t>
            </a:r>
          </a:p>
          <a:p>
            <a:r>
              <a:rPr lang="sl-SI" altLang="sl-SI"/>
              <a:t>Pangani: 500 km, glavna reka, polna krokodilov</a:t>
            </a:r>
          </a:p>
          <a:p>
            <a:endParaRPr lang="sl-SI" altLang="sl-SI"/>
          </a:p>
          <a:p>
            <a:endParaRPr lang="sl-SI" altLang="sl-SI"/>
          </a:p>
        </p:txBody>
      </p:sp>
      <p:pic>
        <p:nvPicPr>
          <p:cNvPr id="12292" name="Slika 3" descr="lugenda_river.jpg">
            <a:extLst>
              <a:ext uri="{FF2B5EF4-FFF2-40B4-BE49-F238E27FC236}">
                <a16:creationId xmlns:a16="http://schemas.microsoft.com/office/drawing/2014/main" id="{AFD0FA0A-3789-4F2F-B8E6-AC98EEB7D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29527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Slika 4" descr="Images.png">
            <a:extLst>
              <a:ext uri="{FF2B5EF4-FFF2-40B4-BE49-F238E27FC236}">
                <a16:creationId xmlns:a16="http://schemas.microsoft.com/office/drawing/2014/main" id="{5B786E82-BBAE-42E6-996B-33E8A2BCA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4813"/>
            <a:ext cx="3297238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Slika 5" descr="27495490.jpg">
            <a:extLst>
              <a:ext uri="{FF2B5EF4-FFF2-40B4-BE49-F238E27FC236}">
                <a16:creationId xmlns:a16="http://schemas.microsoft.com/office/drawing/2014/main" id="{D258A6C3-015E-4F0C-BFBE-DEC8BF7A51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581525"/>
            <a:ext cx="2959100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Slika 6" descr="300px-Panganirivermap.png">
            <a:extLst>
              <a:ext uri="{FF2B5EF4-FFF2-40B4-BE49-F238E27FC236}">
                <a16:creationId xmlns:a16="http://schemas.microsoft.com/office/drawing/2014/main" id="{A53342A9-1225-4329-B358-3D0BF17C38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221163"/>
            <a:ext cx="230505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Slika 7" descr="pangani.jpg">
            <a:extLst>
              <a:ext uri="{FF2B5EF4-FFF2-40B4-BE49-F238E27FC236}">
                <a16:creationId xmlns:a16="http://schemas.microsoft.com/office/drawing/2014/main" id="{97DE0CEB-CE02-450E-8820-606DA8B6E9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292600"/>
            <a:ext cx="3133725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F9E72D-8803-491B-9DF2-7FBDA105F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sl-SI" dirty="0">
                <a:solidFill>
                  <a:srgbClr val="FFFF00"/>
                </a:solidFill>
              </a:rPr>
              <a:t>JEZIKOVNE SKUPINE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A0186F1F-DDEA-4903-A8DB-6B47903B6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sl-SI" altLang="sl-SI"/>
              <a:t>Nigrsko-kongovska: 1000 jezikov</a:t>
            </a:r>
          </a:p>
          <a:p>
            <a:r>
              <a:rPr lang="sl-SI" altLang="sl-SI"/>
              <a:t>Nilsko-saharska: 100 jezikov</a:t>
            </a:r>
          </a:p>
          <a:p>
            <a:r>
              <a:rPr lang="sl-SI" altLang="sl-SI"/>
              <a:t>Afriško-azijska: 200 jezikov</a:t>
            </a:r>
          </a:p>
          <a:p>
            <a:r>
              <a:rPr lang="sl-SI" altLang="sl-SI"/>
              <a:t>Kojsanska: tleski</a:t>
            </a:r>
          </a:p>
          <a:p>
            <a:r>
              <a:rPr lang="sl-SI" altLang="sl-SI"/>
              <a:t>URADNI JEZIK: angleščina</a:t>
            </a:r>
          </a:p>
          <a:p>
            <a:r>
              <a:rPr lang="sl-SI" altLang="sl-SI"/>
              <a:t>NARODNI JEZIK: svahili</a:t>
            </a:r>
          </a:p>
        </p:txBody>
      </p:sp>
      <p:pic>
        <p:nvPicPr>
          <p:cNvPr id="13316" name="Slika 3" descr="swahili_range.jpg">
            <a:extLst>
              <a:ext uri="{FF2B5EF4-FFF2-40B4-BE49-F238E27FC236}">
                <a16:creationId xmlns:a16="http://schemas.microsoft.com/office/drawing/2014/main" id="{A234ABFA-CF8A-49F9-B460-2DF640544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343275"/>
            <a:ext cx="3024188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E2A6DB-78E0-4C97-9ACF-8FA825444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sl-SI" dirty="0">
                <a:solidFill>
                  <a:srgbClr val="FFFF00"/>
                </a:solidFill>
              </a:rPr>
              <a:t>PODNEBJE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989FA26D-E48B-4C2A-8C1F-D3FE6F581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sl-SI" altLang="sl-SI"/>
              <a:t>Najhladnejši dnevi: junij-oktober</a:t>
            </a:r>
          </a:p>
          <a:p>
            <a:r>
              <a:rPr lang="sl-SI" altLang="sl-SI"/>
              <a:t>Najtoplejši dnevi: december-marec</a:t>
            </a:r>
          </a:p>
          <a:p>
            <a:r>
              <a:rPr lang="sl-SI" altLang="sl-SI"/>
              <a:t>Deževni obdobji:</a:t>
            </a:r>
          </a:p>
          <a:p>
            <a:r>
              <a:rPr lang="sl-SI" altLang="sl-SI"/>
              <a:t>-masika: dolgo obdobje, od marca do maja, vsak dan</a:t>
            </a:r>
          </a:p>
          <a:p>
            <a:r>
              <a:rPr lang="sl-SI" altLang="sl-SI"/>
              <a:t>-mvuli: kratko obdobje, od novembra do decembra</a:t>
            </a:r>
          </a:p>
        </p:txBody>
      </p:sp>
      <p:pic>
        <p:nvPicPr>
          <p:cNvPr id="14340" name="Slika 3" descr="Kenija-tanzanija-ngorongoro.jpg">
            <a:extLst>
              <a:ext uri="{FF2B5EF4-FFF2-40B4-BE49-F238E27FC236}">
                <a16:creationId xmlns:a16="http://schemas.microsoft.com/office/drawing/2014/main" id="{41733EC7-75CF-447B-B232-0C969DDCC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2700337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749E00-D81C-4993-A3A9-DE8EA837D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sl-SI" dirty="0">
                <a:solidFill>
                  <a:srgbClr val="FFFF00"/>
                </a:solidFill>
              </a:rPr>
              <a:t>VERA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A8A52777-04C1-47D4-A9AB-305C7BB27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sl-SI" altLang="sl-SI"/>
              <a:t>35% do 40% muslimani</a:t>
            </a:r>
          </a:p>
          <a:p>
            <a:r>
              <a:rPr lang="sl-SI" altLang="sl-SI"/>
              <a:t>40% do 45% kristjanov</a:t>
            </a:r>
          </a:p>
          <a:p>
            <a:r>
              <a:rPr lang="sl-SI" altLang="sl-SI"/>
              <a:t>Ostali-tradicionalna religija</a:t>
            </a:r>
          </a:p>
        </p:txBody>
      </p:sp>
      <p:pic>
        <p:nvPicPr>
          <p:cNvPr id="15364" name="Slika 3" descr="64786232_kartum_show.jpg">
            <a:extLst>
              <a:ext uri="{FF2B5EF4-FFF2-40B4-BE49-F238E27FC236}">
                <a16:creationId xmlns:a16="http://schemas.microsoft.com/office/drawing/2014/main" id="{9ADCB7CB-851E-48C6-B539-CDB677155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500438"/>
            <a:ext cx="4176712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Slika 4" descr="DSC_3137-01.jpg">
            <a:extLst>
              <a:ext uri="{FF2B5EF4-FFF2-40B4-BE49-F238E27FC236}">
                <a16:creationId xmlns:a16="http://schemas.microsoft.com/office/drawing/2014/main" id="{4F768C73-708B-4EDE-B9AA-251576A74D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88913"/>
            <a:ext cx="3484563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3D1AFE-FD48-4259-8AC9-4054C11C4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sl-SI" dirty="0">
                <a:solidFill>
                  <a:srgbClr val="FFFF00"/>
                </a:solidFill>
              </a:rPr>
              <a:t>ZNANE OSEBNOSTI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AE856934-ECEB-4873-B8EB-10E11B822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sl-SI" altLang="sl-SI"/>
              <a:t>Tingatinga-umetnik</a:t>
            </a:r>
          </a:p>
          <a:p>
            <a:r>
              <a:rPr lang="sl-SI" altLang="sl-SI"/>
              <a:t>Fredy Mercury-pevec pri Queenih</a:t>
            </a:r>
          </a:p>
          <a:p>
            <a:endParaRPr lang="sl-SI" altLang="sl-SI"/>
          </a:p>
        </p:txBody>
      </p:sp>
      <p:pic>
        <p:nvPicPr>
          <p:cNvPr id="16388" name="Slika 3" descr="A145.jpg">
            <a:extLst>
              <a:ext uri="{FF2B5EF4-FFF2-40B4-BE49-F238E27FC236}">
                <a16:creationId xmlns:a16="http://schemas.microsoft.com/office/drawing/2014/main" id="{2736242F-5EC7-44F4-9370-01A2FB249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9613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Slika 4" descr="queen.jpg">
            <a:extLst>
              <a:ext uri="{FF2B5EF4-FFF2-40B4-BE49-F238E27FC236}">
                <a16:creationId xmlns:a16="http://schemas.microsoft.com/office/drawing/2014/main" id="{09AEEFBC-0849-49AB-9BD8-EBBB7B99E5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97200"/>
            <a:ext cx="3563938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Slika 5" descr="freddiemercury.jpg">
            <a:extLst>
              <a:ext uri="{FF2B5EF4-FFF2-40B4-BE49-F238E27FC236}">
                <a16:creationId xmlns:a16="http://schemas.microsoft.com/office/drawing/2014/main" id="{603B7BF1-D109-432B-9E7B-F997EC2B9C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997200"/>
            <a:ext cx="2771775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158ABB-52A6-4520-B4AD-FA39D2291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sl-SI" dirty="0">
                <a:solidFill>
                  <a:srgbClr val="FFFF00"/>
                </a:solidFill>
              </a:rPr>
              <a:t>ZNAMENITOSTI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A3E9CDC9-507B-46EA-94DA-C582A525E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 fontScale="925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DAR ES SALAAM: 3 milijone preb., 1350 km2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NARODNI PARKI: 12 narodnih parkov, 16 živalskih rezervatov, zaščiteno območje </a:t>
            </a:r>
            <a:r>
              <a:rPr lang="sl-SI" dirty="0" err="1"/>
              <a:t>Ngoro</a:t>
            </a:r>
            <a:r>
              <a:rPr lang="sl-SI" dirty="0"/>
              <a:t> </a:t>
            </a:r>
            <a:r>
              <a:rPr lang="sl-SI" dirty="0" err="1"/>
              <a:t>Ngoro</a:t>
            </a:r>
            <a:r>
              <a:rPr lang="sl-SI" dirty="0"/>
              <a:t>, 2 morska narodna parka, številni morski rezervati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KILIMANDŽARO: 5895 m, najvišji vrh Afrike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HADZABI IN MASAJI: najštevilčnejši plemeni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>
                <a:hlinkClick r:id="rId2"/>
              </a:rPr>
              <a:t>http://www.youtube.com/watch?v=ZwxJbOUk7q8</a:t>
            </a:r>
            <a:endParaRPr lang="sl-SI" dirty="0"/>
          </a:p>
        </p:txBody>
      </p:sp>
      <p:pic>
        <p:nvPicPr>
          <p:cNvPr id="17412" name="Slika 3" descr="KILIMANJARO.jpg">
            <a:extLst>
              <a:ext uri="{FF2B5EF4-FFF2-40B4-BE49-F238E27FC236}">
                <a16:creationId xmlns:a16="http://schemas.microsoft.com/office/drawing/2014/main" id="{A0F879DF-2D0A-468D-8E64-F36B08E586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1623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metniško">
  <a:themeElements>
    <a:clrScheme name="Pot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Umetnišk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Umetnišk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0</TotalTime>
  <Words>303</Words>
  <Application>Microsoft Office PowerPoint</Application>
  <PresentationFormat>On-screen Show (4:3)</PresentationFormat>
  <Paragraphs>67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Century Gothic</vt:lpstr>
      <vt:lpstr>Jokerman</vt:lpstr>
      <vt:lpstr>Verdana</vt:lpstr>
      <vt:lpstr>Wingdings 2</vt:lpstr>
      <vt:lpstr>Umetniško</vt:lpstr>
      <vt:lpstr>TANZANIJA</vt:lpstr>
      <vt:lpstr>OSNOVNI PODATKI</vt:lpstr>
      <vt:lpstr>DRŽAVNI SIMBOLI</vt:lpstr>
      <vt:lpstr>REKE</vt:lpstr>
      <vt:lpstr>JEZIKOVNE SKUPINE</vt:lpstr>
      <vt:lpstr>PODNEBJE</vt:lpstr>
      <vt:lpstr>VERA</vt:lpstr>
      <vt:lpstr>ZNANE OSEBNOSTI</vt:lpstr>
      <vt:lpstr>ZNAMENITOSTI</vt:lpstr>
      <vt:lpstr>VIRI</vt:lpstr>
      <vt:lpstr>HVALA ZA VAŠO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2019-05-31T08:41:19Z</dcterms:created>
  <dcterms:modified xsi:type="dcterms:W3CDTF">2019-05-31T08:41:19Z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