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71" r:id="rId3"/>
    <p:sldId id="258" r:id="rId4"/>
    <p:sldId id="268" r:id="rId5"/>
    <p:sldId id="259" r:id="rId6"/>
    <p:sldId id="261" r:id="rId7"/>
    <p:sldId id="269" r:id="rId8"/>
    <p:sldId id="272" r:id="rId9"/>
    <p:sldId id="262" r:id="rId10"/>
    <p:sldId id="270" r:id="rId11"/>
    <p:sldId id="263" r:id="rId12"/>
    <p:sldId id="264" r:id="rId13"/>
    <p:sldId id="273" r:id="rId14"/>
    <p:sldId id="265" r:id="rId15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har char="•"/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6600"/>
    <a:srgbClr val="FF3300"/>
    <a:srgbClr val="FFFF99"/>
    <a:srgbClr val="663300"/>
    <a:srgbClr val="FFFF66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8" autoAdjust="0"/>
    <p:restoredTop sz="94660"/>
  </p:normalViewPr>
  <p:slideViewPr>
    <p:cSldViewPr>
      <p:cViewPr varScale="1">
        <p:scale>
          <a:sx n="150" d="100"/>
          <a:sy n="150" d="100"/>
        </p:scale>
        <p:origin x="1362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47344-9914-46AC-93B1-7A8BA45FC6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EE9E3F-AFA3-4EDF-9C06-B9A705B52C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BC11CD-A362-4828-91ED-C61D99FF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0F393-FE80-4A93-B88D-D5FA3837E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07A7C9-3A40-49DF-BF03-55F45E462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EA60A-9D70-4E3B-9847-293E46F50A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013418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FEC145-E4E2-4C53-8AC4-188E47DC4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CDB3CA-B8DB-4608-B625-CFBDA9F11B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E73C43-C17C-4440-8597-C7523B60D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72D9-3723-40EE-8D47-1C5FE5347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9B8858-8687-4443-80AC-66329DD1EF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58904-5008-4CB5-A013-E09B168F2F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19462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4B2F37-C1E1-427C-8666-F602AF96DA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3276DC-B61B-48B5-966C-EE01A5CB3B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E813AF-1B0B-486F-A900-735002981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6C927-2141-4A1B-9D1A-A5B15915F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0BBC40-F5FA-4CCA-A484-FD68D69C4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CF6DF-78EF-405F-84A2-7DF9842A414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93265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C901E-6275-4327-9346-72B0E91FB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EDB87-B5CD-4066-972E-5098F3E9BF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BECD5-1A45-4B36-9C06-8D39D2C15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BDCA85-0E2F-494F-BA7D-09AFEA1B0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49A7D5-00B7-403D-B15A-5E0A72DA0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45AD4-9D9F-4AB4-AD8A-5DF0EBF5FB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14334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A9F74-A762-43AB-9A29-B9C4810084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A9E7E-2FFE-42E3-8606-FDB547BB78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D290E-042E-45DA-8B54-A005908E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7D6071-029E-4B2A-B835-7775E02E34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81AF0A-DD78-4FB6-A0F0-09064221D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DBEA6-7056-4659-9F8A-C7A43524106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52151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AC3826-4FC7-4505-AF25-8AE2519D11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D67B92-147D-4EEB-B5FC-5224B28570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206F18-1BF8-42F3-84EF-7045134F3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B4B303-9D92-446A-927C-7BF8768F9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935B32-78D1-42E2-8D41-E67CDA02F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C0256D-4E02-4D3A-AEE7-942776A1D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BE071C-3355-40CB-BA83-1DCF16D843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967056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9C26E-2D1A-4E28-BAC0-F469C5A1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A3CBE-5D2D-43B2-B1A9-F41FE39AE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1D10F-75D6-41F7-87E9-A362EC8D25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289365-C5FF-46C3-9597-BDD5423C75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8A7A58-1E1F-460C-940F-E0858FF2A4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80BD6E-FF73-435F-9935-3D303B96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BA5296-A776-43AE-AAF8-3D27D5FA36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46E216-510C-4FCF-88B5-C6C63300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A583CA-15CF-4CF0-9BED-28C5D82BDA9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250874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26FE3-108E-48B6-970D-4279E6A658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1EBAB3-7558-4D30-83CC-E85E1E50F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67A40D-2593-452F-BCFE-BA6A7C9E6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8959EF-6C18-4EE6-98DA-3392ED7CD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58718-5B6E-4C38-B2E5-DBF07BA7D6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811035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1FC3F7-33C9-4B03-9A75-45EE4ADB4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B504B-548B-482E-9DA3-370A5FCE2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4E7995-B8DF-4E20-9C8E-D67CBF4EC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80B34B-4D26-4D57-9F4E-40574A95AFE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36665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696E-F359-4459-9348-A107A6E47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686CE-DBA3-4A01-B74E-C1E8532339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67CA6-382F-43C0-8138-4A827DB934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FE28B1-F1DA-4C6E-A2F1-AB2BECB2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C47CD-D023-4216-B0AD-97F28FD0E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8A7203-5450-48B4-8057-B97710EBC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F8BD7-2CBC-4625-8DC1-49F5AC7851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330100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75614-84A0-4473-9823-A3CD943D6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DEC61-D7A6-41D9-A34E-9315E86DCF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12E6B-0489-47B2-BF07-77DA1D0250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AE6EF3-D1C5-4DD2-A25C-9A600F83A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320C93-8D58-4ACE-A7BE-3E348F783D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4FE1C-3735-44DE-BBF8-8B8CA5F26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AC75EA-5C82-4973-A1C4-856B0288F67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77785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0C5AA301-B1CD-4FE3-A5DB-F21C976543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0EAFC5D-D2BB-413E-8A08-A45A20EB52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C1ADB46-0DA0-4345-AD33-6A76CDE78AD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400"/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8D38F3D-7657-445D-A342-6FCAA41796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/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59F6C987-9435-4C6D-BFC7-EF0E28951E3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400"/>
            </a:lvl1pPr>
          </a:lstStyle>
          <a:p>
            <a:fld id="{75C3063C-4EC4-48A0-AFF1-EF4DBD5B0EE9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ww.javno.info/gn/slike/gn_slike_3/r1/g2008/m11/x23489187297953601645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TEKTONIKA2.ppt#-1,6,INTERNETNI VIRI SLIK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images.google.si/url?source=imgres&amp;ct=img&amp;q=http://www.erdkunde-wissen.de/erdkunde/welt/vulkan.jpg&amp;usg=AFQjCNFWwuoipiHSFMCL2ITYiBVDpR6zz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http://georgije.ekof.bg.ac.yu/~geografija/images/stories/slike/vulkan.gif" TargetMode="Externa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projekti.svarog.org/vulkan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d/db/Quake_epicenters_1963-98.pn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27zm5on">
            <a:extLst>
              <a:ext uri="{FF2B5EF4-FFF2-40B4-BE49-F238E27FC236}">
                <a16:creationId xmlns:a16="http://schemas.microsoft.com/office/drawing/2014/main" id="{3710BF56-2D3E-4648-BADB-4B6BE09836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9038" y="-3175"/>
            <a:ext cx="10475913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>
            <a:extLst>
              <a:ext uri="{FF2B5EF4-FFF2-40B4-BE49-F238E27FC236}">
                <a16:creationId xmlns:a16="http://schemas.microsoft.com/office/drawing/2014/main" id="{437D615E-6F17-4E7A-823E-DD2BC232490E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-612775" y="836613"/>
            <a:ext cx="7772400" cy="1470025"/>
          </a:xfrm>
        </p:spPr>
        <p:txBody>
          <a:bodyPr anchor="ctr"/>
          <a:lstStyle/>
          <a:p>
            <a:r>
              <a:rPr lang="sl-SI" altLang="sl-SI" sz="4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TEKTONIKA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CAC97BC2-C523-412C-B64A-AF3782FB74B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08400" y="3573463"/>
            <a:ext cx="5435600" cy="1752600"/>
          </a:xfrm>
        </p:spPr>
        <p:txBody>
          <a:bodyPr/>
          <a:lstStyle/>
          <a:p>
            <a:pPr algn="l"/>
            <a:endParaRPr lang="sl-SI" altLang="sl-SI" sz="2800" dirty="0">
              <a:solidFill>
                <a:srgbClr val="FFFF00"/>
              </a:solidFill>
            </a:endParaRPr>
          </a:p>
          <a:p>
            <a:pPr algn="l"/>
            <a:endParaRPr lang="sl-SI" altLang="sl-SI" sz="2800" dirty="0">
              <a:solidFill>
                <a:srgbClr val="FFFF00"/>
              </a:solidFill>
            </a:endParaRPr>
          </a:p>
          <a:p>
            <a:pPr algn="l"/>
            <a:endParaRPr lang="sl-SI" altLang="sl-SI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12E90251-E941-45D7-91C1-5D2FA7A7BF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NAPOVEDOVANJE IN ZAŠČITA PRED POTRESI</a:t>
            </a:r>
            <a:r>
              <a:rPr lang="sl-SI" altLang="zh-CN" sz="4000"/>
              <a:t> </a:t>
            </a:r>
            <a:endParaRPr lang="sl-SI" altLang="sl-SI" sz="4000"/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6B7C8D9-6256-4E2D-B48A-7D98DB7B52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zh-CN" sz="2800"/>
              <a:t>Potrese je zelo težko napovedati. </a:t>
            </a:r>
          </a:p>
          <a:p>
            <a:r>
              <a:rPr lang="sl-SI" altLang="zh-CN" sz="2800"/>
              <a:t>Najboljša zaščita pred potresi, je trenutno še gradnja </a:t>
            </a:r>
            <a:r>
              <a:rPr lang="sl-SI" altLang="zh-CN" sz="2800" b="1"/>
              <a:t>protipotresnih zgradb </a:t>
            </a:r>
            <a:endParaRPr lang="sl-SI" altLang="sl-SI" sz="2800" b="1"/>
          </a:p>
        </p:txBody>
      </p:sp>
      <p:pic>
        <p:nvPicPr>
          <p:cNvPr id="60420" name="Picture 4" descr="http://www.javno.info/gn/slike/gn_slike_3/r1/g2008/m11/x23489187297953601645.jpg">
            <a:extLst>
              <a:ext uri="{FF2B5EF4-FFF2-40B4-BE49-F238E27FC236}">
                <a16:creationId xmlns:a16="http://schemas.microsoft.com/office/drawing/2014/main" id="{0CC6D6AF-7D25-4F73-BB77-C0B5F5107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429000"/>
            <a:ext cx="3240088" cy="2430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ona_l">
            <a:extLst>
              <a:ext uri="{FF2B5EF4-FFF2-40B4-BE49-F238E27FC236}">
                <a16:creationId xmlns:a16="http://schemas.microsoft.com/office/drawing/2014/main" id="{4FD32BC5-B842-4596-B52A-9A6C2D0FF7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10404475" cy="706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>
            <a:extLst>
              <a:ext uri="{FF2B5EF4-FFF2-40B4-BE49-F238E27FC236}">
                <a16:creationId xmlns:a16="http://schemas.microsoft.com/office/drawing/2014/main" id="{5E0C915C-9DD0-4687-843F-FF8E583BC4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Tsunami</a:t>
            </a:r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2043DC75-2428-4B58-A64A-2EAA7A4278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zh-CN"/>
              <a:t>Tsunami je nenaden dvig morja, ki ga povzroči potres</a:t>
            </a:r>
          </a:p>
          <a:p>
            <a:r>
              <a:rPr lang="sl-SI" altLang="sl-SI"/>
              <a:t>Hitrost tsunamija je 700 do 800 km/uro.</a:t>
            </a:r>
          </a:p>
        </p:txBody>
      </p:sp>
      <p:pic>
        <p:nvPicPr>
          <p:cNvPr id="52230" name="Picture 6" descr="http://images.google.si/url?source=imgres&amp;ct=img&amp;q=http://static.howstuffworks.com/gif/tsunami-formation.gif&amp;usg=AFQjCNEF9ZIQdTZoQ3sHT5Yelm4Jb5dj7Q">
            <a:extLst>
              <a:ext uri="{FF2B5EF4-FFF2-40B4-BE49-F238E27FC236}">
                <a16:creationId xmlns:a16="http://schemas.microsoft.com/office/drawing/2014/main" id="{2DA91DED-B1DD-45A1-9C10-5412EDAF6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3213100"/>
            <a:ext cx="4176712" cy="345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F6E27B64-8B15-4246-9BBB-B6943311E88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Gorske verige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AE9BC97B-35EA-4E25-88FE-44F627C9D7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zh-CN">
                <a:solidFill>
                  <a:srgbClr val="FF3300"/>
                </a:solidFill>
              </a:rPr>
              <a:t>Nastajale so zaradi premikanja plošč-</a:t>
            </a:r>
          </a:p>
          <a:p>
            <a:r>
              <a:rPr lang="sl-SI" altLang="zh-CN">
                <a:solidFill>
                  <a:srgbClr val="FF3300"/>
                </a:solidFill>
              </a:rPr>
              <a:t>Zgostitev in odebelitev litosfere, kar povzroči dvigovanje tal</a:t>
            </a:r>
          </a:p>
          <a:p>
            <a:r>
              <a:rPr lang="sl-SI" altLang="zh-CN">
                <a:solidFill>
                  <a:srgbClr val="FF3300"/>
                </a:solidFill>
              </a:rPr>
              <a:t>Način nastanka gorstev:</a:t>
            </a:r>
          </a:p>
          <a:p>
            <a:pPr>
              <a:buFontTx/>
              <a:buNone/>
            </a:pPr>
            <a:r>
              <a:rPr lang="sl-SI" altLang="zh-CN">
                <a:solidFill>
                  <a:srgbClr val="FF3300"/>
                </a:solidFill>
              </a:rPr>
              <a:t> - iz podrivanja oceanske plošče pod celinsko </a:t>
            </a:r>
          </a:p>
          <a:p>
            <a:pPr>
              <a:buFontTx/>
              <a:buNone/>
            </a:pPr>
            <a:r>
              <a:rPr lang="sl-SI" altLang="zh-CN">
                <a:solidFill>
                  <a:srgbClr val="FF3300"/>
                </a:solidFill>
              </a:rPr>
              <a:t> - dve celinski plošči srečata in trčita ena v drugo </a:t>
            </a:r>
          </a:p>
          <a:p>
            <a:endParaRPr lang="sl-SI" altLang="sl-SI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3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877EC0AD-6F77-4E46-B0E1-9DF829DD982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0825" y="1484313"/>
            <a:ext cx="8229600" cy="1143000"/>
          </a:xfrm>
        </p:spPr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HVALA ZA POZORNOST!</a:t>
            </a:r>
          </a:p>
        </p:txBody>
      </p:sp>
      <p:pic>
        <p:nvPicPr>
          <p:cNvPr id="63495" name="Picture 7">
            <a:extLst>
              <a:ext uri="{FF2B5EF4-FFF2-40B4-BE49-F238E27FC236}">
                <a16:creationId xmlns:a16="http://schemas.microsoft.com/office/drawing/2014/main" id="{827E5F4C-2E00-45F6-A062-A5E7BAC54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2924175"/>
            <a:ext cx="370522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6349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634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4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240AE017-D0F3-4D2D-9C74-195B670757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FF00"/>
                </a:solidFill>
              </a:rPr>
              <a:t>VIRI</a:t>
            </a:r>
          </a:p>
        </p:txBody>
      </p:sp>
      <p:sp>
        <p:nvSpPr>
          <p:cNvPr id="54275" name="Rectangle 3">
            <a:extLst>
              <a:ext uri="{FF2B5EF4-FFF2-40B4-BE49-F238E27FC236}">
                <a16:creationId xmlns:a16="http://schemas.microsoft.com/office/drawing/2014/main" id="{AAB93356-A820-4B8A-930D-9B383B6622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 dirty="0">
                <a:solidFill>
                  <a:srgbClr val="FFFF66"/>
                </a:solidFill>
              </a:rPr>
              <a:t>VAN Rose, </a:t>
            </a:r>
            <a:r>
              <a:rPr lang="sl-SI" altLang="sl-SI" sz="2800" dirty="0" err="1">
                <a:solidFill>
                  <a:srgbClr val="FFFF66"/>
                </a:solidFill>
              </a:rPr>
              <a:t>Susanna</a:t>
            </a:r>
            <a:r>
              <a:rPr lang="sl-SI" altLang="sl-SI" sz="2800" dirty="0">
                <a:solidFill>
                  <a:srgbClr val="FFFF66"/>
                </a:solidFill>
              </a:rPr>
              <a:t> (1997) Vulkani. Murska Sobota. </a:t>
            </a:r>
            <a:r>
              <a:rPr lang="sl-SI" altLang="sl-SI" sz="2800">
                <a:solidFill>
                  <a:srgbClr val="FFFF66"/>
                </a:solidFill>
              </a:rPr>
              <a:t>Pomurska založba.</a:t>
            </a:r>
          </a:p>
          <a:p>
            <a:r>
              <a:rPr lang="sl-SI" altLang="sl-SI" sz="2800" dirty="0">
                <a:solidFill>
                  <a:srgbClr val="FFFF66"/>
                </a:solidFill>
              </a:rPr>
              <a:t>Senegačnik, Jurij. Drobnjak, Borut (2003) Obča geografija. Ljubljana. Modrijan</a:t>
            </a:r>
          </a:p>
          <a:p>
            <a:r>
              <a:rPr lang="sl-SI" altLang="sl-SI" sz="2800" dirty="0">
                <a:solidFill>
                  <a:srgbClr val="FFFF66"/>
                </a:solidFill>
                <a:hlinkClick r:id="rId3" action="ppaction://hlinkpres?slideindex=6&amp;slidetitle=INTERNETNI VIRI SLIK"/>
              </a:rPr>
              <a:t>Internetni viri</a:t>
            </a:r>
            <a:endParaRPr lang="sl-SI" altLang="sl-SI" sz="2800" dirty="0">
              <a:solidFill>
                <a:srgbClr val="FFFF66"/>
              </a:solidFill>
            </a:endParaRPr>
          </a:p>
        </p:txBody>
      </p:sp>
      <p:sp>
        <p:nvSpPr>
          <p:cNvPr id="54276" name="AutoShape 4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id="{0536829F-A609-4966-A627-34915743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6188" y="5805488"/>
            <a:ext cx="719137" cy="719137"/>
          </a:xfrm>
          <a:prstGeom prst="actionButtonHome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9EFBADEC-6946-4B99-B814-71B32EA613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UVOD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3B9B8F4A-71EA-47BE-8FF8-2271FF62F2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Predstavil bom geografski pojav, ki se imenuje tektonika</a:t>
            </a:r>
          </a:p>
          <a:p>
            <a:pPr>
              <a:buFontTx/>
              <a:buNone/>
            </a:pPr>
            <a:r>
              <a:rPr lang="sl-SI" altLang="sl-SI" sz="2800"/>
              <a:t>Tektonika </a:t>
            </a:r>
            <a:r>
              <a:rPr lang="sl-SI" altLang="zh-CN" sz="2800"/>
              <a:t>je veda ki se ukvarja z preučevanjem premikov tektonskih ali litosferskih plošč. Je pojav, ki hkrati gradi in uničuje.</a:t>
            </a:r>
          </a:p>
          <a:p>
            <a:pPr>
              <a:buFontTx/>
              <a:buNone/>
            </a:pPr>
            <a:r>
              <a:rPr lang="sl-SI" altLang="sl-SI" sz="2800"/>
              <a:t>Zemeljsko površje preoblikuje mnogo sil.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91B83BA3-8E7D-4C23-9216-82E900E8E4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Litosferske plošče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084F283-AA8E-49AE-9A87-942B0A568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/>
              <a:t>Zemljino površje je razdeljeno na litosferske plošče</a:t>
            </a:r>
          </a:p>
          <a:p>
            <a:r>
              <a:rPr lang="sl-SI" altLang="sl-SI" sz="2800"/>
              <a:t>Nosijo oceane in celine</a:t>
            </a:r>
          </a:p>
          <a:p>
            <a:r>
              <a:rPr lang="sl-SI" altLang="sl-SI" sz="2800"/>
              <a:t>So v stalnem gibanju</a:t>
            </a:r>
          </a:p>
          <a:p>
            <a:r>
              <a:rPr lang="sl-SI" altLang="sl-SI" sz="2800"/>
              <a:t>Zgrajene so iz litosfere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00"/>
            </a:gs>
            <a:gs pos="100000">
              <a:srgbClr val="00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8" name="Picture 4" descr="Tectonic_Plates">
            <a:extLst>
              <a:ext uri="{FF2B5EF4-FFF2-40B4-BE49-F238E27FC236}">
                <a16:creationId xmlns:a16="http://schemas.microsoft.com/office/drawing/2014/main" id="{121D8B12-FBFA-44A1-9252-935F951F2B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9144000" cy="602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>
            <a:extLst>
              <a:ext uri="{FF2B5EF4-FFF2-40B4-BE49-F238E27FC236}">
                <a16:creationId xmlns:a16="http://schemas.microsoft.com/office/drawing/2014/main" id="{E4385CB3-F6F3-4247-97AB-9C7B3BB011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187450" y="1125538"/>
            <a:ext cx="6985000" cy="1397000"/>
          </a:xfrm>
        </p:spPr>
        <p:txBody>
          <a:bodyPr/>
          <a:lstStyle/>
          <a:p>
            <a:r>
              <a:rPr lang="sl-SI" altLang="sl-SI" sz="2800"/>
              <a:t>Na zemlji je 7 večjih plošč:</a:t>
            </a:r>
            <a:r>
              <a:rPr lang="sl-SI" altLang="zh-CN" sz="2800"/>
              <a:t>Tihomorska, Afriška, Ameriška,Evrazijska, Indijsko Avstralska in Antarktična plošča. </a:t>
            </a:r>
            <a:endParaRPr lang="sl-SI" altLang="sl-SI" sz="2800"/>
          </a:p>
          <a:p>
            <a:endParaRPr lang="sl-SI" altLang="sl-SI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0BECC4B3-ABDB-4EB1-81B3-651BC5B4B8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Zemeljska energija</a:t>
            </a:r>
            <a:r>
              <a:rPr lang="sl-SI" altLang="sl-SI" sz="4000">
                <a:solidFill>
                  <a:schemeClr val="tx1"/>
                </a:solidFill>
                <a:latin typeface="Vineta BT" pitchFamily="82" charset="-18"/>
              </a:rPr>
              <a:t> 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FA94D6EB-67C9-4FB6-890C-DAB6D4383C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341438"/>
            <a:ext cx="8229600" cy="4525962"/>
          </a:xfrm>
        </p:spPr>
        <p:txBody>
          <a:bodyPr/>
          <a:lstStyle/>
          <a:p>
            <a:r>
              <a:rPr lang="sl-SI" altLang="zh-CN" sz="2400"/>
              <a:t>Vse plošče se razmikajo zaradi posebnega fizikalnega pojava, KONVEKCIJE.</a:t>
            </a:r>
          </a:p>
          <a:p>
            <a:r>
              <a:rPr lang="sl-SI" altLang="zh-CN" sz="2400"/>
              <a:t>Mrzle gmote se ugrezajo, vroče plošče se dvigujejo.</a:t>
            </a:r>
          </a:p>
          <a:p>
            <a:r>
              <a:rPr lang="sl-SI" altLang="zh-CN" sz="2400"/>
              <a:t>Težje oceanske plošče tonejo pod celinsko.</a:t>
            </a:r>
          </a:p>
        </p:txBody>
      </p:sp>
      <p:pic>
        <p:nvPicPr>
          <p:cNvPr id="44037" name="Picture 5" descr="4953-004-9D51CA25">
            <a:extLst>
              <a:ext uri="{FF2B5EF4-FFF2-40B4-BE49-F238E27FC236}">
                <a16:creationId xmlns:a16="http://schemas.microsoft.com/office/drawing/2014/main" id="{E13CA0C7-AF97-4821-A436-CF0969189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82"/>
          <a:stretch>
            <a:fillRect/>
          </a:stretch>
        </p:blipFill>
        <p:spPr bwMode="auto">
          <a:xfrm>
            <a:off x="-396875" y="3025775"/>
            <a:ext cx="9540875" cy="383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0" name="Picture 4" descr="http://images.google.si/url?source=imgres&amp;ct=img&amp;q=http://www.erdkunde-wissen.de/erdkunde/welt/vulkan.jpg&amp;usg=AFQjCNFWwuoipiHSFMCL2ITYiBVDpR6zzg">
            <a:extLst>
              <a:ext uri="{FF2B5EF4-FFF2-40B4-BE49-F238E27FC236}">
                <a16:creationId xmlns:a16="http://schemas.microsoft.com/office/drawing/2014/main" id="{A9706A74-3D60-4D77-BA00-55AD4A709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8" name="Rectangle 2">
            <a:extLst>
              <a:ext uri="{FF2B5EF4-FFF2-40B4-BE49-F238E27FC236}">
                <a16:creationId xmlns:a16="http://schemas.microsoft.com/office/drawing/2014/main" id="{DB7C611F-3A13-436B-BAA9-3EACAE35BA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Vulkani</a:t>
            </a:r>
          </a:p>
        </p:txBody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CE3166E0-FFB0-402B-A1DA-CC45E4F775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2800" b="1">
                <a:solidFill>
                  <a:srgbClr val="FFFF00"/>
                </a:solidFill>
              </a:rPr>
              <a:t>VZROKI ZA IZBRUH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FFFF00"/>
                </a:solidFill>
              </a:rPr>
              <a:t> - magma se dviga proti površju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FFFF00"/>
                </a:solidFill>
              </a:rPr>
              <a:t> - dimnik vulkana se zamaši, zato pritisk narašča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FFFF00"/>
                </a:solidFill>
              </a:rPr>
              <a:t> - Ko je pritisk dovolj visok pride do izbruha.</a:t>
            </a:r>
          </a:p>
          <a:p>
            <a:pPr>
              <a:buFontTx/>
              <a:buNone/>
            </a:pPr>
            <a:endParaRPr lang="sl-SI" altLang="sl-SI" sz="2800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sl-SI" altLang="sl-SI" sz="2800" b="1">
                <a:solidFill>
                  <a:srgbClr val="FFFF00"/>
                </a:solidFill>
              </a:rPr>
              <a:t>MAGMATSKO OGNJIŠČE </a:t>
            </a:r>
          </a:p>
          <a:p>
            <a:pPr>
              <a:buFontTx/>
              <a:buNone/>
            </a:pPr>
            <a:r>
              <a:rPr lang="sl-SI" altLang="sl-SI" sz="2800" b="1">
                <a:solidFill>
                  <a:srgbClr val="FFFF00"/>
                </a:solidFill>
              </a:rPr>
              <a:t> </a:t>
            </a:r>
            <a:r>
              <a:rPr lang="sl-SI" altLang="sl-SI" sz="2800">
                <a:solidFill>
                  <a:srgbClr val="FFFF00"/>
                </a:solidFill>
              </a:rPr>
              <a:t>- se nahaja pod vulkanom</a:t>
            </a:r>
          </a:p>
          <a:p>
            <a:pPr>
              <a:buFontTx/>
              <a:buNone/>
            </a:pPr>
            <a:r>
              <a:rPr lang="sl-SI" altLang="sl-SI" sz="2800">
                <a:solidFill>
                  <a:srgbClr val="FFFF00"/>
                </a:solidFill>
              </a:rPr>
              <a:t>V tem rezervoarju se nabira magma</a:t>
            </a:r>
            <a:endParaRPr lang="sl-SI" altLang="sl-SI" sz="2800" b="1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sl-SI" altLang="sl-SI" sz="2800" b="1">
              <a:solidFill>
                <a:srgbClr val="FFFF00"/>
              </a:solidFill>
            </a:endParaRPr>
          </a:p>
          <a:p>
            <a:pPr>
              <a:buFontTx/>
              <a:buNone/>
            </a:pPr>
            <a:endParaRPr lang="sl-SI" altLang="sl-SI" sz="2800">
              <a:solidFill>
                <a:srgbClr val="FFFF00"/>
              </a:solidFill>
            </a:endParaRPr>
          </a:p>
        </p:txBody>
      </p:sp>
      <p:pic>
        <p:nvPicPr>
          <p:cNvPr id="50181" name="Picture 5" descr="http://georgije.ekof.bg.ac.yu/~geografija/images/stories/slike/vulkan.gif">
            <a:extLst>
              <a:ext uri="{FF2B5EF4-FFF2-40B4-BE49-F238E27FC236}">
                <a16:creationId xmlns:a16="http://schemas.microsoft.com/office/drawing/2014/main" id="{4D7D4FCF-1A62-4B26-ABEB-D26A8B8AB8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268413"/>
            <a:ext cx="424815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80" name="Picture 12" descr="6_Java_Vulkan_Semeru_Gipfel">
            <a:extLst>
              <a:ext uri="{FF2B5EF4-FFF2-40B4-BE49-F238E27FC236}">
                <a16:creationId xmlns:a16="http://schemas.microsoft.com/office/drawing/2014/main" id="{FEA2F402-39AB-4CDC-A1EF-E5DE7B4BF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975" y="-7938"/>
            <a:ext cx="10298113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0" name="Rectangle 2">
            <a:extLst>
              <a:ext uri="{FF2B5EF4-FFF2-40B4-BE49-F238E27FC236}">
                <a16:creationId xmlns:a16="http://schemas.microsoft.com/office/drawing/2014/main" id="{FE5CB655-AF9D-46E9-AC90-995B63AD44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Vrste vulkanov</a:t>
            </a:r>
          </a:p>
        </p:txBody>
      </p:sp>
      <p:pic>
        <p:nvPicPr>
          <p:cNvPr id="58376" name="Picture 8" descr="http://www2.arnes.si/~opoljanelj/projekti/vulkani/strombolskitipvulkana.jpg">
            <a:extLst>
              <a:ext uri="{FF2B5EF4-FFF2-40B4-BE49-F238E27FC236}">
                <a16:creationId xmlns:a16="http://schemas.microsoft.com/office/drawing/2014/main" id="{D9E884B7-EF08-4137-BDD7-8D4229D24E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860800"/>
            <a:ext cx="2047875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>
            <a:extLst>
              <a:ext uri="{FF2B5EF4-FFF2-40B4-BE49-F238E27FC236}">
                <a16:creationId xmlns:a16="http://schemas.microsoft.com/office/drawing/2014/main" id="{EBAF62F7-D260-4A36-9AEB-8A251B1C3B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zh-CN" b="1">
                <a:solidFill>
                  <a:srgbClr val="FFFF00"/>
                </a:solidFill>
              </a:rPr>
              <a:t>Vulkani havajske vrste </a:t>
            </a:r>
            <a:endParaRPr lang="sl-SI" altLang="zh-CN" sz="2800" b="1">
              <a:solidFill>
                <a:srgbClr val="FFFF00"/>
              </a:solidFill>
            </a:endParaRPr>
          </a:p>
          <a:p>
            <a:pPr>
              <a:buFontTx/>
              <a:buNone/>
            </a:pPr>
            <a:r>
              <a:rPr lang="sl-SI" altLang="zh-CN" sz="2800">
                <a:solidFill>
                  <a:srgbClr val="FFFF00"/>
                </a:solidFill>
              </a:rPr>
              <a:t>Izbruhi z z izlivanjem, tekoča lava</a:t>
            </a:r>
          </a:p>
          <a:p>
            <a:r>
              <a:rPr lang="sl-SI" altLang="zh-CN" b="1">
                <a:solidFill>
                  <a:srgbClr val="FFFF00"/>
                </a:solidFill>
              </a:rPr>
              <a:t>Vulkani strombolijske vrste</a:t>
            </a:r>
            <a:r>
              <a:rPr lang="sl-SI" altLang="zh-CN">
                <a:solidFill>
                  <a:srgbClr val="FFFF00"/>
                </a:solidFill>
              </a:rPr>
              <a:t> </a:t>
            </a:r>
          </a:p>
          <a:p>
            <a:pPr>
              <a:buFontTx/>
              <a:buNone/>
            </a:pPr>
            <a:r>
              <a:rPr lang="sl-SI" altLang="zh-CN">
                <a:solidFill>
                  <a:srgbClr val="FFFF00"/>
                </a:solidFill>
              </a:rPr>
              <a:t>Izbruhi z izlivanjem in eksplozijami.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9" name="Picture 5" descr="Vulkan">
            <a:hlinkClick r:id="rId2"/>
            <a:extLst>
              <a:ext uri="{FF2B5EF4-FFF2-40B4-BE49-F238E27FC236}">
                <a16:creationId xmlns:a16="http://schemas.microsoft.com/office/drawing/2014/main" id="{86F15936-F61D-4172-BA46-D3D20CBCB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875" y="-28575"/>
            <a:ext cx="11017250" cy="688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66" name="Rectangle 2">
            <a:extLst>
              <a:ext uri="{FF2B5EF4-FFF2-40B4-BE49-F238E27FC236}">
                <a16:creationId xmlns:a16="http://schemas.microsoft.com/office/drawing/2014/main" id="{91986D0C-7DAF-4CF6-B4BF-5CD5E6E58F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pic>
        <p:nvPicPr>
          <p:cNvPr id="62470" name="Picture 6" descr="http://www2.arnes.si/~opoljanelj/projekti/vulkani/ognjeniskitipvulkana.jpg">
            <a:extLst>
              <a:ext uri="{FF2B5EF4-FFF2-40B4-BE49-F238E27FC236}">
                <a16:creationId xmlns:a16="http://schemas.microsoft.com/office/drawing/2014/main" id="{926C8467-A692-4DE7-9EFF-439FD92CBD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557338"/>
            <a:ext cx="2266950" cy="466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Rectangle 3">
            <a:extLst>
              <a:ext uri="{FF2B5EF4-FFF2-40B4-BE49-F238E27FC236}">
                <a16:creationId xmlns:a16="http://schemas.microsoft.com/office/drawing/2014/main" id="{BC8024E9-5B33-4129-B12D-7FA136B3203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8229600" cy="4525963"/>
          </a:xfrm>
        </p:spPr>
        <p:txBody>
          <a:bodyPr/>
          <a:lstStyle/>
          <a:p>
            <a:r>
              <a:rPr lang="sl-SI" altLang="zh-CN" sz="3600" b="1"/>
              <a:t>Vulkani ognjeniške vrste</a:t>
            </a:r>
            <a:r>
              <a:rPr lang="sl-SI" altLang="zh-CN" sz="3600"/>
              <a:t> </a:t>
            </a:r>
          </a:p>
          <a:p>
            <a:pPr>
              <a:buFontTx/>
              <a:buNone/>
            </a:pPr>
            <a:r>
              <a:rPr lang="sl-SI" altLang="zh-CN" sz="2800"/>
              <a:t>So precej eksplozivni</a:t>
            </a:r>
          </a:p>
          <a:p>
            <a:r>
              <a:rPr lang="sl-SI" altLang="zh-CN" sz="3600" b="1"/>
              <a:t>Vulkani vrste pelée</a:t>
            </a:r>
            <a:r>
              <a:rPr lang="sl-SI" altLang="zh-CN" sz="3600"/>
              <a:t> </a:t>
            </a:r>
          </a:p>
          <a:p>
            <a:pPr>
              <a:buFontTx/>
              <a:buNone/>
            </a:pPr>
            <a:r>
              <a:rPr lang="sl-SI" altLang="sl-SI" sz="2800"/>
              <a:t>Najmočnejše eksplozije, eksplodirajo celi vrhovi vulkanov</a:t>
            </a:r>
          </a:p>
          <a:p>
            <a:pPr>
              <a:buFontTx/>
              <a:buNone/>
            </a:pPr>
            <a:r>
              <a:rPr lang="sl-SI" altLang="sl-SI" sz="2800"/>
              <a:t>( sv. Helena)</a:t>
            </a:r>
          </a:p>
          <a:p>
            <a:endParaRPr lang="sl-SI" altLang="sl-SI"/>
          </a:p>
        </p:txBody>
      </p:sp>
      <p:pic>
        <p:nvPicPr>
          <p:cNvPr id="62471" name="Picture 7" descr="http://www2.arnes.si/~opoljanelj/projekti/vulkani/pelevrsta.jpg">
            <a:extLst>
              <a:ext uri="{FF2B5EF4-FFF2-40B4-BE49-F238E27FC236}">
                <a16:creationId xmlns:a16="http://schemas.microsoft.com/office/drawing/2014/main" id="{60951E72-D96F-4CC7-A619-2183E48996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933825"/>
            <a:ext cx="2609850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3" name="AutoShape 9">
            <a:hlinkClick r:id="rId2" highlightClick="1"/>
            <a:extLst>
              <a:ext uri="{FF2B5EF4-FFF2-40B4-BE49-F238E27FC236}">
                <a16:creationId xmlns:a16="http://schemas.microsoft.com/office/drawing/2014/main" id="{2980851D-142C-4A8B-91A5-445504AD9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5949950"/>
            <a:ext cx="649287" cy="576263"/>
          </a:xfrm>
          <a:prstGeom prst="actionButtonInformation">
            <a:avLst/>
          </a:prstGeom>
          <a:solidFill>
            <a:srgbClr val="FF66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l-SI"/>
          </a:p>
        </p:txBody>
      </p:sp>
      <p:sp>
        <p:nvSpPr>
          <p:cNvPr id="62474" name="AutoShape 10">
            <a:extLst>
              <a:ext uri="{FF2B5EF4-FFF2-40B4-BE49-F238E27FC236}">
                <a16:creationId xmlns:a16="http://schemas.microsoft.com/office/drawing/2014/main" id="{9538E27B-C3CE-4AFD-A90A-625BAB3473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508500"/>
            <a:ext cx="2016125" cy="1368425"/>
          </a:xfrm>
          <a:prstGeom prst="cloudCallout">
            <a:avLst>
              <a:gd name="adj1" fmla="val -44644"/>
              <a:gd name="adj2" fmla="val 6681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sl-SI" altLang="sl-SI" sz="1400"/>
              <a:t>Več informacij o vulkanih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24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7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1B9D7A39-46F3-408D-A7C5-D0AF07C9E0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36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Potresi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60263B29-B8B6-4356-A4A7-573DE870DD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 sz="3000"/>
              <a:t>Nastanejo zaradi premikov litosferskih plošč</a:t>
            </a:r>
          </a:p>
          <a:p>
            <a:r>
              <a:rPr lang="sl-SI" altLang="sl-SI" sz="3000" b="1"/>
              <a:t>Potresni valovi:</a:t>
            </a:r>
          </a:p>
          <a:p>
            <a:pPr>
              <a:buFontTx/>
              <a:buNone/>
            </a:pPr>
            <a:r>
              <a:rPr lang="sl-SI" altLang="sl-SI" sz="2800" b="1"/>
              <a:t> </a:t>
            </a:r>
            <a:r>
              <a:rPr lang="sl-SI" altLang="sl-SI" sz="2800"/>
              <a:t>-  </a:t>
            </a:r>
            <a:r>
              <a:rPr lang="sl-SI" altLang="zh-CN" sz="2800"/>
              <a:t>P-valovi ali primarni valovi </a:t>
            </a:r>
          </a:p>
          <a:p>
            <a:pPr>
              <a:buFontTx/>
              <a:buNone/>
            </a:pPr>
            <a:r>
              <a:rPr lang="sl-SI" altLang="zh-CN" sz="2800"/>
              <a:t> -  S-valovi ali sekundarni valovi    </a:t>
            </a:r>
          </a:p>
          <a:p>
            <a:r>
              <a:rPr lang="sl-SI" altLang="sl-SI" sz="2800"/>
              <a:t>Potrese merimo z seizmografi</a:t>
            </a:r>
          </a:p>
          <a:p>
            <a:r>
              <a:rPr lang="sl-SI" altLang="sl-SI" sz="2800"/>
              <a:t>Najbolj je znana Rihtarjeva lestvica, ki ima 10 stopenj</a:t>
            </a:r>
          </a:p>
        </p:txBody>
      </p:sp>
      <p:pic>
        <p:nvPicPr>
          <p:cNvPr id="51206" name="Picture 6" descr="File:Quake epicenters 1963-98.png">
            <a:hlinkClick r:id="rId3"/>
            <a:extLst>
              <a:ext uri="{FF2B5EF4-FFF2-40B4-BE49-F238E27FC236}">
                <a16:creationId xmlns:a16="http://schemas.microsoft.com/office/drawing/2014/main" id="{538A468F-D8B2-44F9-9AB9-087031FF03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3"/>
          <a:stretch>
            <a:fillRect/>
          </a:stretch>
        </p:blipFill>
        <p:spPr bwMode="auto">
          <a:xfrm>
            <a:off x="900113" y="1196975"/>
            <a:ext cx="7620000" cy="393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70" decel="100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770" decel="100000"/>
                                        <p:tgtEl>
                                          <p:spTgt spid="5120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3" dur="77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l-SI" altLang="sl-S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Char char="•"/>
          <a:tabLst/>
          <a:defRPr kumimoji="0" lang="sl-SI" altLang="sl-SI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0</TotalTime>
  <Words>359</Words>
  <Application>Microsoft Office PowerPoint</Application>
  <PresentationFormat>On-screen Show (4:3)</PresentationFormat>
  <Paragraphs>60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Vineta BT</vt:lpstr>
      <vt:lpstr>Privzeti načrt</vt:lpstr>
      <vt:lpstr>TEKTONIKA</vt:lpstr>
      <vt:lpstr>UVOD</vt:lpstr>
      <vt:lpstr>Litosferske plošče</vt:lpstr>
      <vt:lpstr>PowerPoint Presentation</vt:lpstr>
      <vt:lpstr>Zemeljska energija </vt:lpstr>
      <vt:lpstr>Vulkani</vt:lpstr>
      <vt:lpstr>Vrste vulkanov</vt:lpstr>
      <vt:lpstr>PowerPoint Presentation</vt:lpstr>
      <vt:lpstr>Potresi</vt:lpstr>
      <vt:lpstr>NAPOVEDOVANJE IN ZAŠČITA PRED POTRESI </vt:lpstr>
      <vt:lpstr>Tsunami</vt:lpstr>
      <vt:lpstr>Gorske verige</vt:lpstr>
      <vt:lpstr>HVALA ZA POZORNOST!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2019-05-31T08:41:20Z</dcterms:created>
  <dcterms:modified xsi:type="dcterms:W3CDTF">2019-05-31T08:41:20Z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