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4D1AC021-84BB-42C6-9E81-7785D5AFE4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51F47D0B-C5ED-4D14-A1DE-61BB1F5036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538B0A8-8504-4154-9357-1277E0EB42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039EAB13-7E69-46A4-A01B-027B05C319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AF6F4645-E4B0-42D3-8281-A9B6E066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0ED0DC25-897A-403A-B2E0-860D92A6D7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AF3834B-B99F-4427-9332-DFC28CDF4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60F5380-F668-4D03-A2E6-6A4A39C8002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stranske slike 1">
            <a:extLst>
              <a:ext uri="{FF2B5EF4-FFF2-40B4-BE49-F238E27FC236}">
                <a16:creationId xmlns:a16="http://schemas.microsoft.com/office/drawing/2014/main" id="{84E4856C-C5B1-42ED-9E57-682F0B40849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Ograda opomb 2">
            <a:extLst>
              <a:ext uri="{FF2B5EF4-FFF2-40B4-BE49-F238E27FC236}">
                <a16:creationId xmlns:a16="http://schemas.microsoft.com/office/drawing/2014/main" id="{F0D71C59-F1B7-4FEE-95EC-1B2E66E71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2532" name="Ograda številke diapozitiva 3">
            <a:extLst>
              <a:ext uri="{FF2B5EF4-FFF2-40B4-BE49-F238E27FC236}">
                <a16:creationId xmlns:a16="http://schemas.microsoft.com/office/drawing/2014/main" id="{C2067611-3ED3-4264-A121-AB6453275D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fld id="{76163A8B-2BDB-443F-A727-837C9A36AE8C}" type="slidenum">
              <a:rPr lang="sl-SI" altLang="sl-SI">
                <a:latin typeface="Calibri" panose="020F0502020204030204" pitchFamily="34" charset="0"/>
              </a:rPr>
              <a:pPr/>
              <a:t>13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1">
            <a:extLst>
              <a:ext uri="{FF2B5EF4-FFF2-40B4-BE49-F238E27FC236}">
                <a16:creationId xmlns:a16="http://schemas.microsoft.com/office/drawing/2014/main" id="{197C75B4-3576-4149-B5B7-F7CF3B028CAB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38">
            <a:extLst>
              <a:ext uri="{FF2B5EF4-FFF2-40B4-BE49-F238E27FC236}">
                <a16:creationId xmlns:a16="http://schemas.microsoft.com/office/drawing/2014/main" id="{2354076D-6157-4740-B5F7-BA00A2552B1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kotnik 39">
            <a:extLst>
              <a:ext uri="{FF2B5EF4-FFF2-40B4-BE49-F238E27FC236}">
                <a16:creationId xmlns:a16="http://schemas.microsoft.com/office/drawing/2014/main" id="{6BB2DA0B-401C-428F-9C1E-FC7233B98B8F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ravokotnik 40">
            <a:extLst>
              <a:ext uri="{FF2B5EF4-FFF2-40B4-BE49-F238E27FC236}">
                <a16:creationId xmlns:a16="http://schemas.microsoft.com/office/drawing/2014/main" id="{8B5D0744-64A6-49F8-AA7D-8D3902463657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41">
            <a:extLst>
              <a:ext uri="{FF2B5EF4-FFF2-40B4-BE49-F238E27FC236}">
                <a16:creationId xmlns:a16="http://schemas.microsoft.com/office/drawing/2014/main" id="{4A3920F0-8599-4A37-81BD-D5500822ECED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Pravokotnik 55">
            <a:extLst>
              <a:ext uri="{FF2B5EF4-FFF2-40B4-BE49-F238E27FC236}">
                <a16:creationId xmlns:a16="http://schemas.microsoft.com/office/drawing/2014/main" id="{642EF59D-7AF7-48F0-B2CA-ACCD37BBF52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Pravokotnik 64">
            <a:extLst>
              <a:ext uri="{FF2B5EF4-FFF2-40B4-BE49-F238E27FC236}">
                <a16:creationId xmlns:a16="http://schemas.microsoft.com/office/drawing/2014/main" id="{BC666556-F51F-4652-91F6-707FD30F21A8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65">
            <a:extLst>
              <a:ext uri="{FF2B5EF4-FFF2-40B4-BE49-F238E27FC236}">
                <a16:creationId xmlns:a16="http://schemas.microsoft.com/office/drawing/2014/main" id="{9C6687C0-3AC8-4EAA-B9D8-D91260B9C73C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66">
            <a:extLst>
              <a:ext uri="{FF2B5EF4-FFF2-40B4-BE49-F238E27FC236}">
                <a16:creationId xmlns:a16="http://schemas.microsoft.com/office/drawing/2014/main" id="{9D79C885-E09A-4835-8497-61FE4C0FB520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15" name="Ograda datuma 27">
            <a:extLst>
              <a:ext uri="{FF2B5EF4-FFF2-40B4-BE49-F238E27FC236}">
                <a16:creationId xmlns:a16="http://schemas.microsoft.com/office/drawing/2014/main" id="{A23812E7-0825-4F2C-9460-9BDE2BFAC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F4E82-0B3E-48C5-A837-EC22689940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6" name="Ograda noge 16">
            <a:extLst>
              <a:ext uri="{FF2B5EF4-FFF2-40B4-BE49-F238E27FC236}">
                <a16:creationId xmlns:a16="http://schemas.microsoft.com/office/drawing/2014/main" id="{0942FE60-F7B2-4272-AC40-290274D0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7" name="Ograda številke diapozitiva 28">
            <a:extLst>
              <a:ext uri="{FF2B5EF4-FFF2-40B4-BE49-F238E27FC236}">
                <a16:creationId xmlns:a16="http://schemas.microsoft.com/office/drawing/2014/main" id="{15019B35-B0F4-4E4D-A68F-81CE94E6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05C12-58E5-4E38-952A-62B11B4235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716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8744D95-5F10-45E2-B8F2-D1878246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3CFB-5ACC-44C8-A11D-B5E4AC0DEA0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3515EE8E-67E2-4A9A-B72C-E1DA9CC8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C12C595E-74C4-4673-B780-FFBA9AD8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F13FF-992C-4BE2-A0E5-42319A8D6D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7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82410A4-A2F3-40D5-AECF-ECCAAF6F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5DB9-3713-4DA6-A24A-599AF7DE3A4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7A5B84B-94AA-413D-9A15-C028C7590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3219FE51-5E21-4F0F-9BCD-1C3C40A7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C042D-4CD5-431B-B67C-39152A2B0D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347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D48267C0-A774-425D-BA31-AAAE1021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00C8-8C89-487C-BD79-2B2C55818A9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BD0249A7-35AF-468C-9221-28E27B9D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7041A466-5E10-4925-A11B-67D6B86A3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FB36C-7FD1-4450-ADA0-D3682DE923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3925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ročno 13">
            <a:extLst>
              <a:ext uri="{FF2B5EF4-FFF2-40B4-BE49-F238E27FC236}">
                <a16:creationId xmlns:a16="http://schemas.microsoft.com/office/drawing/2014/main" id="{6C8D5584-30F8-412F-890F-69242B06695F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Prostoročno 14">
            <a:extLst>
              <a:ext uri="{FF2B5EF4-FFF2-40B4-BE49-F238E27FC236}">
                <a16:creationId xmlns:a16="http://schemas.microsoft.com/office/drawing/2014/main" id="{BA874FB3-6E8B-4051-8D60-B36A4122B062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Prostoročno 12">
            <a:extLst>
              <a:ext uri="{FF2B5EF4-FFF2-40B4-BE49-F238E27FC236}">
                <a16:creationId xmlns:a16="http://schemas.microsoft.com/office/drawing/2014/main" id="{AE44A606-70D5-479D-9C93-AF4F7C6E3DEF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Prostoročno 15">
            <a:extLst>
              <a:ext uri="{FF2B5EF4-FFF2-40B4-BE49-F238E27FC236}">
                <a16:creationId xmlns:a16="http://schemas.microsoft.com/office/drawing/2014/main" id="{7CBBB51C-9361-46CD-9208-66B1D09DDDC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Prostoročno 16">
            <a:extLst>
              <a:ext uri="{FF2B5EF4-FFF2-40B4-BE49-F238E27FC236}">
                <a16:creationId xmlns:a16="http://schemas.microsoft.com/office/drawing/2014/main" id="{0D989C1F-67AB-4959-9D92-BB91D6C8A3E8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Prostoročno 17">
            <a:extLst>
              <a:ext uri="{FF2B5EF4-FFF2-40B4-BE49-F238E27FC236}">
                <a16:creationId xmlns:a16="http://schemas.microsoft.com/office/drawing/2014/main" id="{766A3822-C040-4363-BFE4-008BDC6C23F3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Prostoročno 18">
            <a:extLst>
              <a:ext uri="{FF2B5EF4-FFF2-40B4-BE49-F238E27FC236}">
                <a16:creationId xmlns:a16="http://schemas.microsoft.com/office/drawing/2014/main" id="{75D266C4-3764-4DC2-977C-6FC30732AA21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rostoročno 19">
            <a:extLst>
              <a:ext uri="{FF2B5EF4-FFF2-40B4-BE49-F238E27FC236}">
                <a16:creationId xmlns:a16="http://schemas.microsoft.com/office/drawing/2014/main" id="{1F9BEF4B-3270-4B9A-9643-5BABE6BEB30E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Prostoročno 20">
            <a:extLst>
              <a:ext uri="{FF2B5EF4-FFF2-40B4-BE49-F238E27FC236}">
                <a16:creationId xmlns:a16="http://schemas.microsoft.com/office/drawing/2014/main" id="{11951687-7C36-4E9B-A75E-6C9F4AE9DA74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Prostoročno 21">
            <a:extLst>
              <a:ext uri="{FF2B5EF4-FFF2-40B4-BE49-F238E27FC236}">
                <a16:creationId xmlns:a16="http://schemas.microsoft.com/office/drawing/2014/main" id="{CD4F5F68-EB83-4D1D-AEE7-69CD16CECCE4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rostoročno 22">
            <a:extLst>
              <a:ext uri="{FF2B5EF4-FFF2-40B4-BE49-F238E27FC236}">
                <a16:creationId xmlns:a16="http://schemas.microsoft.com/office/drawing/2014/main" id="{27CDFD0A-90A3-487A-9A78-FBEBD54A699B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Prostoročno 23">
            <a:extLst>
              <a:ext uri="{FF2B5EF4-FFF2-40B4-BE49-F238E27FC236}">
                <a16:creationId xmlns:a16="http://schemas.microsoft.com/office/drawing/2014/main" id="{EBECDC7C-189C-4A7B-8169-F7DEDBB66CF4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Prostoročno 24">
            <a:extLst>
              <a:ext uri="{FF2B5EF4-FFF2-40B4-BE49-F238E27FC236}">
                <a16:creationId xmlns:a16="http://schemas.microsoft.com/office/drawing/2014/main" id="{AE5F2C47-CDAB-4A86-BB70-BF36114B4C7C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Prostoročno 25">
            <a:extLst>
              <a:ext uri="{FF2B5EF4-FFF2-40B4-BE49-F238E27FC236}">
                <a16:creationId xmlns:a16="http://schemas.microsoft.com/office/drawing/2014/main" id="{E569162B-44A6-4E67-BC55-7DC43BC1E5CC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Prostoročno 26">
            <a:extLst>
              <a:ext uri="{FF2B5EF4-FFF2-40B4-BE49-F238E27FC236}">
                <a16:creationId xmlns:a16="http://schemas.microsoft.com/office/drawing/2014/main" id="{0A3A3DB3-7D47-474E-BCE4-C8A2A713D173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Pravokotnik 6">
            <a:extLst>
              <a:ext uri="{FF2B5EF4-FFF2-40B4-BE49-F238E27FC236}">
                <a16:creationId xmlns:a16="http://schemas.microsoft.com/office/drawing/2014/main" id="{33984A17-3451-4EA7-8D7A-912EB3EAE289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ravokotnik 7">
            <a:extLst>
              <a:ext uri="{FF2B5EF4-FFF2-40B4-BE49-F238E27FC236}">
                <a16:creationId xmlns:a16="http://schemas.microsoft.com/office/drawing/2014/main" id="{D5C3C095-01C8-40B1-8F12-6AE041E0CB96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Pravokotnik 8">
            <a:extLst>
              <a:ext uri="{FF2B5EF4-FFF2-40B4-BE49-F238E27FC236}">
                <a16:creationId xmlns:a16="http://schemas.microsoft.com/office/drawing/2014/main" id="{E9BBB1C6-D21B-48D6-92B6-9052F9D48CCE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Pravokotnik 9">
            <a:extLst>
              <a:ext uri="{FF2B5EF4-FFF2-40B4-BE49-F238E27FC236}">
                <a16:creationId xmlns:a16="http://schemas.microsoft.com/office/drawing/2014/main" id="{B73BCA2F-CE44-4B58-83BE-904D858EFE22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Pravokotnik 10">
            <a:extLst>
              <a:ext uri="{FF2B5EF4-FFF2-40B4-BE49-F238E27FC236}">
                <a16:creationId xmlns:a16="http://schemas.microsoft.com/office/drawing/2014/main" id="{3976BA72-7CD4-4951-9BAD-29F9F8CCCE51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Pravokotnik 11">
            <a:extLst>
              <a:ext uri="{FF2B5EF4-FFF2-40B4-BE49-F238E27FC236}">
                <a16:creationId xmlns:a16="http://schemas.microsoft.com/office/drawing/2014/main" id="{F0A8EEC0-1807-4FB8-99A9-23EDF42BD645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25" name="Ograda datuma 3">
            <a:extLst>
              <a:ext uri="{FF2B5EF4-FFF2-40B4-BE49-F238E27FC236}">
                <a16:creationId xmlns:a16="http://schemas.microsoft.com/office/drawing/2014/main" id="{6BAF77F0-3EFC-408B-9E6C-4BE6FE8E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8116-513E-4EC2-A1A0-4DDAF241EAA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6" name="Ograda noge 4">
            <a:extLst>
              <a:ext uri="{FF2B5EF4-FFF2-40B4-BE49-F238E27FC236}">
                <a16:creationId xmlns:a16="http://schemas.microsoft.com/office/drawing/2014/main" id="{3222A26B-9AC7-492A-81C6-0FBC91A9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7" name="Ograda številke diapozitiva 5">
            <a:extLst>
              <a:ext uri="{FF2B5EF4-FFF2-40B4-BE49-F238E27FC236}">
                <a16:creationId xmlns:a16="http://schemas.microsoft.com/office/drawing/2014/main" id="{A6A4A88D-08EC-4E02-A215-52B021B9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D5983-493C-4AF7-BC0E-BECA73EEFA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938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7FCE826F-4367-4597-B4C5-CBCAB509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9DDD0-F8C6-4531-8FEB-675787790E8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FBE2451F-F20B-4B70-A818-220F829E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83A23B0-D8CB-4BB7-A2FA-9CD59634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D3DCF-34C3-4519-B3A9-9D6727C2263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1433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24">
            <a:extLst>
              <a:ext uri="{FF2B5EF4-FFF2-40B4-BE49-F238E27FC236}">
                <a16:creationId xmlns:a16="http://schemas.microsoft.com/office/drawing/2014/main" id="{2BC2E1D5-B6A7-415D-AAED-A862D33D05A8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5">
            <a:extLst>
              <a:ext uri="{FF2B5EF4-FFF2-40B4-BE49-F238E27FC236}">
                <a16:creationId xmlns:a16="http://schemas.microsoft.com/office/drawing/2014/main" id="{7FFD10D5-2C61-44D5-8D7A-3385B66612E7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Pravokotnik 16">
            <a:extLst>
              <a:ext uri="{FF2B5EF4-FFF2-40B4-BE49-F238E27FC236}">
                <a16:creationId xmlns:a16="http://schemas.microsoft.com/office/drawing/2014/main" id="{E314AF62-0612-43DC-9DD1-3DAEE44F6037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Pravokotnik 17">
            <a:extLst>
              <a:ext uri="{FF2B5EF4-FFF2-40B4-BE49-F238E27FC236}">
                <a16:creationId xmlns:a16="http://schemas.microsoft.com/office/drawing/2014/main" id="{32C87217-CC82-4151-A17D-A331B576AA3C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8">
            <a:extLst>
              <a:ext uri="{FF2B5EF4-FFF2-40B4-BE49-F238E27FC236}">
                <a16:creationId xmlns:a16="http://schemas.microsoft.com/office/drawing/2014/main" id="{6E4C90A9-0DEF-4A90-8476-85C307BFC2A3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9">
            <a:extLst>
              <a:ext uri="{FF2B5EF4-FFF2-40B4-BE49-F238E27FC236}">
                <a16:creationId xmlns:a16="http://schemas.microsoft.com/office/drawing/2014/main" id="{D8D6020F-A442-4A97-8167-634322D4C92B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Pravokotnik 20">
            <a:extLst>
              <a:ext uri="{FF2B5EF4-FFF2-40B4-BE49-F238E27FC236}">
                <a16:creationId xmlns:a16="http://schemas.microsoft.com/office/drawing/2014/main" id="{A0C95048-9169-4D6C-B356-61C6378FA0EA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ravokotnik 21">
            <a:extLst>
              <a:ext uri="{FF2B5EF4-FFF2-40B4-BE49-F238E27FC236}">
                <a16:creationId xmlns:a16="http://schemas.microsoft.com/office/drawing/2014/main" id="{B26EA1BB-59AE-4A20-A588-5339AE6BABBF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28">
            <a:extLst>
              <a:ext uri="{FF2B5EF4-FFF2-40B4-BE49-F238E27FC236}">
                <a16:creationId xmlns:a16="http://schemas.microsoft.com/office/drawing/2014/main" id="{812DA3A7-215C-4965-A3F1-4335F5F3E167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29">
            <a:extLst>
              <a:ext uri="{FF2B5EF4-FFF2-40B4-BE49-F238E27FC236}">
                <a16:creationId xmlns:a16="http://schemas.microsoft.com/office/drawing/2014/main" id="{84AAE951-9848-4557-BBFF-A649C0BF8C64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Ograda datuma 6">
            <a:extLst>
              <a:ext uri="{FF2B5EF4-FFF2-40B4-BE49-F238E27FC236}">
                <a16:creationId xmlns:a16="http://schemas.microsoft.com/office/drawing/2014/main" id="{A16DF3C4-F705-42BF-9C39-FAFF35A05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37FE-81CC-4AAF-A636-37971EFEA12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8" name="Ograda noge 7">
            <a:extLst>
              <a:ext uri="{FF2B5EF4-FFF2-40B4-BE49-F238E27FC236}">
                <a16:creationId xmlns:a16="http://schemas.microsoft.com/office/drawing/2014/main" id="{22B340B4-5EF8-4670-BE75-CEB69E39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8">
            <a:extLst>
              <a:ext uri="{FF2B5EF4-FFF2-40B4-BE49-F238E27FC236}">
                <a16:creationId xmlns:a16="http://schemas.microsoft.com/office/drawing/2014/main" id="{01A7C38A-2209-4B3B-8509-A2D834CF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B0B7F-A7F9-4D0C-9793-82E53319205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694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35323991-68CC-4BE6-96F3-FA4584A12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27198-85D0-4174-99FA-214869F956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1FF0D74C-02C2-4443-8F36-54107078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07183A97-1744-4072-88A2-DCE20D95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340D8-30F6-4B80-8BE9-E27B2440E9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4190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297E2698-3AB6-4007-817A-B2BC020C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F66E-2CA9-46C0-9E4C-E8AC772646E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A7F063C-3D24-4C2F-9988-AD7A4FD77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35616EF7-79DF-4E73-986C-7C810E48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A4338-73D2-43D4-BE0A-E7083CAD1D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9909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3D10A0D0-EF0E-49EB-8D40-4E2EC8EB4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9A36-323C-47B2-A960-81F89BB67B6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5F096E7A-EEB3-4930-B97F-C49440EB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A6DA4F8C-A564-48EF-8EA2-7DE37896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5BF74-020D-4961-A00F-C109735176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6844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F8F7FB3E-D276-4807-970F-4DA2A21CC011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aven konektor 8">
            <a:extLst>
              <a:ext uri="{FF2B5EF4-FFF2-40B4-BE49-F238E27FC236}">
                <a16:creationId xmlns:a16="http://schemas.microsoft.com/office/drawing/2014/main" id="{4EBE5C74-E347-4030-841C-FB00CD68CF04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Skupina 9">
            <a:extLst>
              <a:ext uri="{FF2B5EF4-FFF2-40B4-BE49-F238E27FC236}">
                <a16:creationId xmlns:a16="http://schemas.microsoft.com/office/drawing/2014/main" id="{52734B84-7C94-4810-8085-730D8A1494A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Raven konektor 14">
              <a:extLst>
                <a:ext uri="{FF2B5EF4-FFF2-40B4-BE49-F238E27FC236}">
                  <a16:creationId xmlns:a16="http://schemas.microsoft.com/office/drawing/2014/main" id="{14A325D0-A93E-4C5A-B205-A36D257784DC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en konektor 15">
              <a:extLst>
                <a:ext uri="{FF2B5EF4-FFF2-40B4-BE49-F238E27FC236}">
                  <a16:creationId xmlns:a16="http://schemas.microsoft.com/office/drawing/2014/main" id="{3989C039-1343-45D8-BCB4-C64F2B448DEF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en konektor 16">
              <a:extLst>
                <a:ext uri="{FF2B5EF4-FFF2-40B4-BE49-F238E27FC236}">
                  <a16:creationId xmlns:a16="http://schemas.microsoft.com/office/drawing/2014/main" id="{2FC64DF2-2C98-499E-B14E-A3CF7E7E5C0D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3">
            <a:extLst>
              <a:ext uri="{FF2B5EF4-FFF2-40B4-BE49-F238E27FC236}">
                <a16:creationId xmlns:a16="http://schemas.microsoft.com/office/drawing/2014/main" id="{F46C1DBB-AC33-4D7D-A48C-EE708D73261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Raven konektor 10">
              <a:extLst>
                <a:ext uri="{FF2B5EF4-FFF2-40B4-BE49-F238E27FC236}">
                  <a16:creationId xmlns:a16="http://schemas.microsoft.com/office/drawing/2014/main" id="{9B7C6A0E-7758-475B-80DB-34801437CAF4}"/>
                </a:ext>
              </a:extLst>
            </p:cNvPr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en konektor 11">
              <a:extLst>
                <a:ext uri="{FF2B5EF4-FFF2-40B4-BE49-F238E27FC236}">
                  <a16:creationId xmlns:a16="http://schemas.microsoft.com/office/drawing/2014/main" id="{0195BA69-B888-47C9-BF4D-F5634E97548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en konektor 12">
              <a:extLst>
                <a:ext uri="{FF2B5EF4-FFF2-40B4-BE49-F238E27FC236}">
                  <a16:creationId xmlns:a16="http://schemas.microsoft.com/office/drawing/2014/main" id="{8773787E-4EA1-41F1-B3CD-8D65AC4B0A0A}"/>
                </a:ext>
              </a:extLst>
            </p:cNvPr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D33E0778-6D4D-4CF4-B3B2-56DE1CB6E60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Raven konektor 18">
              <a:extLst>
                <a:ext uri="{FF2B5EF4-FFF2-40B4-BE49-F238E27FC236}">
                  <a16:creationId xmlns:a16="http://schemas.microsoft.com/office/drawing/2014/main" id="{FF9CEEC3-4DB1-4D32-AE6F-D42B1FDA21BF}"/>
                </a:ext>
              </a:extLst>
            </p:cNvPr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en konektor 19">
              <a:extLst>
                <a:ext uri="{FF2B5EF4-FFF2-40B4-BE49-F238E27FC236}">
                  <a16:creationId xmlns:a16="http://schemas.microsoft.com/office/drawing/2014/main" id="{0E2F15C7-F185-44A1-BA13-63B165ABDE2D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konektor 20">
              <a:extLst>
                <a:ext uri="{FF2B5EF4-FFF2-40B4-BE49-F238E27FC236}">
                  <a16:creationId xmlns:a16="http://schemas.microsoft.com/office/drawing/2014/main" id="{17DD726F-8940-4AD1-B919-99339E9A7546}"/>
                </a:ext>
              </a:extLst>
            </p:cNvPr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9" name="Ograda datuma 4">
            <a:extLst>
              <a:ext uri="{FF2B5EF4-FFF2-40B4-BE49-F238E27FC236}">
                <a16:creationId xmlns:a16="http://schemas.microsoft.com/office/drawing/2014/main" id="{FE162021-FCC4-41F2-B728-96C2AD7D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8F21-13B8-47B2-9DFA-81E10BC1D8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0" name="Ograda noge 5">
            <a:extLst>
              <a:ext uri="{FF2B5EF4-FFF2-40B4-BE49-F238E27FC236}">
                <a16:creationId xmlns:a16="http://schemas.microsoft.com/office/drawing/2014/main" id="{3A11803D-9210-4B8D-A91B-2C2F67975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1" name="Ograda številke diapozitiva 6">
            <a:extLst>
              <a:ext uri="{FF2B5EF4-FFF2-40B4-BE49-F238E27FC236}">
                <a16:creationId xmlns:a16="http://schemas.microsoft.com/office/drawing/2014/main" id="{43384E36-AA08-4132-B8A4-759A305B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7E93123C-AD2A-49BC-8B16-72D8193129C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00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31B1E321-F0D6-46DB-AD2C-7CBF9AA29F57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F27C7D06-64CE-4E32-94B5-E79CB03CE09F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4ADCB768-586E-4B38-851E-6EB20C77BC5E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D0FC6F8-13DB-4558-B094-2E4B19B93049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79F37ED-D9C2-4E1C-8ABB-320497CBC2DE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DB8FB3C1-8FC6-49B6-B90B-7CDD8388CA10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980EEC0C-BCFB-4317-92FB-019A90C5AC54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C265A34C-7BAC-4C00-ACED-A51BEDFDE2C8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Pravokotnik 16">
            <a:extLst>
              <a:ext uri="{FF2B5EF4-FFF2-40B4-BE49-F238E27FC236}">
                <a16:creationId xmlns:a16="http://schemas.microsoft.com/office/drawing/2014/main" id="{2930D417-40F8-4589-A48B-7F291D76AF4F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D3EC745F-CA88-4F4A-BB99-33D06CBB3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36" name="Ograda besedila 12">
            <a:extLst>
              <a:ext uri="{FF2B5EF4-FFF2-40B4-BE49-F238E27FC236}">
                <a16:creationId xmlns:a16="http://schemas.microsoft.com/office/drawing/2014/main" id="{B13EB06A-0EEF-47EF-AC1F-1FDBA003BC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1CE89F66-DDFB-4B32-A3B2-079689592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51911C9-46B9-422A-8B77-FAF91F215E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BA1B4394-F1FD-4C19-A196-EF3E8D242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9045B31D-9185-4285-B7C2-197807266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FE1F6710-5EAE-432E-96BD-686F48421033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38" r:id="rId2"/>
    <p:sldLayoutId id="2147483744" r:id="rId3"/>
    <p:sldLayoutId id="2147483745" r:id="rId4"/>
    <p:sldLayoutId id="2147483746" r:id="rId5"/>
    <p:sldLayoutId id="2147483739" r:id="rId6"/>
    <p:sldLayoutId id="2147483747" r:id="rId7"/>
    <p:sldLayoutId id="2147483740" r:id="rId8"/>
    <p:sldLayoutId id="2147483748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anose="020B0609020204030204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8BC716-125E-49D6-9ECA-7C237E334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9250" y="5786438"/>
            <a:ext cx="3257550" cy="5318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/>
            <a:endParaRPr lang="sl-SI" altLang="sl-SI" cap="none">
              <a:effectLst/>
            </a:endParaRP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06D23E2E-DF83-4314-B522-0F0CBAC00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5" y="214313"/>
            <a:ext cx="7858125" cy="1266825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sl-SI" altLang="sl-SI" sz="4000" b="1">
                <a:solidFill>
                  <a:srgbClr val="FF0000"/>
                </a:solidFill>
              </a:rPr>
              <a:t>    Toplotni pasovi in podnebni tipi</a:t>
            </a:r>
          </a:p>
        </p:txBody>
      </p:sp>
      <p:pic>
        <p:nvPicPr>
          <p:cNvPr id="8196" name="Picture 2" descr="http://www.medvode.si/galerija/zima.jpg">
            <a:extLst>
              <a:ext uri="{FF2B5EF4-FFF2-40B4-BE49-F238E27FC236}">
                <a16:creationId xmlns:a16="http://schemas.microsoft.com/office/drawing/2014/main" id="{59126876-95F0-4377-9D09-459DAEE5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577">
            <a:off x="877888" y="1716088"/>
            <a:ext cx="297180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http://www.fotkaj.si/data/media/12/Pomlad.jpg">
            <a:extLst>
              <a:ext uri="{FF2B5EF4-FFF2-40B4-BE49-F238E27FC236}">
                <a16:creationId xmlns:a16="http://schemas.microsoft.com/office/drawing/2014/main" id="{72483769-F768-4B2F-86BB-8CD21028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3587">
            <a:off x="4568825" y="1638300"/>
            <a:ext cx="2916238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ttp://nelly.tuditi.delo.si/files/2006/07/6484.jpg">
            <a:extLst>
              <a:ext uri="{FF2B5EF4-FFF2-40B4-BE49-F238E27FC236}">
                <a16:creationId xmlns:a16="http://schemas.microsoft.com/office/drawing/2014/main" id="{4E895626-B2C9-44EB-8A3D-31E456117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2506">
            <a:off x="598488" y="4289425"/>
            <a:ext cx="301466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http://img411.imageshack.us/img411/2039/autumn3aj.jpg">
            <a:extLst>
              <a:ext uri="{FF2B5EF4-FFF2-40B4-BE49-F238E27FC236}">
                <a16:creationId xmlns:a16="http://schemas.microsoft.com/office/drawing/2014/main" id="{69AF1560-1519-4C46-98DC-846F6243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836">
            <a:off x="5319713" y="4222750"/>
            <a:ext cx="30321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E3226B6D-E0D0-461F-8110-DFCEBCD1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428625"/>
            <a:ext cx="8286750" cy="57864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 </a:t>
            </a:r>
            <a:endParaRPr lang="sl-SI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b="1" dirty="0">
                <a:solidFill>
                  <a:srgbClr val="FF0000"/>
                </a:solidFill>
                <a:latin typeface="Calibri" pitchFamily="34" charset="0"/>
              </a:rPr>
              <a:t>- 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Zmerno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hladno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podnebje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sl-SI" sz="1800" b="1" dirty="0">
              <a:solidFill>
                <a:srgbClr val="FF000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kje</a:t>
            </a:r>
            <a:r>
              <a:rPr lang="en-US" sz="1800" dirty="0">
                <a:latin typeface="Calibri" pitchFamily="34" charset="0"/>
              </a:rPr>
              <a:t>: S del </a:t>
            </a:r>
            <a:r>
              <a:rPr lang="en-US" sz="1800" dirty="0" err="1">
                <a:latin typeface="Calibri" pitchFamily="34" charset="0"/>
              </a:rPr>
              <a:t>kontinentov</a:t>
            </a:r>
            <a:r>
              <a:rPr lang="en-US" sz="1800" dirty="0">
                <a:latin typeface="Calibri" pitchFamily="34" charset="0"/>
              </a:rPr>
              <a:t> – 60. </a:t>
            </a:r>
            <a:r>
              <a:rPr lang="en-US" sz="1800" dirty="0" err="1">
                <a:latin typeface="Calibri" pitchFamily="34" charset="0"/>
              </a:rPr>
              <a:t>vzporednik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>
                <a:latin typeface="Calibri" pitchFamily="34" charset="0"/>
              </a:rPr>
              <a:t>temperature: </a:t>
            </a:r>
            <a:r>
              <a:rPr lang="en-US" sz="1800" dirty="0" err="1">
                <a:latin typeface="Calibri" pitchFamily="34" charset="0"/>
              </a:rPr>
              <a:t>kratka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mila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poletja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mrzle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zime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skrajna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temperaturna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nihanja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padavine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latin typeface="Calibri" pitchFamily="34" charset="0"/>
              </a:rPr>
              <a:t>malo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višek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poleti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rastlinstvo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latin typeface="Calibri" pitchFamily="34" charset="0"/>
              </a:rPr>
              <a:t>iglasti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gozd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1800" dirty="0">
              <a:latin typeface="Calibri" pitchFamily="34" charset="0"/>
            </a:endParaRPr>
          </a:p>
        </p:txBody>
      </p:sp>
      <p:pic>
        <p:nvPicPr>
          <p:cNvPr id="17411" name="Picture 2" descr="http://ecotours-russia.com/images/gallery5/winter%20forest.jpg">
            <a:extLst>
              <a:ext uri="{FF2B5EF4-FFF2-40B4-BE49-F238E27FC236}">
                <a16:creationId xmlns:a16="http://schemas.microsoft.com/office/drawing/2014/main" id="{7221BEB9-2AB8-48A5-A749-21A475F6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071813"/>
            <a:ext cx="28559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albatros-ski.com/wp-content/uploads/golte2.jpg">
            <a:extLst>
              <a:ext uri="{FF2B5EF4-FFF2-40B4-BE49-F238E27FC236}">
                <a16:creationId xmlns:a16="http://schemas.microsoft.com/office/drawing/2014/main" id="{A22E2926-D4B6-4927-8D9F-03D055C8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43125"/>
            <a:ext cx="256698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http://www.apartmaji-jezerci.si/img/gozd-martuljek-02.jpg">
            <a:extLst>
              <a:ext uri="{FF2B5EF4-FFF2-40B4-BE49-F238E27FC236}">
                <a16:creationId xmlns:a16="http://schemas.microsoft.com/office/drawing/2014/main" id="{3D858B42-60FE-492B-AFD7-82C6E8AE1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86250"/>
            <a:ext cx="345916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6D01FD68-35D3-4925-BE2E-6345D3E78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8151812" cy="5364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solidFill>
                  <a:srgbClr val="FF0000"/>
                </a:solidFill>
                <a:latin typeface="Calibri" pitchFamily="34" charset="0"/>
              </a:rPr>
              <a:t>- 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tundrsko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ali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subpolarno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podnebje</a:t>
            </a:r>
            <a:endParaRPr lang="sl-SI" sz="1800" b="1" dirty="0">
              <a:solidFill>
                <a:srgbClr val="FF000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/>
              <a:t> </a:t>
            </a:r>
            <a:endParaRPr lang="sl-SI" b="1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b="1" dirty="0">
                <a:solidFill>
                  <a:srgbClr val="FF0000"/>
                </a:solidFill>
                <a:latin typeface="Calibri" pitchFamily="34" charset="0"/>
              </a:rPr>
              <a:t>- 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Tundrsko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ali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subpolarno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podnebje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endParaRPr lang="sl-SI" sz="1800" b="1" dirty="0">
              <a:solidFill>
                <a:srgbClr val="FF000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-</a:t>
            </a:r>
            <a:r>
              <a:rPr lang="sl-SI" sz="1800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</a:rPr>
              <a:t>kje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latin typeface="Calibri" pitchFamily="34" charset="0"/>
              </a:rPr>
              <a:t>skrajni</a:t>
            </a:r>
            <a:r>
              <a:rPr lang="en-US" sz="1800" dirty="0">
                <a:latin typeface="Calibri" pitchFamily="34" charset="0"/>
              </a:rPr>
              <a:t> S </a:t>
            </a:r>
            <a:r>
              <a:rPr lang="en-US" sz="1800" dirty="0" err="1">
                <a:latin typeface="Calibri" pitchFamily="34" charset="0"/>
              </a:rPr>
              <a:t>Evrazije</a:t>
            </a:r>
            <a:r>
              <a:rPr lang="en-US" sz="1800" dirty="0">
                <a:latin typeface="Calibri" pitchFamily="34" charset="0"/>
              </a:rPr>
              <a:t> in </a:t>
            </a:r>
            <a:r>
              <a:rPr lang="en-US" sz="1800" dirty="0" err="1">
                <a:latin typeface="Calibri" pitchFamily="34" charset="0"/>
              </a:rPr>
              <a:t>Amerike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>
                <a:latin typeface="Calibri" pitchFamily="34" charset="0"/>
              </a:rPr>
              <a:t>temperature: </a:t>
            </a:r>
            <a:r>
              <a:rPr lang="en-US" sz="1800" dirty="0" err="1">
                <a:latin typeface="Calibri" pitchFamily="34" charset="0"/>
              </a:rPr>
              <a:t>dolga</a:t>
            </a:r>
            <a:r>
              <a:rPr lang="en-US" sz="1800" dirty="0">
                <a:latin typeface="Calibri" pitchFamily="34" charset="0"/>
              </a:rPr>
              <a:t> in </a:t>
            </a:r>
            <a:r>
              <a:rPr lang="en-US" sz="1800" dirty="0" err="1">
                <a:latin typeface="Calibri" pitchFamily="34" charset="0"/>
              </a:rPr>
              <a:t>mrzla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zima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poletja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hladna</a:t>
            </a:r>
            <a:r>
              <a:rPr lang="en-US" sz="1800" dirty="0">
                <a:latin typeface="Calibri" pitchFamily="34" charset="0"/>
              </a:rPr>
              <a:t> in </a:t>
            </a:r>
            <a:r>
              <a:rPr lang="en-US" sz="1800" dirty="0" err="1">
                <a:latin typeface="Calibri" pitchFamily="34" charset="0"/>
              </a:rPr>
              <a:t>kratka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ni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velikih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nihanj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padavine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latin typeface="Calibri" pitchFamily="34" charset="0"/>
              </a:rPr>
              <a:t>zelo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malo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800" dirty="0">
                <a:latin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</a:rPr>
              <a:t>rastlinstvo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latin typeface="Calibri" pitchFamily="34" charset="0"/>
              </a:rPr>
              <a:t>skromno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tundrsko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rastlinstvo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večno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zamrznjena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tla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tu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živijo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redka</a:t>
            </a:r>
            <a:r>
              <a:rPr lang="en-US" sz="1800" dirty="0">
                <a:latin typeface="Calibri" pitchFamily="34" charset="0"/>
              </a:rPr>
              <a:t> l</a:t>
            </a:r>
            <a:r>
              <a:rPr lang="sl-SI" sz="1800" dirty="0">
                <a:latin typeface="Calibri" pitchFamily="34" charset="0"/>
              </a:rPr>
              <a:t>-  ---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800" dirty="0">
                <a:latin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</a:rPr>
              <a:t>judstva</a:t>
            </a:r>
            <a:r>
              <a:rPr lang="en-US" sz="1800" dirty="0">
                <a:latin typeface="Calibri" pitchFamily="34" charset="0"/>
              </a:rPr>
              <a:t> (</a:t>
            </a:r>
            <a:r>
              <a:rPr lang="en-US" sz="1800" dirty="0" err="1">
                <a:latin typeface="Calibri" pitchFamily="34" charset="0"/>
              </a:rPr>
              <a:t>Eskimi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sibirska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ljudstva</a:t>
            </a:r>
            <a:r>
              <a:rPr lang="en-US" sz="1800" dirty="0">
                <a:latin typeface="Calibri" pitchFamily="34" charset="0"/>
              </a:rPr>
              <a:t>, …)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1800" dirty="0">
              <a:latin typeface="Calibri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E6FE38F-06A1-4EAB-B580-27829C1E8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200" b="1" dirty="0">
                <a:solidFill>
                  <a:srgbClr val="FF0000"/>
                </a:solidFill>
                <a:latin typeface="Calibri" pitchFamily="34" charset="0"/>
              </a:rPr>
              <a:t>Podnebje </a:t>
            </a:r>
            <a:r>
              <a:rPr lang="sl-SI" sz="3200" b="1" dirty="0" err="1">
                <a:solidFill>
                  <a:srgbClr val="FF0000"/>
                </a:solidFill>
                <a:latin typeface="Calibri" pitchFamily="34" charset="0"/>
              </a:rPr>
              <a:t>subpolarnega</a:t>
            </a:r>
            <a:r>
              <a:rPr lang="sl-SI" sz="3200" b="1" dirty="0">
                <a:solidFill>
                  <a:srgbClr val="FF0000"/>
                </a:solidFill>
                <a:latin typeface="Calibri" pitchFamily="34" charset="0"/>
              </a:rPr>
              <a:t> pasu</a:t>
            </a:r>
          </a:p>
        </p:txBody>
      </p:sp>
      <p:pic>
        <p:nvPicPr>
          <p:cNvPr id="18436" name="Picture 2" descr="http://www.kidcrosswords.com/kidoutdoors/where%20to%20go/tundra_image.jpg">
            <a:extLst>
              <a:ext uri="{FF2B5EF4-FFF2-40B4-BE49-F238E27FC236}">
                <a16:creationId xmlns:a16="http://schemas.microsoft.com/office/drawing/2014/main" id="{6FCE2E3E-3AF5-456D-9E7B-132926DC3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929063"/>
            <a:ext cx="26431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http://www.e-turizam.com/images/stories/eskimi.jpg">
            <a:extLst>
              <a:ext uri="{FF2B5EF4-FFF2-40B4-BE49-F238E27FC236}">
                <a16:creationId xmlns:a16="http://schemas.microsoft.com/office/drawing/2014/main" id="{B1E7A39D-0D0C-457D-ADFC-3840D7A2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357688"/>
            <a:ext cx="1571625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16313DF4-EE4E-40EA-9F6E-3CC50DEE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5" y="1785938"/>
            <a:ext cx="7929563" cy="4714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solidFill>
                  <a:srgbClr val="FF0000"/>
                </a:solidFill>
                <a:latin typeface="Calibri" pitchFamily="34" charset="0"/>
              </a:rPr>
              <a:t>- 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podnebje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večnega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snega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in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ledu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ali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polarno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podnebje</a:t>
            </a:r>
            <a:endParaRPr lang="sl-SI" sz="1800" dirty="0">
              <a:solidFill>
                <a:srgbClr val="FF0000"/>
              </a:solidFill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kje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latin typeface="Calibri" pitchFamily="34" charset="0"/>
              </a:rPr>
              <a:t>Antarktika</a:t>
            </a:r>
            <a:r>
              <a:rPr lang="en-US" sz="1800" dirty="0">
                <a:latin typeface="Calibri" pitchFamily="34" charset="0"/>
              </a:rPr>
              <a:t>, S </a:t>
            </a:r>
            <a:r>
              <a:rPr lang="en-US" sz="1800" dirty="0" err="1">
                <a:latin typeface="Calibri" pitchFamily="34" charset="0"/>
              </a:rPr>
              <a:t>ledeno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morje</a:t>
            </a:r>
            <a:r>
              <a:rPr lang="en-US" sz="1800" dirty="0">
                <a:latin typeface="Calibri" pitchFamily="34" charset="0"/>
              </a:rPr>
              <a:t>, deli </a:t>
            </a:r>
            <a:r>
              <a:rPr lang="en-US" sz="1800" dirty="0" err="1">
                <a:latin typeface="Calibri" pitchFamily="34" charset="0"/>
              </a:rPr>
              <a:t>Grenlandije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>
                <a:latin typeface="Calibri" pitchFamily="34" charset="0"/>
              </a:rPr>
              <a:t>temperature: pod 0°C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padavine</a:t>
            </a:r>
            <a:r>
              <a:rPr lang="en-US" sz="1800" dirty="0">
                <a:latin typeface="Calibri" pitchFamily="34" charset="0"/>
              </a:rPr>
              <a:t>:  </a:t>
            </a:r>
            <a:r>
              <a:rPr lang="en-US" sz="1800" dirty="0" err="1">
                <a:latin typeface="Calibri" pitchFamily="34" charset="0"/>
              </a:rPr>
              <a:t>malo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padavin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če</a:t>
            </a:r>
            <a:r>
              <a:rPr lang="en-US" sz="1800" dirty="0">
                <a:latin typeface="Calibri" pitchFamily="34" charset="0"/>
              </a:rPr>
              <a:t> so, so v </a:t>
            </a:r>
            <a:r>
              <a:rPr lang="en-US" sz="1800" dirty="0" err="1">
                <a:latin typeface="Calibri" pitchFamily="34" charset="0"/>
              </a:rPr>
              <a:t>obliki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snega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ki</a:t>
            </a:r>
            <a:r>
              <a:rPr lang="en-US" sz="1800" dirty="0">
                <a:latin typeface="Calibri" pitchFamily="34" charset="0"/>
              </a:rPr>
              <a:t> se </a:t>
            </a:r>
            <a:r>
              <a:rPr lang="en-US" sz="1800" dirty="0" err="1">
                <a:latin typeface="Calibri" pitchFamily="34" charset="0"/>
              </a:rPr>
              <a:t>kopiči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sl-SI" sz="1800" dirty="0">
                <a:latin typeface="Calibri" pitchFamily="34" charset="0"/>
              </a:rPr>
              <a:t>  </a:t>
            </a:r>
            <a:r>
              <a:rPr lang="en-US" sz="1800" dirty="0" err="1">
                <a:latin typeface="Calibri" pitchFamily="34" charset="0"/>
              </a:rPr>
              <a:t>rastlinstvo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latin typeface="Calibri" pitchFamily="34" charset="0"/>
              </a:rPr>
              <a:t>rastlinstva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ni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ledena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puščava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človek</a:t>
            </a:r>
            <a:r>
              <a:rPr lang="en-US" sz="1800" dirty="0">
                <a:latin typeface="Calibri" pitchFamily="34" charset="0"/>
              </a:rPr>
              <a:t> je </a:t>
            </a:r>
            <a:r>
              <a:rPr lang="en-US" sz="1800" dirty="0" err="1">
                <a:latin typeface="Calibri" pitchFamily="34" charset="0"/>
              </a:rPr>
              <a:t>tu</a:t>
            </a:r>
            <a:r>
              <a:rPr lang="en-US" sz="1800" dirty="0">
                <a:latin typeface="Calibri" pitchFamily="34" charset="0"/>
              </a:rPr>
              <a:t> le </a:t>
            </a:r>
            <a:r>
              <a:rPr lang="en-US" sz="1800" dirty="0" err="1">
                <a:latin typeface="Calibri" pitchFamily="34" charset="0"/>
              </a:rPr>
              <a:t>poredko</a:t>
            </a:r>
            <a:r>
              <a:rPr lang="en-US" sz="1800" dirty="0">
                <a:latin typeface="Calibri" pitchFamily="34" charset="0"/>
              </a:rPr>
              <a:t>, pa </a:t>
            </a:r>
            <a:r>
              <a:rPr lang="en-US" sz="1800" dirty="0" err="1">
                <a:latin typeface="Calibri" pitchFamily="34" charset="0"/>
              </a:rPr>
              <a:t>še</a:t>
            </a:r>
            <a:r>
              <a:rPr lang="en-US" sz="1800" dirty="0">
                <a:latin typeface="Calibri" pitchFamily="34" charset="0"/>
              </a:rPr>
              <a:t> to le </a:t>
            </a:r>
            <a:r>
              <a:rPr lang="en-US" sz="1800" dirty="0" err="1">
                <a:latin typeface="Calibri" pitchFamily="34" charset="0"/>
              </a:rPr>
              <a:t>zgolj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sl-SI" sz="1800" dirty="0">
                <a:latin typeface="Calibri" pitchFamily="34" charset="0"/>
              </a:rPr>
              <a:t>        </a:t>
            </a:r>
            <a:r>
              <a:rPr lang="en-US" sz="1800" dirty="0" err="1">
                <a:latin typeface="Calibri" pitchFamily="34" charset="0"/>
              </a:rPr>
              <a:t>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kakšnih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raziskovalnih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postajah</a:t>
            </a:r>
            <a:r>
              <a:rPr lang="en-US" sz="1800" dirty="0">
                <a:latin typeface="Calibri" pitchFamily="34" charset="0"/>
              </a:rPr>
              <a:t> 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0C3E446-E963-4EAD-BDB6-25C80F2D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P</a:t>
            </a:r>
            <a:r>
              <a:rPr lang="sl-SI" sz="3200" b="1" dirty="0" err="1">
                <a:solidFill>
                  <a:srgbClr val="FF0000"/>
                </a:solidFill>
              </a:rPr>
              <a:t>odnebje</a:t>
            </a:r>
            <a:r>
              <a:rPr lang="sl-SI" sz="3200" b="1" dirty="0">
                <a:solidFill>
                  <a:srgbClr val="FF0000"/>
                </a:solidFill>
              </a:rPr>
              <a:t> mrzlega ali polarnega pasu: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9460" name="Picture 2" descr="http://lh4.ggpht.com/sstojanoski/R2e4EQ4nyTI/AAAAAAAADVI/18Ac3ETYRbo/polar+bears+(4).jpg">
            <a:extLst>
              <a:ext uri="{FF2B5EF4-FFF2-40B4-BE49-F238E27FC236}">
                <a16:creationId xmlns:a16="http://schemas.microsoft.com/office/drawing/2014/main" id="{D2FCA43D-9549-4D89-BCA3-351E09AA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14813"/>
            <a:ext cx="3000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http://chef.blog.siol.net/files/2007/10/07-plavajoci-led.jpg">
            <a:extLst>
              <a:ext uri="{FF2B5EF4-FFF2-40B4-BE49-F238E27FC236}">
                <a16:creationId xmlns:a16="http://schemas.microsoft.com/office/drawing/2014/main" id="{2896ABC0-E98D-4F77-86E8-30D9D590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43375"/>
            <a:ext cx="321468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>
            <a:extLst>
              <a:ext uri="{FF2B5EF4-FFF2-40B4-BE49-F238E27FC236}">
                <a16:creationId xmlns:a16="http://schemas.microsoft.com/office/drawing/2014/main" id="{3CE9400F-5BFF-4C24-AD43-F5F7FCECD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1714500"/>
            <a:ext cx="7786687" cy="47863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Gorsko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podnebje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nima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nobenega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podnebnega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tipa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ker</a:t>
            </a:r>
            <a:r>
              <a:rPr lang="en-US" sz="1800" dirty="0">
                <a:latin typeface="Calibri" pitchFamily="34" charset="0"/>
              </a:rPr>
              <a:t> se </a:t>
            </a:r>
            <a:r>
              <a:rPr lang="en-US" sz="1800" dirty="0" err="1">
                <a:latin typeface="Calibri" pitchFamily="34" charset="0"/>
              </a:rPr>
              <a:t>razmere</a:t>
            </a:r>
            <a:r>
              <a:rPr lang="en-US" sz="1800" dirty="0">
                <a:latin typeface="Calibri" pitchFamily="34" charset="0"/>
              </a:rPr>
              <a:t> v </a:t>
            </a:r>
            <a:r>
              <a:rPr lang="en-US" sz="1800" dirty="0" err="1">
                <a:latin typeface="Calibri" pitchFamily="34" charset="0"/>
              </a:rPr>
              <a:t>gorah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nenehno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spreminjajo</a:t>
            </a:r>
            <a:r>
              <a:rPr lang="en-US" sz="1800" dirty="0">
                <a:latin typeface="Calibri" pitchFamily="34" charset="0"/>
              </a:rPr>
              <a:t>: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temperatura</a:t>
            </a:r>
            <a:r>
              <a:rPr lang="en-US" sz="1800" dirty="0">
                <a:latin typeface="Calibri" pitchFamily="34" charset="0"/>
              </a:rPr>
              <a:t>: z </a:t>
            </a:r>
            <a:r>
              <a:rPr lang="en-US" sz="1800" dirty="0" err="1">
                <a:latin typeface="Calibri" pitchFamily="34" charset="0"/>
              </a:rPr>
              <a:t>višino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upada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1800" dirty="0">
                <a:latin typeface="Calibri" pitchFamily="34" charset="0"/>
              </a:rPr>
              <a:t>-  </a:t>
            </a:r>
            <a:r>
              <a:rPr lang="en-US" sz="1800" dirty="0" err="1">
                <a:latin typeface="Calibri" pitchFamily="34" charset="0"/>
              </a:rPr>
              <a:t>padavine</a:t>
            </a:r>
            <a:r>
              <a:rPr lang="en-US" sz="1800" dirty="0">
                <a:latin typeface="Calibri" pitchFamily="34" charset="0"/>
              </a:rPr>
              <a:t>: z </a:t>
            </a:r>
            <a:r>
              <a:rPr lang="en-US" sz="1800" dirty="0" err="1">
                <a:latin typeface="Calibri" pitchFamily="34" charset="0"/>
              </a:rPr>
              <a:t>višino</a:t>
            </a:r>
            <a:r>
              <a:rPr lang="en-US" sz="1800" dirty="0">
                <a:latin typeface="Calibri" pitchFamily="34" charset="0"/>
              </a:rPr>
              <a:t> se </a:t>
            </a:r>
            <a:r>
              <a:rPr lang="en-US" sz="1800" dirty="0" err="1">
                <a:latin typeface="Calibri" pitchFamily="34" charset="0"/>
              </a:rPr>
              <a:t>večajo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sz="1800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err="1">
                <a:latin typeface="Calibri" pitchFamily="34" charset="0"/>
              </a:rPr>
              <a:t>Pomembna</a:t>
            </a:r>
            <a:r>
              <a:rPr lang="en-US" sz="1800" dirty="0">
                <a:latin typeface="Calibri" pitchFamily="34" charset="0"/>
              </a:rPr>
              <a:t> je </a:t>
            </a:r>
            <a:r>
              <a:rPr lang="en-US" sz="1800" dirty="0" err="1">
                <a:latin typeface="Calibri" pitchFamily="34" charset="0"/>
              </a:rPr>
              <a:t>tudi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lega</a:t>
            </a:r>
            <a:r>
              <a:rPr lang="en-US" sz="1800" dirty="0">
                <a:latin typeface="Calibri" pitchFamily="34" charset="0"/>
              </a:rPr>
              <a:t>: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prisojnost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/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osojnost</a:t>
            </a:r>
            <a:r>
              <a:rPr lang="en-US" sz="1800" dirty="0">
                <a:latin typeface="Calibri" pitchFamily="34" charset="0"/>
              </a:rPr>
              <a:t>, </a:t>
            </a:r>
            <a:r>
              <a:rPr lang="en-US" sz="1800" dirty="0" err="1">
                <a:latin typeface="Calibri" pitchFamily="34" charset="0"/>
              </a:rPr>
              <a:t>izpostavljenost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vetrovom</a:t>
            </a:r>
            <a:r>
              <a:rPr lang="en-US" sz="1800" dirty="0">
                <a:latin typeface="Calibri" pitchFamily="34" charset="0"/>
              </a:rPr>
              <a:t> in </a:t>
            </a:r>
            <a:r>
              <a:rPr lang="en-US" sz="1800" dirty="0" err="1">
                <a:latin typeface="Calibri" pitchFamily="34" charset="0"/>
              </a:rPr>
              <a:t>oddaljenost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od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morja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najpomembnejša</a:t>
            </a:r>
            <a:r>
              <a:rPr lang="en-US" sz="1800" dirty="0">
                <a:latin typeface="Calibri" pitchFamily="34" charset="0"/>
              </a:rPr>
              <a:t> pa je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nadmorska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višina</a:t>
            </a:r>
            <a:r>
              <a:rPr lang="en-US" sz="1800" dirty="0">
                <a:latin typeface="Calibri" pitchFamily="34" charset="0"/>
              </a:rPr>
              <a:t>. </a:t>
            </a:r>
            <a:r>
              <a:rPr lang="en-US" sz="1800" dirty="0" err="1">
                <a:latin typeface="Calibri" pitchFamily="34" charset="0"/>
              </a:rPr>
              <a:t>Zaradi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vseh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teh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dejavnikov</a:t>
            </a:r>
            <a:r>
              <a:rPr lang="en-US" sz="1800" dirty="0">
                <a:latin typeface="Calibri" pitchFamily="34" charset="0"/>
              </a:rPr>
              <a:t> so se </a:t>
            </a:r>
            <a:r>
              <a:rPr lang="en-US" sz="1800" dirty="0" err="1">
                <a:latin typeface="Calibri" pitchFamily="34" charset="0"/>
              </a:rPr>
              <a:t>izoblikovali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podnebni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višinski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pasovi</a:t>
            </a:r>
            <a:r>
              <a:rPr lang="en-US" sz="1800" dirty="0">
                <a:latin typeface="Calibri" pitchFamily="34" charset="0"/>
              </a:rPr>
              <a:t>. </a:t>
            </a:r>
            <a:r>
              <a:rPr lang="en-US" sz="1800" dirty="0" err="1">
                <a:latin typeface="Calibri" pitchFamily="34" charset="0"/>
              </a:rPr>
              <a:t>Pomembna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ločnica</a:t>
            </a:r>
            <a:r>
              <a:rPr lang="en-US" sz="1800" dirty="0">
                <a:latin typeface="Calibri" pitchFamily="34" charset="0"/>
              </a:rPr>
              <a:t> je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zgornja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gozdna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meja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– do tam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uspeva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gozd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(1700 m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pri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nas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).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Druga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pomembna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ločnica</a:t>
            </a:r>
            <a:r>
              <a:rPr lang="en-US" sz="1800" dirty="0">
                <a:latin typeface="Calibri" pitchFamily="34" charset="0"/>
              </a:rPr>
              <a:t> pa je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snežna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meja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nad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katero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je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večni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alibri" pitchFamily="34" charset="0"/>
              </a:rPr>
              <a:t>sneg</a:t>
            </a:r>
            <a:r>
              <a:rPr lang="en-US" sz="1800" dirty="0">
                <a:latin typeface="Calibri" pitchFamily="34" charset="0"/>
              </a:rPr>
              <a:t>.</a:t>
            </a:r>
            <a:endParaRPr lang="sl-SI" sz="1800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B952AF7A-F94D-4FEB-9B1A-8170DB5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200" b="1" dirty="0">
                <a:solidFill>
                  <a:srgbClr val="FF0000"/>
                </a:solidFill>
                <a:latin typeface="Calibri" pitchFamily="34" charset="0"/>
              </a:rPr>
              <a:t>Gorska podnebja:</a:t>
            </a:r>
          </a:p>
        </p:txBody>
      </p:sp>
      <p:pic>
        <p:nvPicPr>
          <p:cNvPr id="20484" name="Picture 2" descr="http://www.ekonomska.org/pouktv/0708/3bmajstorovics/slike/triglav.jpg">
            <a:extLst>
              <a:ext uri="{FF2B5EF4-FFF2-40B4-BE49-F238E27FC236}">
                <a16:creationId xmlns:a16="http://schemas.microsoft.com/office/drawing/2014/main" id="{593AF85A-AD6A-4835-9345-54AC6632B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643438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0E3F65-AA6D-4232-B280-DD9CE0C2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Toplotni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pasovi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so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območja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se v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obliki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pasov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raztezajo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okrog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zemeljske</a:t>
            </a: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bri" pitchFamily="34" charset="0"/>
              </a:rPr>
              <a:t>oble</a:t>
            </a:r>
            <a:r>
              <a:rPr lang="sl-SI" sz="2400" dirty="0">
                <a:solidFill>
                  <a:schemeClr val="tx1"/>
                </a:solidFill>
                <a:latin typeface="Calibri" pitchFamily="34" charset="0"/>
              </a:rPr>
              <a:t>.</a:t>
            </a:r>
            <a:br>
              <a:rPr lang="sl-SI" dirty="0">
                <a:solidFill>
                  <a:schemeClr val="tx2">
                    <a:satMod val="200000"/>
                  </a:schemeClr>
                </a:solidFill>
              </a:rPr>
            </a:br>
            <a:endParaRPr lang="sl-SI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CEA56725-58A1-4858-B81E-D1EF63E05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sz="2400">
                <a:solidFill>
                  <a:srgbClr val="FF0000"/>
                </a:solidFill>
                <a:latin typeface="Calibri" panose="020F0502020204030204" pitchFamily="34" charset="0"/>
              </a:rPr>
              <a:t>Ločimo:</a:t>
            </a:r>
            <a:endParaRPr lang="sl-SI" altLang="sl-SI" sz="24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2400">
                <a:latin typeface="Calibri" panose="020F0502020204030204" pitchFamily="34" charset="0"/>
              </a:rPr>
              <a:t>Tropski pas</a:t>
            </a:r>
            <a:endParaRPr lang="sl-SI" altLang="sl-SI" sz="2400">
              <a:latin typeface="Calibri" panose="020F0502020204030204" pitchFamily="34" charset="0"/>
            </a:endParaRPr>
          </a:p>
          <a:p>
            <a:r>
              <a:rPr lang="en-US" altLang="sl-SI" sz="2400">
                <a:latin typeface="Calibri" panose="020F0502020204030204" pitchFamily="34" charset="0"/>
              </a:rPr>
              <a:t>Subtropski pas</a:t>
            </a:r>
            <a:endParaRPr lang="sl-SI" altLang="sl-SI" sz="2400">
              <a:latin typeface="Calibri" panose="020F0502020204030204" pitchFamily="34" charset="0"/>
            </a:endParaRPr>
          </a:p>
          <a:p>
            <a:r>
              <a:rPr lang="en-US" altLang="sl-SI" sz="2400">
                <a:latin typeface="Calibri" panose="020F0502020204030204" pitchFamily="34" charset="0"/>
              </a:rPr>
              <a:t>Zmerno topli pas</a:t>
            </a:r>
            <a:endParaRPr lang="sl-SI" altLang="sl-SI" sz="2400">
              <a:latin typeface="Calibri" panose="020F0502020204030204" pitchFamily="34" charset="0"/>
            </a:endParaRPr>
          </a:p>
          <a:p>
            <a:r>
              <a:rPr lang="en-US" altLang="sl-SI" sz="2400">
                <a:latin typeface="Calibri" panose="020F0502020204030204" pitchFamily="34" charset="0"/>
              </a:rPr>
              <a:t>Subpolarni pas</a:t>
            </a:r>
            <a:endParaRPr lang="sl-SI" altLang="sl-SI" sz="2400">
              <a:latin typeface="Calibri" panose="020F0502020204030204" pitchFamily="34" charset="0"/>
            </a:endParaRPr>
          </a:p>
          <a:p>
            <a:r>
              <a:rPr lang="en-US" altLang="sl-SI" sz="2400">
                <a:latin typeface="Calibri" panose="020F0502020204030204" pitchFamily="34" charset="0"/>
              </a:rPr>
              <a:t>Polarni pas</a:t>
            </a:r>
            <a:endParaRPr lang="sl-SI" altLang="sl-SI" sz="2400">
              <a:latin typeface="Calibri" panose="020F0502020204030204" pitchFamily="34" charset="0"/>
            </a:endParaRPr>
          </a:p>
          <a:p>
            <a:endParaRPr lang="sl-SI" altLang="sl-SI" sz="2400">
              <a:latin typeface="Calibri" panose="020F0502020204030204" pitchFamily="34" charset="0"/>
            </a:endParaRPr>
          </a:p>
          <a:p>
            <a:r>
              <a:rPr lang="en-US" altLang="sl-SI" sz="2400">
                <a:latin typeface="Calibri" panose="020F0502020204030204" pitchFamily="34" charset="0"/>
              </a:rPr>
              <a:t>Znotraj pasov razlikujemo različne tipe podnebij. Podnebja se razlikujejo predvsem glede na količino padavin, njihovo razporeditev preko leta, …</a:t>
            </a:r>
            <a:endParaRPr lang="sl-SI" altLang="sl-SI" sz="2400">
              <a:latin typeface="Calibri" panose="020F0502020204030204" pitchFamily="34" charset="0"/>
            </a:endParaRPr>
          </a:p>
          <a:p>
            <a:endParaRPr lang="sl-SI" altLang="sl-SI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7357C25-06AC-421F-9774-1CF0C2C0F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3200" b="1" dirty="0">
                <a:solidFill>
                  <a:srgbClr val="FF0000"/>
                </a:solidFill>
                <a:latin typeface="Calibri" pitchFamily="34" charset="0"/>
              </a:rPr>
              <a:t>Podnebja tropskega ali vročega pasu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D68BC825-C940-49F9-B482-360A94AA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43125"/>
            <a:ext cx="7800975" cy="4286250"/>
          </a:xfrm>
        </p:spPr>
        <p:txBody>
          <a:bodyPr/>
          <a:lstStyle/>
          <a:p>
            <a:r>
              <a:rPr lang="en-US" altLang="sl-SI" sz="2000">
                <a:latin typeface="Calibri" panose="020F0502020204030204" pitchFamily="34" charset="0"/>
              </a:rPr>
              <a:t>ekvatorialno</a:t>
            </a:r>
            <a:endParaRPr lang="sl-SI" altLang="sl-SI" sz="2000">
              <a:latin typeface="Calibri" panose="020F0502020204030204" pitchFamily="34" charset="0"/>
            </a:endParaRPr>
          </a:p>
          <a:p>
            <a:r>
              <a:rPr lang="en-US" altLang="sl-SI" sz="2000">
                <a:latin typeface="Calibri" panose="020F0502020204030204" pitchFamily="34" charset="0"/>
              </a:rPr>
              <a:t>savansko</a:t>
            </a:r>
            <a:endParaRPr lang="sl-SI" altLang="sl-SI" sz="2000">
              <a:latin typeface="Calibri" panose="020F0502020204030204" pitchFamily="34" charset="0"/>
            </a:endParaRPr>
          </a:p>
          <a:p>
            <a:r>
              <a:rPr lang="en-US" altLang="sl-SI" sz="2000">
                <a:latin typeface="Calibri" panose="020F0502020204030204" pitchFamily="34" charset="0"/>
              </a:rPr>
              <a:t>tropsko polsuho</a:t>
            </a:r>
            <a:endParaRPr lang="sl-SI" altLang="sl-SI" sz="2000">
              <a:latin typeface="Calibri" panose="020F0502020204030204" pitchFamily="34" charset="0"/>
            </a:endParaRPr>
          </a:p>
          <a:p>
            <a:r>
              <a:rPr lang="en-US" altLang="sl-SI" sz="2000">
                <a:latin typeface="Calibri" panose="020F0502020204030204" pitchFamily="34" charset="0"/>
              </a:rPr>
              <a:t>tropsko suho</a:t>
            </a:r>
            <a:endParaRPr lang="sl-SI" altLang="sl-SI" sz="2000">
              <a:latin typeface="Calibri" panose="020F0502020204030204" pitchFamily="34" charset="0"/>
            </a:endParaRPr>
          </a:p>
          <a:p>
            <a:endParaRPr lang="sl-SI" altLang="sl-SI" sz="2000" b="1">
              <a:latin typeface="Calibri" panose="020F0502020204030204" pitchFamily="34" charset="0"/>
            </a:endParaRPr>
          </a:p>
          <a:p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Ekvatorialno podnebje: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kje: od ekvatorja do 10° s. in j. g. š.</a:t>
            </a:r>
            <a:r>
              <a:rPr lang="en-US" altLang="sl-SI" sz="1800" b="1">
                <a:latin typeface="Calibri" panose="020F0502020204030204" pitchFamily="34" charset="0"/>
              </a:rPr>
              <a:t>,</a:t>
            </a:r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Amazonsko nižavje</a:t>
            </a:r>
            <a:r>
              <a:rPr lang="en-US" altLang="sl-SI" sz="1800">
                <a:latin typeface="Calibri" panose="020F0502020204030204" pitchFamily="34" charset="0"/>
              </a:rPr>
              <a:t>, J Amerika, …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visoke, zaradi oblačnosti dokaj znosne</a:t>
            </a:r>
            <a:r>
              <a:rPr lang="en-US" altLang="sl-SI" sz="1800" b="1">
                <a:latin typeface="Calibri" panose="020F0502020204030204" pitchFamily="34" charset="0"/>
              </a:rPr>
              <a:t>, </a:t>
            </a:r>
            <a:r>
              <a:rPr lang="en-US" altLang="sl-SI" sz="1800">
                <a:latin typeface="Calibri" panose="020F0502020204030204" pitchFamily="34" charset="0"/>
              </a:rPr>
              <a:t>ni temperaturnih nihanj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padavine:veliko, razporejene so enakomerno, več padavin je v času zenitnega deževja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rastlinstvo: tropski deževni gozd</a:t>
            </a:r>
            <a:endParaRPr lang="sl-SI" altLang="sl-SI" sz="1800">
              <a:latin typeface="Calibri" panose="020F0502020204030204" pitchFamily="34" charset="0"/>
            </a:endParaRPr>
          </a:p>
          <a:p>
            <a:endParaRPr lang="sl-SI" altLang="sl-SI" sz="2000"/>
          </a:p>
        </p:txBody>
      </p:sp>
      <p:pic>
        <p:nvPicPr>
          <p:cNvPr id="10244" name="Picture 2" descr="http://194.249.196.220/Splet2008/A02/splet2b01/AMAZONKA.jpg">
            <a:extLst>
              <a:ext uri="{FF2B5EF4-FFF2-40B4-BE49-F238E27FC236}">
                <a16:creationId xmlns:a16="http://schemas.microsoft.com/office/drawing/2014/main" id="{A98E1E4D-2099-4A6E-8C3D-6FEF3794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628775"/>
            <a:ext cx="250031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46DE31-4F8C-4609-B937-B8493038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500063"/>
            <a:ext cx="5429250" cy="2000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1800" b="1" dirty="0">
                <a:solidFill>
                  <a:srgbClr val="FF0000"/>
                </a:solidFill>
                <a:latin typeface="Calibri" pitchFamily="34" charset="0"/>
              </a:rPr>
              <a:t> -  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Savansko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alibri" pitchFamily="34" charset="0"/>
              </a:rPr>
              <a:t>podnebje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:</a:t>
            </a:r>
            <a:br>
              <a:rPr lang="sl-SI" sz="1800" dirty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</a:br>
            <a:r>
              <a:rPr lang="sl-SI" sz="1800" dirty="0">
                <a:solidFill>
                  <a:schemeClr val="tx2">
                    <a:satMod val="200000"/>
                  </a:schemeClr>
                </a:solidFill>
                <a:latin typeface="Calibri" pitchFamily="34" charset="0"/>
              </a:rPr>
              <a:t> -   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kje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: S in J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od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ekvatorja</a:t>
            </a:r>
            <a:br>
              <a:rPr lang="sl-SI" sz="1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 -    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temperature: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visoke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manjša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nihanja</a:t>
            </a:r>
            <a:br>
              <a:rPr lang="sl-SI" sz="1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 -   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padavine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pojav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deževne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vezana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zenitno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deževje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) in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sušne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        </a:t>
            </a:r>
            <a:br>
              <a:rPr lang="sl-SI" sz="1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dobe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, </a:t>
            </a:r>
            <a:br>
              <a:rPr lang="sl-SI" sz="1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 -   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rastlinstvo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savansko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–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travniško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rastlinstvo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zato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večja</a:t>
            </a: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br>
              <a:rPr lang="sl-SI" sz="18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sl-SI" sz="1800" dirty="0">
                <a:solidFill>
                  <a:schemeClr val="tx1"/>
                </a:solidFill>
                <a:latin typeface="Calibri" pitchFamily="34" charset="0"/>
              </a:rPr>
              <a:t>      </a:t>
            </a:r>
            <a:r>
              <a:rPr lang="en-US" sz="1800" dirty="0" err="1">
                <a:solidFill>
                  <a:schemeClr val="tx1"/>
                </a:solidFill>
                <a:latin typeface="Calibri" pitchFamily="34" charset="0"/>
              </a:rPr>
              <a:t>poselitev</a:t>
            </a:r>
            <a:br>
              <a:rPr lang="sl-SI" dirty="0">
                <a:solidFill>
                  <a:schemeClr val="tx1"/>
                </a:solidFill>
                <a:latin typeface="Calibri" pitchFamily="34" charset="0"/>
              </a:rPr>
            </a:br>
            <a:endParaRPr lang="sl-SI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443C407C-DDBB-41F4-90EC-03B282ED8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2643188"/>
            <a:ext cx="7643812" cy="3643312"/>
          </a:xfrm>
        </p:spPr>
        <p:txBody>
          <a:bodyPr/>
          <a:lstStyle/>
          <a:p>
            <a:endParaRPr lang="sl-SI" altLang="sl-SI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Tropsko suho in polsuho podnebje: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kje: S in J od savanskega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čez dan zelo narastejo, razlike med nočjo in dnevom so velike, ko je sonce bliže zenitu so višje temperature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padavine: malo padavin, tu so največje puščave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rastlinstvo: skromno </a:t>
            </a:r>
            <a:endParaRPr lang="sl-SI" altLang="sl-SI" sz="1800">
              <a:latin typeface="Calibri" panose="020F0502020204030204" pitchFamily="34" charset="0"/>
            </a:endParaRPr>
          </a:p>
          <a:p>
            <a:endParaRPr lang="sl-SI" altLang="sl-SI" sz="1800"/>
          </a:p>
        </p:txBody>
      </p:sp>
      <p:pic>
        <p:nvPicPr>
          <p:cNvPr id="11268" name="Picture 2" descr="http://www.worldstory.net/jivotni/savana.jpg">
            <a:extLst>
              <a:ext uri="{FF2B5EF4-FFF2-40B4-BE49-F238E27FC236}">
                <a16:creationId xmlns:a16="http://schemas.microsoft.com/office/drawing/2014/main" id="{3D243204-F9D3-41A4-BD75-32E21D686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642938"/>
            <a:ext cx="27257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www.hickerphoto.com/data/media/172/desert_sunrise_t2371.jpg">
            <a:extLst>
              <a:ext uri="{FF2B5EF4-FFF2-40B4-BE49-F238E27FC236}">
                <a16:creationId xmlns:a16="http://schemas.microsoft.com/office/drawing/2014/main" id="{B9E82925-4EA3-48A8-AB71-F901581D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500563"/>
            <a:ext cx="3071812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8CDD03A2-36D9-4A1B-A1E8-09918168D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2875"/>
            <a:ext cx="7515225" cy="6357938"/>
          </a:xfrm>
        </p:spPr>
        <p:txBody>
          <a:bodyPr/>
          <a:lstStyle/>
          <a:p>
            <a:pPr algn="ctr"/>
            <a:r>
              <a:rPr lang="en-US" altLang="sl-SI" sz="3200" b="1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sl-SI" altLang="sl-SI" sz="3200" b="1">
                <a:solidFill>
                  <a:srgbClr val="FF0000"/>
                </a:solidFill>
                <a:latin typeface="Calibri" panose="020F0502020204030204" pitchFamily="34" charset="0"/>
              </a:rPr>
              <a:t>odnebja</a:t>
            </a:r>
            <a:r>
              <a:rPr lang="en-US" altLang="sl-SI" sz="3200" b="1">
                <a:solidFill>
                  <a:srgbClr val="FF0000"/>
                </a:solidFill>
                <a:latin typeface="Calibri" panose="020F0502020204030204" pitchFamily="34" charset="0"/>
              </a:rPr>
              <a:t> S</a:t>
            </a:r>
            <a:r>
              <a:rPr lang="sl-SI" altLang="sl-SI" sz="3200" b="1">
                <a:solidFill>
                  <a:srgbClr val="FF0000"/>
                </a:solidFill>
                <a:latin typeface="Calibri" panose="020F0502020204030204" pitchFamily="34" charset="0"/>
              </a:rPr>
              <a:t>ubtropskega pasu:</a:t>
            </a:r>
          </a:p>
          <a:p>
            <a:pPr algn="ctr"/>
            <a:endParaRPr lang="sl-SI" altLang="sl-SI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visoke, letni časi, visoki zračni pritisk + zahodni vetrovi, 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sredozemsko ali mediteransko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subtropsko polsuho in suho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subtropsko vlažno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l-SI" altLang="sl-SI" sz="32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Sredozemsko ali mediteransko podnebje: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kje: JZ deli kontinentov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vroča in suha poletja – tropske temp., suša, mile in deževne zime – potujoči cikloni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padavine: veliko, pridejo z potujočimi cikloni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rastlinstvo: </a:t>
            </a:r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oljke</a:t>
            </a:r>
            <a:r>
              <a:rPr lang="en-US" altLang="sl-SI" sz="1800">
                <a:latin typeface="Calibri" panose="020F0502020204030204" pitchFamily="34" charset="0"/>
              </a:rPr>
              <a:t>, mediteransko rastlinstvo</a:t>
            </a:r>
            <a:endParaRPr lang="sl-SI" altLang="sl-SI" sz="1800">
              <a:latin typeface="Calibri" panose="020F0502020204030204" pitchFamily="34" charset="0"/>
            </a:endParaRPr>
          </a:p>
          <a:p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l-SI" altLang="sl-SI" sz="32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l-SI" altLang="sl-SI"/>
          </a:p>
        </p:txBody>
      </p:sp>
      <p:pic>
        <p:nvPicPr>
          <p:cNvPr id="12291" name="Picture 2" descr="http://www.fotkaj.si/data/media/10/oljka.jpg">
            <a:extLst>
              <a:ext uri="{FF2B5EF4-FFF2-40B4-BE49-F238E27FC236}">
                <a16:creationId xmlns:a16="http://schemas.microsoft.com/office/drawing/2014/main" id="{72BDAF38-F01F-4596-8DA0-57BAE845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3438"/>
            <a:ext cx="27860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2">
            <a:extLst>
              <a:ext uri="{FF2B5EF4-FFF2-40B4-BE49-F238E27FC236}">
                <a16:creationId xmlns:a16="http://schemas.microsoft.com/office/drawing/2014/main" id="{82435EA0-E69A-44F5-B6F1-C28FFD101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85750"/>
            <a:ext cx="7429500" cy="4214813"/>
          </a:xfrm>
        </p:spPr>
        <p:txBody>
          <a:bodyPr/>
          <a:lstStyle/>
          <a:p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Subtropsko polsuho in suho podnebje: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kje: nadaljevanje tropskega suhega in polsuhega p. proti J in S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visoke temperature, nihanja, pozimi pod 0</a:t>
            </a:r>
            <a:r>
              <a:rPr lang="en-US" altLang="sl-SI" sz="1800" b="1" baseline="30000">
                <a:latin typeface="Calibri" panose="020F0502020204030204" pitchFamily="34" charset="0"/>
              </a:rPr>
              <a:t>o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padavine: malo padavin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rastlinstvo: </a:t>
            </a:r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puščavsko rastlinstvo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l-SI" altLang="sl-SI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Subtropsko vlažno podnebje: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kje: JV deli kontinentov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podobne sredozemskim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padavine: enakomerno porazdeljene skozi leto, razen padavinskega viška 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rastlinstvo: vlažni subtropski in </a:t>
            </a:r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monsunski gozd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l-SI" altLang="sl-SI" sz="1800">
              <a:latin typeface="Calibri" panose="020F0502020204030204" pitchFamily="34" charset="0"/>
            </a:endParaRPr>
          </a:p>
          <a:p>
            <a:endParaRPr lang="sl-SI" altLang="sl-SI"/>
          </a:p>
        </p:txBody>
      </p:sp>
      <p:pic>
        <p:nvPicPr>
          <p:cNvPr id="13315" name="Picture 2" descr="http://1.bp.blogspot.com/_b5MwU6zlyjY/Rza_joSawUI/AAAAAAAABQA/nTrwMVi0q40/s400/rain%2Bover%2Bmonsoon%2Bforest.jpg">
            <a:extLst>
              <a:ext uri="{FF2B5EF4-FFF2-40B4-BE49-F238E27FC236}">
                <a16:creationId xmlns:a16="http://schemas.microsoft.com/office/drawing/2014/main" id="{AEB1CEB0-F1D6-494C-BBEF-6854B226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499">
            <a:off x="5699125" y="4275138"/>
            <a:ext cx="30019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http://upload.wikimedia.org/wikipedia/commons/thumb/8/87/Elephant_tree.jpg/180px-Elephant_tree.jpg">
            <a:extLst>
              <a:ext uri="{FF2B5EF4-FFF2-40B4-BE49-F238E27FC236}">
                <a16:creationId xmlns:a16="http://schemas.microsoft.com/office/drawing/2014/main" id="{6F4F9B79-8BEA-47E5-900C-314271313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00188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B6633-EF69-4CBE-8701-A36B8B34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sl-SI" sz="3200" b="1" dirty="0" err="1">
                <a:solidFill>
                  <a:srgbClr val="FF0000"/>
                </a:solidFill>
                <a:latin typeface="Calibri" pitchFamily="34" charset="0"/>
              </a:rPr>
              <a:t>odnebja</a:t>
            </a:r>
            <a:r>
              <a:rPr lang="sl-SI" sz="3200" b="1" dirty="0">
                <a:solidFill>
                  <a:srgbClr val="FF0000"/>
                </a:solidFill>
                <a:latin typeface="Calibri" pitchFamily="34" charset="0"/>
              </a:rPr>
              <a:t> zmerno toplega pasu:</a:t>
            </a:r>
            <a:endParaRPr lang="sl-SI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C23C7AB0-CAD7-4B97-8F3A-20715BBFA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500188"/>
            <a:ext cx="7772400" cy="4572000"/>
          </a:xfrm>
        </p:spPr>
        <p:txBody>
          <a:bodyPr/>
          <a:lstStyle/>
          <a:p>
            <a:r>
              <a:rPr lang="en-US" altLang="sl-SI" sz="1800">
                <a:latin typeface="Calibri" panose="020F0502020204030204" pitchFamily="34" charset="0"/>
              </a:rPr>
              <a:t>Pomembna je geografska širina, morski tokovi, oddaljenost od morja, gorske pregrade, … najpomembnejši pa so potujoči cikloni, ki vplivajo na padavine. Letni časi so tu najbolj izrazitejši.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oceansko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celinsko ali kontinentalno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kontinentalno vlažno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kontinentalno polsuho in suho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zmerno hladno podnebje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sl-SI" altLang="sl-SI"/>
          </a:p>
        </p:txBody>
      </p:sp>
      <p:pic>
        <p:nvPicPr>
          <p:cNvPr id="14340" name="Picture 2" descr="http://www.treehugger.com/ocean-turtle.jpg">
            <a:extLst>
              <a:ext uri="{FF2B5EF4-FFF2-40B4-BE49-F238E27FC236}">
                <a16:creationId xmlns:a16="http://schemas.microsoft.com/office/drawing/2014/main" id="{469B3A4F-5259-4CF5-A5A2-6E76F31B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2381">
            <a:off x="5214938" y="3857625"/>
            <a:ext cx="32321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grada vsebine 2">
            <a:extLst>
              <a:ext uri="{FF2B5EF4-FFF2-40B4-BE49-F238E27FC236}">
                <a16:creationId xmlns:a16="http://schemas.microsoft.com/office/drawing/2014/main" id="{A556D307-1BAD-4E17-8EA1-AAD85660A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4313"/>
            <a:ext cx="8115300" cy="6142037"/>
          </a:xfrm>
        </p:spPr>
        <p:txBody>
          <a:bodyPr/>
          <a:lstStyle/>
          <a:p>
            <a:endParaRPr lang="sl-SI" altLang="sl-SI"/>
          </a:p>
          <a:p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Oceansko podnebje: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kje: Z dele kontinentov, najbolj v Z Evropi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zaradi oceana so nihanja majhna, sveža poletja, mile zime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padavine: stalni Z vetrovi z potujočimi depresijami, padavin je malo, enakomerno razporejene, več pozimi zaradi ciklonov in ob gorstvih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rastlinstvo: listnat gozd, travniško rastlinstvo, gosta poselitev</a:t>
            </a:r>
            <a:endParaRPr lang="sl-SI" altLang="sl-SI" sz="1800">
              <a:latin typeface="Calibri" panose="020F0502020204030204" pitchFamily="34" charset="0"/>
            </a:endParaRPr>
          </a:p>
          <a:p>
            <a:endParaRPr lang="sl-SI" altLang="sl-SI"/>
          </a:p>
          <a:p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Celinsko </a:t>
            </a:r>
            <a:r>
              <a:rPr lang="en-US" altLang="sl-SI" sz="1800">
                <a:solidFill>
                  <a:srgbClr val="FF0000"/>
                </a:solidFill>
                <a:latin typeface="Calibri" panose="020F0502020204030204" pitchFamily="34" charset="0"/>
              </a:rPr>
              <a:t>ali </a:t>
            </a:r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kontinentalno podnebje:</a:t>
            </a: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kje: v notranjosti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temperature: temperaturna nihanja</a:t>
            </a:r>
            <a:endParaRPr lang="sl-SI" altLang="sl-SI" sz="1800">
              <a:latin typeface="Calibri" panose="020F0502020204030204" pitchFamily="34" charset="0"/>
            </a:endParaRPr>
          </a:p>
          <a:p>
            <a:r>
              <a:rPr lang="en-US" altLang="sl-SI" sz="1800">
                <a:latin typeface="Calibri" panose="020F0502020204030204" pitchFamily="34" charset="0"/>
              </a:rPr>
              <a:t>padavine: poletni viški, malo padavin</a:t>
            </a:r>
            <a:endParaRPr lang="sl-SI" altLang="sl-SI" sz="1800">
              <a:latin typeface="Calibri" panose="020F0502020204030204" pitchFamily="34" charset="0"/>
            </a:endParaRPr>
          </a:p>
          <a:p>
            <a:endParaRPr lang="sl-SI" altLang="sl-SI"/>
          </a:p>
        </p:txBody>
      </p:sp>
      <p:pic>
        <p:nvPicPr>
          <p:cNvPr id="15363" name="Picture 2" descr="http://www.posavskohribovje.si/upload/Image/rajon5/Hrastnisko%20zaledje.jpg">
            <a:extLst>
              <a:ext uri="{FF2B5EF4-FFF2-40B4-BE49-F238E27FC236}">
                <a16:creationId xmlns:a16="http://schemas.microsoft.com/office/drawing/2014/main" id="{EAA815CD-CA24-41C3-A3DB-782849CE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857625"/>
            <a:ext cx="24288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dnaslov 2">
            <a:extLst>
              <a:ext uri="{FF2B5EF4-FFF2-40B4-BE49-F238E27FC236}">
                <a16:creationId xmlns:a16="http://schemas.microsoft.com/office/drawing/2014/main" id="{81EB3EA1-8E8E-4500-BF34-FD0DBF46C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8" y="357188"/>
            <a:ext cx="7986712" cy="50006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sz="1900" b="1">
                <a:solidFill>
                  <a:srgbClr val="FF0000"/>
                </a:solidFill>
                <a:latin typeface="Calibri" panose="020F0502020204030204" pitchFamily="34" charset="0"/>
              </a:rPr>
              <a:t>-  </a:t>
            </a:r>
            <a:r>
              <a:rPr lang="en-US" altLang="sl-SI" sz="1900" b="1">
                <a:solidFill>
                  <a:srgbClr val="FF0000"/>
                </a:solidFill>
                <a:latin typeface="Calibri" panose="020F0502020204030204" pitchFamily="34" charset="0"/>
              </a:rPr>
              <a:t>Kontinentalno vlažno podnebje:</a:t>
            </a:r>
            <a:endParaRPr lang="sl-SI" altLang="sl-SI" sz="19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sl-SI" altLang="sl-SI" sz="19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900">
                <a:latin typeface="Calibri" panose="020F0502020204030204" pitchFamily="34" charset="0"/>
              </a:rPr>
              <a:t>-  </a:t>
            </a:r>
            <a:r>
              <a:rPr lang="en-US" altLang="sl-SI" sz="1900">
                <a:latin typeface="Calibri" panose="020F0502020204030204" pitchFamily="34" charset="0"/>
              </a:rPr>
              <a:t>kje: v notranjosti in V obale kontinentov v zmerno toplem pasu</a:t>
            </a:r>
            <a:endParaRPr lang="sl-SI" altLang="sl-SI" sz="19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900">
                <a:latin typeface="Calibri" panose="020F0502020204030204" pitchFamily="34" charset="0"/>
              </a:rPr>
              <a:t>-  </a:t>
            </a:r>
            <a:r>
              <a:rPr lang="en-US" altLang="sl-SI" sz="1900">
                <a:latin typeface="Calibri" panose="020F0502020204030204" pitchFamily="34" charset="0"/>
              </a:rPr>
              <a:t>temperature: proti S so poletje vedno hladnejša</a:t>
            </a:r>
            <a:endParaRPr lang="sl-SI" altLang="sl-SI" sz="19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900">
                <a:latin typeface="Calibri" panose="020F0502020204030204" pitchFamily="34" charset="0"/>
              </a:rPr>
              <a:t>-  </a:t>
            </a:r>
            <a:r>
              <a:rPr lang="en-US" altLang="sl-SI" sz="1900">
                <a:latin typeface="Calibri" panose="020F0502020204030204" pitchFamily="34" charset="0"/>
              </a:rPr>
              <a:t>padavine: količina se zmanjšuje proti notranjosti, nalivi</a:t>
            </a:r>
            <a:endParaRPr lang="sl-SI" altLang="sl-SI" sz="19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900">
                <a:latin typeface="Calibri" panose="020F0502020204030204" pitchFamily="34" charset="0"/>
              </a:rPr>
              <a:t>-  </a:t>
            </a:r>
            <a:r>
              <a:rPr lang="en-US" altLang="sl-SI" sz="1900">
                <a:latin typeface="Calibri" panose="020F0502020204030204" pitchFamily="34" charset="0"/>
              </a:rPr>
              <a:t>rastlinstvo: </a:t>
            </a:r>
            <a:r>
              <a:rPr lang="en-US" altLang="sl-SI" sz="1900">
                <a:solidFill>
                  <a:srgbClr val="FF0000"/>
                </a:solidFill>
                <a:latin typeface="Calibri" panose="020F0502020204030204" pitchFamily="34" charset="0"/>
              </a:rPr>
              <a:t>listnati gozd</a:t>
            </a:r>
            <a:r>
              <a:rPr lang="en-US" altLang="sl-SI" sz="1900">
                <a:latin typeface="Calibri" panose="020F0502020204030204" pitchFamily="34" charset="0"/>
              </a:rPr>
              <a:t>, gosta poselitev</a:t>
            </a:r>
            <a:br>
              <a:rPr lang="en-US" altLang="sl-SI" sz="1900">
                <a:latin typeface="Calibri" panose="020F0502020204030204" pitchFamily="34" charset="0"/>
              </a:rPr>
            </a:br>
            <a:r>
              <a:rPr lang="en-US" altLang="sl-SI" sz="1800"/>
              <a:t> </a:t>
            </a:r>
            <a:endParaRPr lang="sl-SI" altLang="sl-SI" sz="1800"/>
          </a:p>
          <a:p>
            <a:pPr>
              <a:spcBef>
                <a:spcPct val="0"/>
              </a:spcBef>
            </a:pPr>
            <a:r>
              <a:rPr lang="sl-SI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-  </a:t>
            </a:r>
            <a:r>
              <a:rPr lang="en-US" altLang="sl-SI" sz="1800" b="1">
                <a:solidFill>
                  <a:srgbClr val="FF0000"/>
                </a:solidFill>
                <a:latin typeface="Calibri" panose="020F0502020204030204" pitchFamily="34" charset="0"/>
              </a:rPr>
              <a:t>Kontinentalno polsuho in suho podnebje:</a:t>
            </a:r>
            <a:endParaRPr lang="sl-SI" altLang="sl-SI" sz="1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sl-SI" altLang="sl-SI" sz="180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800">
                <a:latin typeface="Calibri" panose="020F0502020204030204" pitchFamily="34" charset="0"/>
              </a:rPr>
              <a:t>-  </a:t>
            </a:r>
            <a:r>
              <a:rPr lang="en-US" altLang="sl-SI" sz="1800">
                <a:latin typeface="Calibri" panose="020F0502020204030204" pitchFamily="34" charset="0"/>
              </a:rPr>
              <a:t>kje: osrčja celin-zavetrje velikih gorstev</a:t>
            </a:r>
            <a:endParaRPr lang="sl-SI" altLang="sl-SI" sz="18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800">
                <a:latin typeface="Calibri" panose="020F0502020204030204" pitchFamily="34" charset="0"/>
              </a:rPr>
              <a:t>-  </a:t>
            </a:r>
            <a:r>
              <a:rPr lang="en-US" altLang="sl-SI" sz="1800">
                <a:latin typeface="Calibri" panose="020F0502020204030204" pitchFamily="34" charset="0"/>
              </a:rPr>
              <a:t>temperature: mrzle zime, temperaturna nihanja</a:t>
            </a:r>
            <a:endParaRPr lang="sl-SI" altLang="sl-SI" sz="18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800">
                <a:latin typeface="Calibri" panose="020F0502020204030204" pitchFamily="34" charset="0"/>
              </a:rPr>
              <a:t>-  </a:t>
            </a:r>
            <a:r>
              <a:rPr lang="en-US" altLang="sl-SI" sz="1800">
                <a:latin typeface="Calibri" panose="020F0502020204030204" pitchFamily="34" charset="0"/>
              </a:rPr>
              <a:t>padavine: malo</a:t>
            </a:r>
            <a:endParaRPr lang="sl-SI" altLang="sl-SI" sz="18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sl-SI" altLang="sl-SI" sz="1800">
                <a:latin typeface="Calibri" panose="020F0502020204030204" pitchFamily="34" charset="0"/>
              </a:rPr>
              <a:t>-  </a:t>
            </a:r>
            <a:r>
              <a:rPr lang="en-US" altLang="sl-SI" sz="1800">
                <a:latin typeface="Calibri" panose="020F0502020204030204" pitchFamily="34" charset="0"/>
              </a:rPr>
              <a:t>rastlinstvo: stepsko rastlinstvo, kmetijstvo – polsuho, puščavsko rastlinstvo – suho</a:t>
            </a:r>
            <a:endParaRPr lang="sl-SI" altLang="sl-SI" sz="18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sl-SI" sz="1800">
                <a:latin typeface="Calibri" panose="020F0502020204030204" pitchFamily="34" charset="0"/>
              </a:rPr>
              <a:t> </a:t>
            </a:r>
            <a:endParaRPr lang="sl-SI" altLang="sl-SI" sz="18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sl-SI" altLang="sl-SI" sz="19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sl-SI" altLang="sl-SI"/>
          </a:p>
        </p:txBody>
      </p:sp>
      <p:pic>
        <p:nvPicPr>
          <p:cNvPr id="16387" name="Picture 2" descr="Slika:Forest1.jpg">
            <a:extLst>
              <a:ext uri="{FF2B5EF4-FFF2-40B4-BE49-F238E27FC236}">
                <a16:creationId xmlns:a16="http://schemas.microsoft.com/office/drawing/2014/main" id="{B967F1C5-1B65-4B13-8A28-8BE783AD9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785938"/>
            <a:ext cx="25749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mylittlehomepage.net/images/amerika_mexiko_kaktus.jpg">
            <a:extLst>
              <a:ext uri="{FF2B5EF4-FFF2-40B4-BE49-F238E27FC236}">
                <a16:creationId xmlns:a16="http://schemas.microsoft.com/office/drawing/2014/main" id="{D646465B-66A2-4324-A40E-B6E6334E7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4586288"/>
            <a:ext cx="164306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681</Words>
  <Application>Microsoft Office PowerPoint</Application>
  <PresentationFormat>On-screen Show (4:3)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PowerPoint Presentation</vt:lpstr>
      <vt:lpstr>Toplotni pasovi:  so območja, ki se v obliki pasov raztezajo okrog zemeljske oble. </vt:lpstr>
      <vt:lpstr>Podnebja tropskega ali vročega pasu</vt:lpstr>
      <vt:lpstr> -   Savansko podnebje:  -    kje: S in J od ekvatorja  -    temperature: visoke, manjša nihanja  -    padavine: pojav deževne (vezana na zenitno deževje) in sušne                dobe,   -    rastlinstvo: savansko – travniško rastlinstvo, zato večja           poselitev </vt:lpstr>
      <vt:lpstr>PowerPoint Presentation</vt:lpstr>
      <vt:lpstr>PowerPoint Presentation</vt:lpstr>
      <vt:lpstr>Podnebja zmerno toplega pasu:</vt:lpstr>
      <vt:lpstr>PowerPoint Presentation</vt:lpstr>
      <vt:lpstr>PowerPoint Presentation</vt:lpstr>
      <vt:lpstr>PowerPoint Presentation</vt:lpstr>
      <vt:lpstr>Podnebje subpolarnega pasu</vt:lpstr>
      <vt:lpstr>Podnebje mrzlega ali polarnega pasu: </vt:lpstr>
      <vt:lpstr>Gorska podnebja: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2019-05-31T08:41:21Z</dcterms:created>
  <dcterms:modified xsi:type="dcterms:W3CDTF">2019-05-31T08:41:21Z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