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1" r:id="rId6"/>
    <p:sldId id="259" r:id="rId7"/>
    <p:sldId id="260" r:id="rId8"/>
    <p:sldId id="266" r:id="rId9"/>
    <p:sldId id="262" r:id="rId10"/>
    <p:sldId id="264" r:id="rId11"/>
    <p:sldId id="269" r:id="rId12"/>
    <p:sldId id="270" r:id="rId13"/>
    <p:sldId id="263" r:id="rId14"/>
    <p:sldId id="265" r:id="rId15"/>
    <p:sldId id="268" r:id="rId1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315"/>
    <a:srgbClr val="344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 autoAdjust="0"/>
    <p:restoredTop sz="94660"/>
  </p:normalViewPr>
  <p:slideViewPr>
    <p:cSldViewPr>
      <p:cViewPr varScale="1">
        <p:scale>
          <a:sx n="104" d="100"/>
          <a:sy n="104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14C55E65-325A-4547-8420-723A6A6F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BC3D7-1691-46EB-AF0F-BA1C233DD82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678990E2-901E-47B6-B0DF-96638646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1F1CB85B-5315-49FE-92C7-8B5DF7D2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EA1C5-2BB2-45D9-BACA-6528F38CF26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0174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D1697D0B-4A05-4041-8D9F-AB46F0E2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7C605-1C5F-4722-8AC6-1D31E7AAFD3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B0B41AB4-558D-4D51-9816-802CE74B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91E4070-99D0-4083-84B7-BA90FDA5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C71B7-0D3B-427C-8967-C8C9F75BF54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1165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CA886850-7D14-4373-A50B-E943FF12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992D7-4483-42EB-B628-F9106A75826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7FB5A098-BF56-499E-B610-26B3BE7D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AA2638A-60F2-4851-8775-E605F993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34214-7ECF-464F-8E6C-5ACBAC2AE65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2388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AA155BF-AEC2-4395-A242-8A58E4B4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FF51-5B8C-44D3-88B7-B91636A3C84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66683E1-22A1-4162-95E0-FDA7C3D7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E8D716CD-CB0A-4FAD-A0F3-4906AD33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450B0-5795-447A-8C96-526ED0892E1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5807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0E6638E-91B7-4CF8-AA14-25E8CED0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C9DA7-E002-443C-86EC-7BE44B7ECAE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CDD77F4C-F8A1-4208-B6B9-C92201A1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479A944B-54BB-4C1B-8942-07F08CB4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D79F2-228F-4BC3-935A-C783E5FE94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828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D6FCF059-9121-4CA5-977E-82C0B048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8FC2E-4736-4E1D-93F2-78D10FBFF4F7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0F1B0B44-68FA-4D6F-91D2-D56BCE69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EF771D34-9129-4589-9214-B5C44262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0363F-B41A-4CD6-B0A8-46CB2AD8CC4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5894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72AD46C1-BECD-49F9-8F52-52ACFFA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7905-B14E-4ADD-A564-06963F80CC7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AB85E09B-8203-49B9-B5D5-F067B87D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BF1CE986-C322-4F91-B961-87C8D6C8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AF0A9-8612-46DB-9382-064D895DCD0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414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8CC19D48-58D3-4A88-8E6D-75B887C9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3A11D-3D01-4EBE-A289-384C8BE6877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AA4F7B81-7527-4F6C-AD6B-C2E8644D8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9EC1F2A0-A3B3-4D27-833A-641D4864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7CF54-8997-42EA-B2D0-E845C255C0C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24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2FABB41A-09C0-4285-BE79-3891E0DF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2B137-769D-4235-AF82-A4D38CCA80D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FEFB6D1F-3843-424A-8476-5AA9BE12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AC4A0D33-A493-4546-8BEC-FB6C5D1E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ADC67-2540-4C66-9596-E84FD895669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6238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DCC420A4-CA1B-4F67-B064-3BBB0361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AEAB9-697E-4A0B-953C-4478B056294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CC021F40-E9FF-4FB1-870A-EB7038B7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A4D06CD4-2DC3-456A-A014-5C2BDA832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267AC-E6F6-4CAF-9057-AFF6FE0F4B2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3088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0F8221DD-46B3-4D52-B726-F2B30E4D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0A25-4CAD-49AE-83A0-AA4DA758758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23C989E4-94CF-4FB1-9E7B-007DB632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1818FC11-4F0D-49DF-B333-6721C585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6AEA7-40FB-4D5A-8FDE-C41A7C2D123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2168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BEB8AA6E-66BA-4D29-B901-FD011B70B7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9D003A48-D8EF-4C66-94B4-FA7E21D0EA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47F510DB-CF7C-4EC8-BD66-696735287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853FF3-2210-484F-A943-AA982241E52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E1615B4-0C93-49E5-9B5A-9A9E657FD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20F3069-A075-45F6-B3BC-C6517FB6A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AFD5AEB-5471-4112-AD68-6CD6906D527D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-sY0AsTdZs" TargetMode="External"/><Relationship Id="rId2" Type="http://schemas.openxmlformats.org/officeDocument/2006/relationships/hyperlink" Target="http://www.youtube.com/watch?v=G-GUv4zRHRc&amp;feature=relate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9FF98291-FAC8-4479-A903-EA189DB8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99DD909-761D-4667-ADC6-38B4B6A74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63" y="2214563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Tropski deževni gozd</a:t>
            </a:r>
          </a:p>
        </p:txBody>
      </p:sp>
      <p:sp>
        <p:nvSpPr>
          <p:cNvPr id="2052" name="Podnaslov 2">
            <a:extLst>
              <a:ext uri="{FF2B5EF4-FFF2-40B4-BE49-F238E27FC236}">
                <a16:creationId xmlns:a16="http://schemas.microsoft.com/office/drawing/2014/main" id="{D831EF91-6FF6-40D6-9DE1-3D5D287A1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4714875"/>
            <a:ext cx="6400800" cy="1752600"/>
          </a:xfrm>
        </p:spPr>
        <p:txBody>
          <a:bodyPr/>
          <a:lstStyle/>
          <a:p>
            <a:endParaRPr lang="sl-SI" altLang="sl-SI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4D355D3A-5981-4130-891A-1A1FF0FA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14438"/>
            <a:ext cx="39290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19A20B81-0969-4F19-9F9F-2E9EE27C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071563"/>
            <a:ext cx="3286125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040F89CD-6457-42B7-9BDA-294586E4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57625"/>
            <a:ext cx="417988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itle 7">
            <a:extLst>
              <a:ext uri="{FF2B5EF4-FFF2-40B4-BE49-F238E27FC236}">
                <a16:creationId xmlns:a16="http://schemas.microsoft.com/office/drawing/2014/main" id="{AA2197B2-440C-4F6A-B09D-FC5110DE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PERU</a:t>
            </a:r>
            <a:endParaRPr lang="en-US" altLang="sl-SI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36E4574-A5AF-4A67-B8B6-B5ADC981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214438"/>
            <a:ext cx="39243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">
            <a:extLst>
              <a:ext uri="{FF2B5EF4-FFF2-40B4-BE49-F238E27FC236}">
                <a16:creationId xmlns:a16="http://schemas.microsoft.com/office/drawing/2014/main" id="{1E564B1F-EF60-49E1-BF5A-0276E6F7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MADAGASKAR</a:t>
            </a:r>
            <a:endParaRPr lang="en-US" altLang="sl-S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ABA35A1D-C2E6-4C8E-BDC9-6F6C72A8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00063"/>
            <a:ext cx="40719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>
            <a:extLst>
              <a:ext uri="{FF2B5EF4-FFF2-40B4-BE49-F238E27FC236}">
                <a16:creationId xmlns:a16="http://schemas.microsoft.com/office/drawing/2014/main" id="{93AA3316-2623-424D-AC46-990040EE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500"/>
            <a:ext cx="435768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89CAADC7-0A28-4734-96E4-B86526FA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714750"/>
            <a:ext cx="41783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>
            <a:extLst>
              <a:ext uri="{FF2B5EF4-FFF2-40B4-BE49-F238E27FC236}">
                <a16:creationId xmlns:a16="http://schemas.microsoft.com/office/drawing/2014/main" id="{C9BBE480-90D0-4E55-95AA-AC2D4C077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714750"/>
            <a:ext cx="40719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7D8B6BA-2AB6-45E5-BECD-5709D509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id="{06CDE465-510D-4901-9FAC-9FE1AC7E1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500438"/>
            <a:ext cx="3505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38BE7267-2174-4DCC-846C-4B4F81B1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357563"/>
            <a:ext cx="4357687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>
            <a:extLst>
              <a:ext uri="{FF2B5EF4-FFF2-40B4-BE49-F238E27FC236}">
                <a16:creationId xmlns:a16="http://schemas.microsoft.com/office/drawing/2014/main" id="{73C3014F-6A1A-4D7E-B206-4B6A7036A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42862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73CA12C-118D-476A-9482-CD1B0498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3434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503F504B-BAA3-428D-A8BA-ECB07AAB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"/>
            <a:ext cx="442912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D33F2378-E7A2-415F-B0FD-FCF6183E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571875"/>
            <a:ext cx="40719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45AEBB34-FF13-476A-8CCF-A24C47A0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64D5DE20-BE90-4192-8ACE-8E75EBD63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Kruger A. Faktopedija, velika ilustrirana enciklopedija. Ljubljana: Mladinska knjiga, 1999 (str: 63)</a:t>
            </a:r>
          </a:p>
          <a:p>
            <a:r>
              <a:rPr lang="sl-SI" altLang="sl-SI" sz="2400"/>
              <a:t>http://sl.wikipedia.org/wiki/De%C5%BEevni_gozd</a:t>
            </a:r>
          </a:p>
          <a:p>
            <a:r>
              <a:rPr lang="sl-SI" altLang="sl-SI" sz="2400"/>
              <a:t>http://images.google.si/imghp?hl=sl&amp;tab=wi</a:t>
            </a:r>
          </a:p>
          <a:p>
            <a:r>
              <a:rPr lang="sl-SI" altLang="sl-SI" sz="2400"/>
              <a:t>http://www.mongabay.com/brazil.html</a:t>
            </a:r>
          </a:p>
          <a:p>
            <a:r>
              <a:rPr lang="sl-SI" altLang="sl-SI" sz="2400">
                <a:hlinkClick r:id="rId2"/>
              </a:rPr>
              <a:t>http://www.youtube.com/watch?v=G-GUv4zRHRc&amp;feature=related</a:t>
            </a:r>
            <a:endParaRPr lang="sl-SI" altLang="sl-SI" sz="2400"/>
          </a:p>
          <a:p>
            <a:r>
              <a:rPr lang="sl-SI" altLang="sl-SI" sz="2400">
                <a:hlinkClick r:id="rId3"/>
              </a:rPr>
              <a:t>http://www.youtube.com/watch?v=S-sY0AsTdZs</a:t>
            </a:r>
            <a:endParaRPr lang="sl-SI" altLang="sl-SI" sz="2400"/>
          </a:p>
          <a:p>
            <a:pPr>
              <a:buFont typeface="Arial" panose="020B0604020202020204" pitchFamily="34" charset="0"/>
              <a:buNone/>
            </a:pPr>
            <a:endParaRPr lang="sl-SI" altLang="sl-SI" sz="2400"/>
          </a:p>
          <a:p>
            <a:pPr>
              <a:buFont typeface="Arial" panose="020B0604020202020204" pitchFamily="34" charset="0"/>
              <a:buNone/>
            </a:pPr>
            <a:endParaRPr lang="sl-SI" altLang="sl-SI" sz="2400"/>
          </a:p>
          <a:p>
            <a:endParaRPr lang="sl-SI" altLang="sl-SI" sz="2400"/>
          </a:p>
          <a:p>
            <a:endParaRPr lang="sl-SI" altLang="sl-SI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slov 1">
            <a:extLst>
              <a:ext uri="{FF2B5EF4-FFF2-40B4-BE49-F238E27FC236}">
                <a16:creationId xmlns:a16="http://schemas.microsoft.com/office/drawing/2014/main" id="{7B0EB4B1-FAB5-4329-947F-26BEFA26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OBMOČJE</a:t>
            </a:r>
          </a:p>
        </p:txBody>
      </p:sp>
      <p:sp>
        <p:nvSpPr>
          <p:cNvPr id="3075" name="Ograda vsebine 2">
            <a:extLst>
              <a:ext uri="{FF2B5EF4-FFF2-40B4-BE49-F238E27FC236}">
                <a16:creationId xmlns:a16="http://schemas.microsoft.com/office/drawing/2014/main" id="{AD00EE3B-78E9-49EA-9037-12AA97B84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Južna Amerika</a:t>
            </a:r>
          </a:p>
          <a:p>
            <a:r>
              <a:rPr lang="sl-SI" altLang="sl-SI" sz="2400"/>
              <a:t>Srednja Amerika</a:t>
            </a:r>
          </a:p>
          <a:p>
            <a:r>
              <a:rPr lang="sl-SI" altLang="sl-SI" sz="2400"/>
              <a:t>Afrika</a:t>
            </a:r>
          </a:p>
          <a:p>
            <a:r>
              <a:rPr lang="sl-SI" altLang="sl-SI" sz="2400"/>
              <a:t>Indija</a:t>
            </a:r>
          </a:p>
          <a:p>
            <a:r>
              <a:rPr lang="sl-SI" altLang="sl-SI" sz="2400"/>
              <a:t>Avstralija </a:t>
            </a:r>
          </a:p>
          <a:p>
            <a:r>
              <a:rPr lang="sl-SI" altLang="sl-SI" sz="2400"/>
              <a:t>Indonezija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>
            <a:extLst>
              <a:ext uri="{FF2B5EF4-FFF2-40B4-BE49-F238E27FC236}">
                <a16:creationId xmlns:a16="http://schemas.microsoft.com/office/drawing/2014/main" id="{64FBAE62-A9B1-47FF-9A7E-68E00FE7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OPIS</a:t>
            </a:r>
          </a:p>
        </p:txBody>
      </p:sp>
      <p:sp>
        <p:nvSpPr>
          <p:cNvPr id="4099" name="Ograda vsebine 2">
            <a:extLst>
              <a:ext uri="{FF2B5EF4-FFF2-40B4-BE49-F238E27FC236}">
                <a16:creationId xmlns:a16="http://schemas.microsoft.com/office/drawing/2014/main" id="{17FBA873-CCFD-4E14-99FD-CBC9C7DA2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Tropski gozd je področje z vročo in vlažno klimo.</a:t>
            </a:r>
          </a:p>
          <a:p>
            <a:r>
              <a:rPr lang="sl-SI" altLang="sl-SI" sz="2400"/>
              <a:t>Ležijo blizu ekvatorja, kjer ni izrazitih letnih časov.</a:t>
            </a:r>
          </a:p>
          <a:p>
            <a:r>
              <a:rPr lang="sl-SI" altLang="sl-SI" sz="2400"/>
              <a:t>Pokrivajo 7% zemljinega površja.</a:t>
            </a:r>
          </a:p>
          <a:p>
            <a:r>
              <a:rPr lang="sl-SI" altLang="sl-SI" sz="2400"/>
              <a:t>Letnih časov ni.</a:t>
            </a:r>
          </a:p>
          <a:p>
            <a:r>
              <a:rPr lang="sl-SI" altLang="sl-SI" sz="2400"/>
              <a:t>V njem naj bi živelo 90% vseh živalskih vrst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>
            <a:extLst>
              <a:ext uri="{FF2B5EF4-FFF2-40B4-BE49-F238E27FC236}">
                <a16:creationId xmlns:a16="http://schemas.microsoft.com/office/drawing/2014/main" id="{C748F3BE-C20F-477A-857C-3B9EE0B1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PODNEBJE</a:t>
            </a:r>
          </a:p>
        </p:txBody>
      </p:sp>
      <p:sp>
        <p:nvSpPr>
          <p:cNvPr id="5123" name="Ograda vsebine 2">
            <a:extLst>
              <a:ext uri="{FF2B5EF4-FFF2-40B4-BE49-F238E27FC236}">
                <a16:creationId xmlns:a16="http://schemas.microsoft.com/office/drawing/2014/main" id="{0D8A7920-7638-4722-84C1-49B94BBCC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Temperature so čez celo leto enakomerne. Od 24°c do 30°c.</a:t>
            </a:r>
          </a:p>
          <a:p>
            <a:r>
              <a:rPr lang="sl-SI" altLang="sl-SI" sz="2400"/>
              <a:t>Letno pade okoli 2000mm, nikoli manj kot 1500mm. </a:t>
            </a:r>
          </a:p>
          <a:p>
            <a:r>
              <a:rPr lang="sl-SI" altLang="sl-SI" sz="2400"/>
              <a:t>Vsak dan pada dež.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646794A3-A0CC-450B-9E01-07A1BD66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6147" name="Ograda vsebine 5">
            <a:extLst>
              <a:ext uri="{FF2B5EF4-FFF2-40B4-BE49-F238E27FC236}">
                <a16:creationId xmlns:a16="http://schemas.microsoft.com/office/drawing/2014/main" id="{D3AB738E-A972-4F86-A738-4DF8A4EA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8F6BF9B6-36EF-440D-A504-C7CA410A5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7620000" cy="3876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071B567C-C3FA-4DAD-9EC8-646534C5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POMEN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A90A7428-D0BF-46AF-9926-E959E9B21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Tropski deževni gozd so pljuča sveta.</a:t>
            </a:r>
          </a:p>
          <a:p>
            <a:r>
              <a:rPr lang="sl-SI" altLang="sl-SI" sz="2400"/>
              <a:t>Ohranja veliko rastlinskih in živalskih vrst.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6489A631-842D-4F66-A0A8-CE14FFA1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OGROŽENOST</a:t>
            </a:r>
          </a:p>
        </p:txBody>
      </p:sp>
      <p:sp>
        <p:nvSpPr>
          <p:cNvPr id="8195" name="Ograda vsebine 2">
            <a:extLst>
              <a:ext uri="{FF2B5EF4-FFF2-40B4-BE49-F238E27FC236}">
                <a16:creationId xmlns:a16="http://schemas.microsoft.com/office/drawing/2014/main" id="{C010E3AD-C2D6-491C-BDA1-8763A8FDF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V zadnjih 40 letih je bilo izsekanega in požganega 20% gozda</a:t>
            </a:r>
          </a:p>
          <a:p>
            <a:r>
              <a:rPr lang="sl-SI" altLang="sl-SI" sz="2400"/>
              <a:t>Površine izkoriščajo za kmetijstvo</a:t>
            </a:r>
          </a:p>
          <a:p>
            <a:endParaRPr lang="sl-SI" altLang="sl-SI" sz="2400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EEBC5AB6-8DD8-4FD9-AA4E-E19B29BB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005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41C52F41-1233-467A-9D0C-BBC99E17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ZANIMIVOSTI</a:t>
            </a:r>
          </a:p>
        </p:txBody>
      </p:sp>
      <p:sp>
        <p:nvSpPr>
          <p:cNvPr id="9219" name="Ograda vsebine 2">
            <a:extLst>
              <a:ext uri="{FF2B5EF4-FFF2-40B4-BE49-F238E27FC236}">
                <a16:creationId xmlns:a16="http://schemas.microsoft.com/office/drawing/2014/main" id="{E86DF6DC-82AF-4EE2-A9DC-199D2D0C3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Tropski deževni gozd se obnovi v prvotno obliko po 100-ih letih</a:t>
            </a:r>
          </a:p>
          <a:p>
            <a:r>
              <a:rPr lang="sl-SI" altLang="sl-SI" sz="2400"/>
              <a:t>25% vseh zdravil, ki jih uporabljamo danes prihaja iz tropskega deževnega gozda</a:t>
            </a:r>
          </a:p>
          <a:p>
            <a:r>
              <a:rPr lang="sl-SI" altLang="sl-SI" sz="2400"/>
              <a:t>Amazonski deževni gozd je 12,8-krat večji od francije</a:t>
            </a:r>
          </a:p>
          <a:p>
            <a:r>
              <a:rPr lang="sl-SI" altLang="sl-SI" sz="2400"/>
              <a:t>Vsako leto se zaradi požiganja gozdov sprosti v ozračje okoli dve milijardi ton ogljikovega dioksida</a:t>
            </a:r>
          </a:p>
          <a:p>
            <a:endParaRPr lang="sl-SI" altLang="sl-SI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E20F937-4BA5-47BD-8A94-071473A4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643188"/>
            <a:ext cx="41783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06FFBFA6-2C1A-411C-BA60-0DB2D358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50"/>
            <a:ext cx="425132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le 8">
            <a:extLst>
              <a:ext uri="{FF2B5EF4-FFF2-40B4-BE49-F238E27FC236}">
                <a16:creationId xmlns:a16="http://schemas.microsoft.com/office/drawing/2014/main" id="{F6E16182-2523-4B2E-B54C-4D2AFBA2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KOLUMBIJA</a:t>
            </a:r>
            <a:endParaRPr lang="en-US" altLang="sl-S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On-screen Show (4:3)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Officeova tema</vt:lpstr>
      <vt:lpstr>Tropski deževni gozd</vt:lpstr>
      <vt:lpstr>OBMOČJE</vt:lpstr>
      <vt:lpstr>OPIS</vt:lpstr>
      <vt:lpstr>PODNEBJE</vt:lpstr>
      <vt:lpstr>PowerPoint Presentation</vt:lpstr>
      <vt:lpstr>POMEN</vt:lpstr>
      <vt:lpstr>OGROŽENOST</vt:lpstr>
      <vt:lpstr>ZANIMIVOSTI</vt:lpstr>
      <vt:lpstr>KOLUMBIJA</vt:lpstr>
      <vt:lpstr>PERU</vt:lpstr>
      <vt:lpstr>MADAGASKAR</vt:lpstr>
      <vt:lpstr>PowerPoint Presentation</vt:lpstr>
      <vt:lpstr>PowerPoint Presentation</vt:lpstr>
      <vt:lpstr>PowerPoint Presentation</vt:lpstr>
      <vt:lpstr>VIRI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2019-05-31T08:41:22Z</dcterms:created>
  <dcterms:modified xsi:type="dcterms:W3CDTF">2019-05-31T08:41:22Z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